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2" r:id="rId2"/>
    <p:sldMasterId id="2147483762" r:id="rId3"/>
    <p:sldMasterId id="2147483842" r:id="rId4"/>
    <p:sldMasterId id="2147483954" r:id="rId5"/>
  </p:sldMasterIdLst>
  <p:notesMasterIdLst>
    <p:notesMasterId r:id="rId17"/>
  </p:notesMasterIdLst>
  <p:sldIdLst>
    <p:sldId id="256" r:id="rId6"/>
    <p:sldId id="357" r:id="rId7"/>
    <p:sldId id="2147197958" r:id="rId8"/>
    <p:sldId id="609" r:id="rId9"/>
    <p:sldId id="603" r:id="rId10"/>
    <p:sldId id="615" r:id="rId11"/>
    <p:sldId id="2143677584" r:id="rId12"/>
    <p:sldId id="2147473569" r:id="rId13"/>
    <p:sldId id="2147473567" r:id="rId14"/>
    <p:sldId id="2147473571" r:id="rId15"/>
    <p:sldId id="613" r:id="rId1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856" autoAdjust="0"/>
    <p:restoredTop sz="75935" autoAdjust="0"/>
  </p:normalViewPr>
  <p:slideViewPr>
    <p:cSldViewPr snapToGrid="0">
      <p:cViewPr varScale="1">
        <p:scale>
          <a:sx n="121" d="100"/>
          <a:sy n="121" d="100"/>
        </p:scale>
        <p:origin x="13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customXml" Target="../customXml/item2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hyperlink" Target="https://www.publicdomainpictures.net/en/view-image.php?image=160362&amp;picture=european-union-flag" TargetMode="External"/><Relationship Id="rId4" Type="http://schemas.openxmlformats.org/officeDocument/2006/relationships/image" Target="../media/image20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/>
              <a:t>RCN funding portfolio</a:t>
            </a:r>
          </a:p>
          <a:p>
            <a:pPr algn="ctr" rtl="0">
              <a:defRPr sz="1600"/>
            </a:pPr>
            <a:r>
              <a:rPr lang="en-US" sz="1600" dirty="0"/>
              <a:t>EU</a:t>
            </a:r>
            <a:r>
              <a:rPr lang="en-US" sz="1600" baseline="0" dirty="0"/>
              <a:t> funding vs national funding</a:t>
            </a:r>
            <a:endParaRPr lang="en-US" sz="1600" dirty="0"/>
          </a:p>
        </c:rich>
      </c:tx>
      <c:layout>
        <c:manualLayout>
          <c:xMode val="edge"/>
          <c:yMode val="edge"/>
          <c:x val="0.2698208276844854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C17-47DA-805E-34AB5C635999}"/>
              </c:ext>
            </c:extLst>
          </c:dPt>
          <c:dPt>
            <c:idx val="1"/>
            <c:bubble3D val="0"/>
            <c:spPr>
              <a:solidFill>
                <a:srgbClr val="C0C1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C17-47DA-805E-34AB5C63599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DA-44C0-BF79-1746C0EDB1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nb-NO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2137FE-F7A6-48C7-9F4D-05D3B0DB6C3E}" type="datetimeFigureOut">
              <a:rPr lang="nb-NO" smtClean="0"/>
              <a:t>16.05.2025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01DF4-582A-4C3E-ABC8-F129703D0C4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5834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sz="120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AF5A2-FBFC-4310-A212-83052C65F02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66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60920-435E-444F-B58B-BB806BAADA8B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b-N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170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E01DF4-582A-4C3E-ABC8-F129703D0C4E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1041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03D1D-9C13-098D-5B4A-2B07A8B08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F4B3A604-6DFA-16BF-99D1-7B14D4089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46E71A82-4AA6-DDD3-8081-FAD5ED9F3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923D135C-BE0A-0A59-C1E9-76A0D42D5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60920-435E-444F-B58B-BB806BAADA8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5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252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44783-385F-86FD-7EA4-14932ED7A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DF1F52-18A7-66CE-64BD-C93AD96EF4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BBA8FD-A3FC-863C-5A16-81841664B8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D0161-7110-78D3-B89F-ECAC47A84A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60920-435E-444F-B58B-BB806BAADA8B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b-N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24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327E6-CBAE-05D6-73A3-0758682B3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4210FB-EF53-D857-C64C-8467243E0A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C77761-D3AD-FF98-90DC-80AEDE6DAC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DF5C2A-CE66-6CAD-D320-C0272BA9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560920-435E-444F-B58B-BB806BAADA8B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b-N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120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telside med blå profil ">
    <p:bg>
      <p:bgPr>
        <a:gradFill flip="none" rotWithShape="1">
          <a:gsLst>
            <a:gs pos="0">
              <a:srgbClr val="00A8E1"/>
            </a:gs>
            <a:gs pos="85000">
              <a:srgbClr val="AFC9B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ssholder for tekst 24"/>
          <p:cNvSpPr>
            <a:spLocks noGrp="1"/>
          </p:cNvSpPr>
          <p:nvPr>
            <p:ph type="body" sz="quarter" idx="24" hasCustomPrompt="1"/>
          </p:nvPr>
        </p:nvSpPr>
        <p:spPr>
          <a:xfrm>
            <a:off x="-19050" y="0"/>
            <a:ext cx="12211050" cy="850362"/>
          </a:xfrm>
          <a:blipFill dpi="0" rotWithShape="1">
            <a:blip r:embed="rId2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200"/>
            </a:lvl1pPr>
          </a:lstStyle>
          <a:p>
            <a:pPr lvl="0"/>
            <a:r>
              <a:rPr lang="en-US" dirty="0"/>
              <a:t>?</a:t>
            </a:r>
            <a:endParaRPr lang="nb-NO" dirty="0"/>
          </a:p>
        </p:txBody>
      </p:sp>
      <p:sp>
        <p:nvSpPr>
          <p:cNvPr id="22" name="Plassholder for tekst 18"/>
          <p:cNvSpPr>
            <a:spLocks noGrp="1"/>
          </p:cNvSpPr>
          <p:nvPr>
            <p:ph type="body" sz="quarter" idx="23" hasCustomPrompt="1"/>
          </p:nvPr>
        </p:nvSpPr>
        <p:spPr>
          <a:xfrm>
            <a:off x="-25270" y="2032921"/>
            <a:ext cx="6121270" cy="2160000"/>
          </a:xfrm>
          <a:solidFill>
            <a:schemeClr val="tx1">
              <a:alpha val="80000"/>
            </a:schemeClr>
          </a:solidFill>
        </p:spPr>
        <p:txBody>
          <a:bodyPr lIns="792000" rIns="144000" anchor="ctr" anchorCtr="0">
            <a:noAutofit/>
          </a:bodyPr>
          <a:lstStyle>
            <a:lvl1pPr marL="0" indent="0">
              <a:buNone/>
              <a:defRPr sz="3600" b="1" baseline="0">
                <a:solidFill>
                  <a:schemeClr val="bg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Tittel</a:t>
            </a:r>
            <a:r>
              <a:rPr lang="en-US" dirty="0"/>
              <a:t> p</a:t>
            </a:r>
            <a:r>
              <a:rPr lang="nb-NO" dirty="0"/>
              <a:t>å maks tre linjer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6" hasCustomPrompt="1"/>
          </p:nvPr>
        </p:nvSpPr>
        <p:spPr>
          <a:xfrm>
            <a:off x="-19050" y="4192921"/>
            <a:ext cx="6121270" cy="336798"/>
          </a:xfrm>
          <a:solidFill>
            <a:schemeClr val="tx1">
              <a:lumMod val="65000"/>
              <a:lumOff val="35000"/>
              <a:alpha val="77647"/>
            </a:schemeClr>
          </a:solidFill>
        </p:spPr>
        <p:txBody>
          <a:bodyPr rIns="144000" anchor="ctr" anchorCtr="0">
            <a:noAutofit/>
          </a:bodyPr>
          <a:lstStyle>
            <a:lvl1pPr marL="396000" indent="0" algn="r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Navn</a:t>
            </a:r>
            <a:r>
              <a:rPr lang="en-US" dirty="0"/>
              <a:t> p</a:t>
            </a:r>
            <a:r>
              <a:rPr lang="nb-NO" dirty="0"/>
              <a:t>å foredragsholder</a:t>
            </a:r>
          </a:p>
        </p:txBody>
      </p:sp>
      <p:sp>
        <p:nvSpPr>
          <p:cNvPr id="10" name="Plassholder for tekst 2"/>
          <p:cNvSpPr>
            <a:spLocks noGrp="1"/>
          </p:cNvSpPr>
          <p:nvPr>
            <p:ph type="body" sz="quarter" idx="17" hasCustomPrompt="1"/>
          </p:nvPr>
        </p:nvSpPr>
        <p:spPr>
          <a:xfrm>
            <a:off x="-19050" y="4529719"/>
            <a:ext cx="6121270" cy="336798"/>
          </a:xfrm>
          <a:solidFill>
            <a:schemeClr val="tx1">
              <a:lumMod val="65000"/>
              <a:lumOff val="35000"/>
              <a:alpha val="78000"/>
            </a:schemeClr>
          </a:solidFill>
        </p:spPr>
        <p:txBody>
          <a:bodyPr rIns="144000" anchor="ctr" anchorCtr="0">
            <a:noAutofit/>
          </a:bodyPr>
          <a:lstStyle>
            <a:lvl1pPr marL="396000" indent="0" algn="r">
              <a:lnSpc>
                <a:spcPts val="23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/>
              <a:t>Sted og dato</a:t>
            </a:r>
          </a:p>
        </p:txBody>
      </p:sp>
      <p:pic>
        <p:nvPicPr>
          <p:cNvPr id="11" name="Bild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11" y="3581400"/>
            <a:ext cx="6974712" cy="293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70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uiExpand="1" build="p" animBg="1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 HVIT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defRPr>
            </a:lvl1pPr>
          </a:lstStyle>
          <a:p>
            <a:r>
              <a:rPr lang="nb-NO" dirty="0"/>
              <a:t>Klikk for å skrive tittel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b-NO" dirty="0"/>
              <a:t>Klikk for å legge til tekst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9846000" y="6318000"/>
            <a:ext cx="1620000" cy="360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1555999" y="6318000"/>
            <a:ext cx="450000" cy="360000"/>
          </a:xfrm>
          <a:prstGeom prst="rect">
            <a:avLst/>
          </a:prstGeom>
        </p:spPr>
        <p:txBody>
          <a:bodyPr/>
          <a:lstStyle/>
          <a:p>
            <a:fld id="{CBF60C1B-21D4-425B-89C8-B0A7AB09A1E4}" type="slidenum">
              <a:rPr lang="nb-NO" smtClean="0"/>
              <a:t>‹#›</a:t>
            </a:fld>
            <a:endParaRPr lang="nb-NO" dirty="0"/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808000" y="6318000"/>
            <a:ext cx="70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i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7" name="Plassholder for tekst 3"/>
          <p:cNvSpPr>
            <a:spLocks noGrp="1"/>
          </p:cNvSpPr>
          <p:nvPr>
            <p:ph type="body" sz="quarter" idx="15" hasCustomPrompt="1"/>
          </p:nvPr>
        </p:nvSpPr>
        <p:spPr>
          <a:xfrm>
            <a:off x="9846000" y="5698836"/>
            <a:ext cx="2150771" cy="478127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nb-NO" dirty="0"/>
              <a:t>Foto- / kildekreditering</a:t>
            </a:r>
          </a:p>
        </p:txBody>
      </p:sp>
    </p:spTree>
    <p:extLst>
      <p:ext uri="{BB962C8B-B14F-4D97-AF65-F5344CB8AC3E}">
        <p14:creationId xmlns:p14="http://schemas.microsoft.com/office/powerpoint/2010/main" val="137344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 innholdsdeler HVIT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106732"/>
          </a:xfrm>
          <a:noFill/>
        </p:spPr>
        <p:txBody>
          <a:bodyPr>
            <a:noAutofit/>
          </a:bodyPr>
          <a:lstStyle>
            <a:lvl1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b-NO" dirty="0"/>
              <a:t>Klikk for å legge til innhold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nb-NO" dirty="0"/>
              <a:t>Klikk for å skrive tittel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106732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4pPr>
            <a:lvl5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nb-NO" dirty="0"/>
              <a:t>Klikk for å legge til innhold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9846000" y="6318000"/>
            <a:ext cx="1620000" cy="360000"/>
          </a:xfrm>
          <a:prstGeom prst="rect">
            <a:avLst/>
          </a:prstGeom>
        </p:spPr>
        <p:txBody>
          <a:bodyPr/>
          <a:lstStyle/>
          <a:p>
            <a:endParaRPr lang="nb-NO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>
          <a:xfrm>
            <a:off x="2808000" y="6318000"/>
            <a:ext cx="7020000" cy="360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>
          <a:xfrm>
            <a:off x="11555999" y="6318000"/>
            <a:ext cx="450000" cy="360000"/>
          </a:xfrm>
          <a:prstGeom prst="rect">
            <a:avLst/>
          </a:prstGeom>
        </p:spPr>
        <p:txBody>
          <a:bodyPr/>
          <a:lstStyle/>
          <a:p>
            <a:fld id="{CBF60C1B-21D4-425B-89C8-B0A7AB09A1E4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tekst 3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5932357"/>
            <a:ext cx="5181600" cy="244606"/>
          </a:xfrm>
        </p:spPr>
        <p:txBody>
          <a:bodyPr rIns="0">
            <a:normAutofit/>
          </a:bodyPr>
          <a:lstStyle>
            <a:lvl1pPr marL="0" indent="0" algn="r"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nb-NO" dirty="0"/>
              <a:t>Foto- / kildekreditering</a:t>
            </a:r>
          </a:p>
        </p:txBody>
      </p:sp>
      <p:sp>
        <p:nvSpPr>
          <p:cNvPr id="9" name="Plassholder for tekst 3"/>
          <p:cNvSpPr>
            <a:spLocks noGrp="1"/>
          </p:cNvSpPr>
          <p:nvPr>
            <p:ph type="body" sz="quarter" idx="16" hasCustomPrompt="1"/>
          </p:nvPr>
        </p:nvSpPr>
        <p:spPr>
          <a:xfrm>
            <a:off x="6172200" y="5932357"/>
            <a:ext cx="5181600" cy="244606"/>
          </a:xfrm>
        </p:spPr>
        <p:txBody>
          <a:bodyPr rIns="0">
            <a:normAutofit/>
          </a:bodyPr>
          <a:lstStyle>
            <a:lvl1pPr marL="0" indent="0" algn="r"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nb-NO" dirty="0"/>
              <a:t>Foto- /kildekreditering</a:t>
            </a:r>
          </a:p>
        </p:txBody>
      </p:sp>
    </p:spTree>
    <p:extLst>
      <p:ext uri="{BB962C8B-B14F-4D97-AF65-F5344CB8AC3E}">
        <p14:creationId xmlns:p14="http://schemas.microsoft.com/office/powerpoint/2010/main" val="384362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sk Tekst med 1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Sylinder 4"/>
          <p:cNvSpPr txBox="1"/>
          <p:nvPr userDrawn="1"/>
        </p:nvSpPr>
        <p:spPr>
          <a:xfrm>
            <a:off x="-95251" y="-304800"/>
            <a:ext cx="10128251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nb-NO" sz="1200" dirty="0"/>
              <a:t>Norsk mal: Tekst med </a:t>
            </a:r>
            <a:r>
              <a:rPr lang="nb-NO" sz="1200" dirty="0" err="1"/>
              <a:t>kulepunkter</a:t>
            </a:r>
            <a:r>
              <a:rPr lang="nb-NO" sz="1200" dirty="0"/>
              <a:t> - 1 vertikalt bilde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198800" y="296652"/>
            <a:ext cx="7309958" cy="114300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198801" y="1592797"/>
            <a:ext cx="7309467" cy="4525963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/>
          </p:nvPr>
        </p:nvSpPr>
        <p:spPr>
          <a:xfrm>
            <a:off x="8772000" y="-1"/>
            <a:ext cx="3420000" cy="6120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algn="ctr"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nb-NO" noProof="0"/>
              <a:t>Klikk ikonet for å legge til et bilde</a:t>
            </a:r>
            <a:endParaRPr lang="nb-NO" noProof="0" dirty="0"/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10208407" y="6314400"/>
            <a:ext cx="1002146" cy="216000"/>
          </a:xfrm>
          <a:prstGeom prst="rect">
            <a:avLst/>
          </a:prstGeom>
        </p:spPr>
        <p:txBody>
          <a:bodyPr lIns="72000" rIns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A2BD35D-A3E1-4509-A475-9B35C4AA3138}" type="datetime4">
              <a:rPr lang="nb-NO" smtClean="0"/>
              <a:t>16. mai 2025</a:t>
            </a:fld>
            <a:endParaRPr lang="nb-NO" dirty="0"/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475820" y="6314400"/>
            <a:ext cx="5688632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nb-NO" dirty="0"/>
              <a:t>Tittel på presentasjonen</a:t>
            </a:r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1244985" y="6314400"/>
            <a:ext cx="503643" cy="216000"/>
          </a:xfrm>
          <a:prstGeom prst="rect">
            <a:avLst/>
          </a:prstGeom>
        </p:spPr>
        <p:txBody>
          <a:bodyPr rIns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15A8C69-1E23-4468-AC94-010B558DD334}" type="slidenum">
              <a:rPr lang="nb-NO" smtClean="0"/>
              <a:pPr>
                <a:defRPr/>
              </a:pPr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33664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Forside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D8668-A268-530A-DC9F-9A8F9FE676E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72" y="161961"/>
            <a:ext cx="6841301" cy="2520315"/>
          </a:xfrm>
        </p:spPr>
        <p:txBody>
          <a:bodyPr anchor="b"/>
          <a:lstStyle>
            <a:lvl1pPr algn="l">
              <a:lnSpc>
                <a:spcPct val="98000"/>
              </a:lnSpc>
              <a:spcBef>
                <a:spcPts val="0"/>
              </a:spcBef>
              <a:defRPr sz="5100" spc="0" baseline="0"/>
            </a:lvl1pPr>
          </a:lstStyle>
          <a:p>
            <a:r>
              <a:rPr lang="nb-NO" dirty="0"/>
              <a:t>Her er det plass til en overskrift over flere linjer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A22FA0-124C-0357-A129-F8FE28FA56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8072" y="3060383"/>
            <a:ext cx="3600684" cy="144018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98000"/>
              </a:lnSpc>
              <a:spcBef>
                <a:spcPts val="0"/>
              </a:spcBef>
              <a:buNone/>
              <a:defRPr sz="1250" spc="0" baseline="0"/>
            </a:lvl1pPr>
            <a:lvl2pPr marL="457154" indent="0" algn="ctr">
              <a:buNone/>
              <a:defRPr sz="2000"/>
            </a:lvl2pPr>
            <a:lvl3pPr marL="914310" indent="0" algn="ctr">
              <a:buNone/>
              <a:defRPr sz="1800"/>
            </a:lvl3pPr>
            <a:lvl4pPr marL="1371464" indent="0" algn="ctr">
              <a:buNone/>
              <a:defRPr sz="1600"/>
            </a:lvl4pPr>
            <a:lvl5pPr marL="1828618" indent="0" algn="ctr">
              <a:buNone/>
              <a:defRPr sz="1600"/>
            </a:lvl5pPr>
            <a:lvl6pPr marL="2285772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nb-NO" dirty="0"/>
              <a:t>Her er det plass til en undertittel som kan gå over flere linjer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8FA67-B1F6-EBAB-1AD2-A0E9FDEA6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-213559"/>
            <a:ext cx="2743200" cy="45719"/>
          </a:xfrm>
          <a:prstGeom prst="rect">
            <a:avLst/>
          </a:prstGeom>
        </p:spPr>
        <p:txBody>
          <a:bodyPr/>
          <a:lstStyle>
            <a:lvl1pPr>
              <a:defRPr sz="100" spc="0" baseline="0"/>
            </a:lvl1pPr>
          </a:lstStyle>
          <a:p>
            <a:fld id="{333AFA4B-41BA-4F02-83CA-EC40A180D7F1}" type="datetime1">
              <a:rPr lang="nb-NO" smtClean="0"/>
              <a:pPr/>
              <a:t>16.05.2025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CCC47-C9B8-3060-D983-2F00A9F71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-213559"/>
            <a:ext cx="4114800" cy="45719"/>
          </a:xfrm>
          <a:prstGeom prst="rect">
            <a:avLst/>
          </a:prstGeom>
        </p:spPr>
        <p:txBody>
          <a:bodyPr/>
          <a:lstStyle>
            <a:lvl1pPr>
              <a:defRPr sz="100" spc="0" baseline="0"/>
            </a:lvl1pPr>
          </a:lstStyle>
          <a:p>
            <a:r>
              <a:rPr lang="nb-NO" dirty="0"/>
              <a:t>Sett inn presentasjonstittel via toppmeny "Sett inn - Topptekst og bunntekst"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D7FAD2-D84C-E416-630B-C15855D26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-213559"/>
            <a:ext cx="2743200" cy="45719"/>
          </a:xfrm>
          <a:prstGeom prst="rect">
            <a:avLst/>
          </a:prstGeom>
        </p:spPr>
        <p:txBody>
          <a:bodyPr/>
          <a:lstStyle>
            <a:lvl1pPr>
              <a:defRPr sz="100" spc="0" baseline="0"/>
            </a:lvl1pPr>
          </a:lstStyle>
          <a:p>
            <a:fld id="{36F4D1B9-59DF-4B5C-8440-F23B9F46A364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2B6D02-907A-1D13-0587-A3FF032A236E}"/>
              </a:ext>
            </a:extLst>
          </p:cNvPr>
          <p:cNvSpPr/>
          <p:nvPr userDrawn="1"/>
        </p:nvSpPr>
        <p:spPr>
          <a:xfrm>
            <a:off x="11625263" y="0"/>
            <a:ext cx="56673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3600" spc="0" baseline="0" noProof="0" dirty="0"/>
          </a:p>
        </p:txBody>
      </p:sp>
      <p:sp>
        <p:nvSpPr>
          <p:cNvPr id="8" name="addin_colorlist" hidden="1">
            <a:extLst>
              <a:ext uri="{FF2B5EF4-FFF2-40B4-BE49-F238E27FC236}">
                <a16:creationId xmlns:a16="http://schemas.microsoft.com/office/drawing/2014/main" id="{C8E90A6C-866A-91F3-AD59-172E597BDE50}"/>
              </a:ext>
            </a:extLst>
          </p:cNvPr>
          <p:cNvSpPr/>
          <p:nvPr userDrawn="1"/>
        </p:nvSpPr>
        <p:spPr>
          <a:xfrm>
            <a:off x="224371" y="-526629"/>
            <a:ext cx="5061240" cy="153888"/>
          </a:xfrm>
          <a:prstGeom prst="rect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400" dirty="0"/>
              <a:t>bg_green_1_text_black,bg_green_2_text_black,bg_green_3_text_black,</a:t>
            </a:r>
          </a:p>
        </p:txBody>
      </p:sp>
      <p:pic>
        <p:nvPicPr>
          <p:cNvPr id="13" name="LogoSymbol">
            <a:extLst>
              <a:ext uri="{FF2B5EF4-FFF2-40B4-BE49-F238E27FC236}">
                <a16:creationId xmlns:a16="http://schemas.microsoft.com/office/drawing/2014/main" id="{4D0FF863-48E2-B10B-78CE-14B2074E37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1786375" y="6439332"/>
            <a:ext cx="245165" cy="245180"/>
          </a:xfrm>
          <a:prstGeom prst="rect">
            <a:avLst/>
          </a:prstGeom>
        </p:spPr>
      </p:pic>
      <p:pic>
        <p:nvPicPr>
          <p:cNvPr id="14" name="logo_engelsk" hidden="1">
            <a:extLst>
              <a:ext uri="{FF2B5EF4-FFF2-40B4-BE49-F238E27FC236}">
                <a16:creationId xmlns:a16="http://schemas.microsoft.com/office/drawing/2014/main" id="{0F8B01C0-27D9-4168-BE4F-873EC7E48D5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11351359" y="5639124"/>
            <a:ext cx="1154331" cy="267858"/>
          </a:xfrm>
          <a:prstGeom prst="rect">
            <a:avLst/>
          </a:prstGeom>
        </p:spPr>
      </p:pic>
      <p:pic>
        <p:nvPicPr>
          <p:cNvPr id="15" name="logo_bokmal">
            <a:extLst>
              <a:ext uri="{FF2B5EF4-FFF2-40B4-BE49-F238E27FC236}">
                <a16:creationId xmlns:a16="http://schemas.microsoft.com/office/drawing/2014/main" id="{D6E2603E-3081-6A60-C479-12C191D3603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11409499" y="5757863"/>
            <a:ext cx="1032144" cy="133225"/>
          </a:xfrm>
          <a:prstGeom prst="rect">
            <a:avLst/>
          </a:prstGeom>
        </p:spPr>
      </p:pic>
      <p:pic>
        <p:nvPicPr>
          <p:cNvPr id="17" name="logo_nynorsk" hidden="1">
            <a:extLst>
              <a:ext uri="{FF2B5EF4-FFF2-40B4-BE49-F238E27FC236}">
                <a16:creationId xmlns:a16="http://schemas.microsoft.com/office/drawing/2014/main" id="{D1FD4448-3BC4-4650-B029-3644EE39255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11451439" y="5802148"/>
            <a:ext cx="948567" cy="132922"/>
          </a:xfrm>
          <a:prstGeom prst="rect">
            <a:avLst/>
          </a:prstGeom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399E93F-310F-F87F-1868-F4F66287B4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071" y="5803903"/>
            <a:ext cx="3600684" cy="812797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spcAft>
                <a:spcPts val="500"/>
              </a:spcAft>
              <a:buNone/>
              <a:defRPr sz="850" spc="0" baseline="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/>
              <a:t>Sett inn - Institusjon/Navn/Tittel/Dato</a:t>
            </a:r>
          </a:p>
        </p:txBody>
      </p:sp>
    </p:spTree>
    <p:extLst>
      <p:ext uri="{BB962C8B-B14F-4D97-AF65-F5344CB8AC3E}">
        <p14:creationId xmlns:p14="http://schemas.microsoft.com/office/powerpoint/2010/main" val="41461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C_Infografik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12">
            <a:extLst>
              <a:ext uri="{FF2B5EF4-FFF2-40B4-BE49-F238E27FC236}">
                <a16:creationId xmlns:a16="http://schemas.microsoft.com/office/drawing/2014/main" id="{55A5B49C-7367-5777-5875-1A4339CA7611}"/>
              </a:ext>
            </a:extLst>
          </p:cNvPr>
          <p:cNvSpPr/>
          <p:nvPr userDrawn="1"/>
        </p:nvSpPr>
        <p:spPr>
          <a:xfrm>
            <a:off x="378072" y="380079"/>
            <a:ext cx="192275" cy="192262"/>
          </a:xfrm>
          <a:custGeom>
            <a:avLst/>
            <a:gdLst>
              <a:gd name="connsiteX0" fmla="*/ 0 w 528644"/>
              <a:gd name="connsiteY0" fmla="*/ 478627 h 528644"/>
              <a:gd name="connsiteX1" fmla="*/ 0 w 528644"/>
              <a:gd name="connsiteY1" fmla="*/ 50017 h 528644"/>
              <a:gd name="connsiteX2" fmla="*/ 50017 w 528644"/>
              <a:gd name="connsiteY2" fmla="*/ 0 h 528644"/>
              <a:gd name="connsiteX3" fmla="*/ 97693 w 528644"/>
              <a:gd name="connsiteY3" fmla="*/ 34851 h 528644"/>
              <a:gd name="connsiteX4" fmla="*/ 152067 w 528644"/>
              <a:gd name="connsiteY4" fmla="*/ 205876 h 528644"/>
              <a:gd name="connsiteX5" fmla="*/ 205876 w 528644"/>
              <a:gd name="connsiteY5" fmla="*/ 233708 h 528644"/>
              <a:gd name="connsiteX6" fmla="*/ 233708 w 528644"/>
              <a:gd name="connsiteY6" fmla="*/ 205876 h 528644"/>
              <a:gd name="connsiteX7" fmla="*/ 288080 w 528644"/>
              <a:gd name="connsiteY7" fmla="*/ 34851 h 528644"/>
              <a:gd name="connsiteX8" fmla="*/ 335758 w 528644"/>
              <a:gd name="connsiteY8" fmla="*/ 0 h 528644"/>
              <a:gd name="connsiteX9" fmla="*/ 478627 w 528644"/>
              <a:gd name="connsiteY9" fmla="*/ 0 h 528644"/>
              <a:gd name="connsiteX10" fmla="*/ 528644 w 528644"/>
              <a:gd name="connsiteY10" fmla="*/ 50017 h 528644"/>
              <a:gd name="connsiteX11" fmla="*/ 493793 w 528644"/>
              <a:gd name="connsiteY11" fmla="*/ 97693 h 528644"/>
              <a:gd name="connsiteX12" fmla="*/ 322769 w 528644"/>
              <a:gd name="connsiteY12" fmla="*/ 152067 h 528644"/>
              <a:gd name="connsiteX13" fmla="*/ 294937 w 528644"/>
              <a:gd name="connsiteY13" fmla="*/ 205876 h 528644"/>
              <a:gd name="connsiteX14" fmla="*/ 348745 w 528644"/>
              <a:gd name="connsiteY14" fmla="*/ 233708 h 528644"/>
              <a:gd name="connsiteX15" fmla="*/ 363589 w 528644"/>
              <a:gd name="connsiteY15" fmla="*/ 225398 h 528644"/>
              <a:gd name="connsiteX16" fmla="*/ 446117 w 528644"/>
              <a:gd name="connsiteY16" fmla="*/ 154890 h 528644"/>
              <a:gd name="connsiteX17" fmla="*/ 516624 w 528644"/>
              <a:gd name="connsiteY17" fmla="*/ 160376 h 528644"/>
              <a:gd name="connsiteX18" fmla="*/ 528564 w 528644"/>
              <a:gd name="connsiteY18" fmla="*/ 195388 h 528644"/>
              <a:gd name="connsiteX19" fmla="*/ 521464 w 528644"/>
              <a:gd name="connsiteY19" fmla="*/ 337936 h 528644"/>
              <a:gd name="connsiteX20" fmla="*/ 476530 w 528644"/>
              <a:gd name="connsiteY20" fmla="*/ 378595 h 528644"/>
              <a:gd name="connsiteX21" fmla="*/ 452974 w 528644"/>
              <a:gd name="connsiteY21" fmla="*/ 370042 h 528644"/>
              <a:gd name="connsiteX22" fmla="*/ 361572 w 528644"/>
              <a:gd name="connsiteY22" fmla="*/ 301471 h 528644"/>
              <a:gd name="connsiteX23" fmla="*/ 301552 w 528644"/>
              <a:gd name="connsiteY23" fmla="*/ 310023 h 528644"/>
              <a:gd name="connsiteX24" fmla="*/ 295018 w 528644"/>
              <a:gd name="connsiteY24" fmla="*/ 322769 h 528644"/>
              <a:gd name="connsiteX25" fmla="*/ 240645 w 528644"/>
              <a:gd name="connsiteY25" fmla="*/ 493793 h 528644"/>
              <a:gd name="connsiteX26" fmla="*/ 192967 w 528644"/>
              <a:gd name="connsiteY26" fmla="*/ 528644 h 528644"/>
              <a:gd name="connsiteX27" fmla="*/ 50017 w 528644"/>
              <a:gd name="connsiteY27" fmla="*/ 528644 h 528644"/>
              <a:gd name="connsiteX28" fmla="*/ 0 w 528644"/>
              <a:gd name="connsiteY28" fmla="*/ 478627 h 52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8644" h="528644">
                <a:moveTo>
                  <a:pt x="0" y="478627"/>
                </a:moveTo>
                <a:lnTo>
                  <a:pt x="0" y="50017"/>
                </a:lnTo>
                <a:cubicBezTo>
                  <a:pt x="0" y="22427"/>
                  <a:pt x="22427" y="0"/>
                  <a:pt x="50017" y="0"/>
                </a:cubicBezTo>
                <a:cubicBezTo>
                  <a:pt x="71798" y="0"/>
                  <a:pt x="91079" y="14117"/>
                  <a:pt x="97693" y="34851"/>
                </a:cubicBezTo>
                <a:lnTo>
                  <a:pt x="152067" y="205876"/>
                </a:lnTo>
                <a:cubicBezTo>
                  <a:pt x="159247" y="228463"/>
                  <a:pt x="183367" y="240886"/>
                  <a:pt x="205876" y="233708"/>
                </a:cubicBezTo>
                <a:cubicBezTo>
                  <a:pt x="219105" y="229512"/>
                  <a:pt x="229512" y="219105"/>
                  <a:pt x="233708" y="205876"/>
                </a:cubicBezTo>
                <a:lnTo>
                  <a:pt x="288080" y="34851"/>
                </a:lnTo>
                <a:cubicBezTo>
                  <a:pt x="294695" y="14117"/>
                  <a:pt x="313976" y="0"/>
                  <a:pt x="335758" y="0"/>
                </a:cubicBezTo>
                <a:lnTo>
                  <a:pt x="478627" y="0"/>
                </a:lnTo>
                <a:cubicBezTo>
                  <a:pt x="506218" y="0"/>
                  <a:pt x="528644" y="22427"/>
                  <a:pt x="528644" y="50017"/>
                </a:cubicBezTo>
                <a:cubicBezTo>
                  <a:pt x="528644" y="71798"/>
                  <a:pt x="514527" y="91079"/>
                  <a:pt x="493793" y="97693"/>
                </a:cubicBezTo>
                <a:lnTo>
                  <a:pt x="322769" y="152067"/>
                </a:lnTo>
                <a:cubicBezTo>
                  <a:pt x="300181" y="159247"/>
                  <a:pt x="287758" y="183367"/>
                  <a:pt x="294937" y="205876"/>
                </a:cubicBezTo>
                <a:cubicBezTo>
                  <a:pt x="302117" y="228463"/>
                  <a:pt x="326238" y="240886"/>
                  <a:pt x="348745" y="233708"/>
                </a:cubicBezTo>
                <a:cubicBezTo>
                  <a:pt x="354231" y="231932"/>
                  <a:pt x="359233" y="229189"/>
                  <a:pt x="363589" y="225398"/>
                </a:cubicBezTo>
                <a:lnTo>
                  <a:pt x="446117" y="154890"/>
                </a:lnTo>
                <a:cubicBezTo>
                  <a:pt x="467092" y="136901"/>
                  <a:pt x="498634" y="139401"/>
                  <a:pt x="516624" y="160376"/>
                </a:cubicBezTo>
                <a:cubicBezTo>
                  <a:pt x="524933" y="170056"/>
                  <a:pt x="529209" y="182642"/>
                  <a:pt x="528564" y="195388"/>
                </a:cubicBezTo>
                <a:lnTo>
                  <a:pt x="521464" y="337936"/>
                </a:lnTo>
                <a:cubicBezTo>
                  <a:pt x="520254" y="361572"/>
                  <a:pt x="500167" y="379804"/>
                  <a:pt x="476530" y="378595"/>
                </a:cubicBezTo>
                <a:cubicBezTo>
                  <a:pt x="467979" y="378191"/>
                  <a:pt x="459750" y="375206"/>
                  <a:pt x="452974" y="370042"/>
                </a:cubicBezTo>
                <a:lnTo>
                  <a:pt x="361572" y="301471"/>
                </a:lnTo>
                <a:cubicBezTo>
                  <a:pt x="342614" y="287274"/>
                  <a:pt x="315751" y="291146"/>
                  <a:pt x="301552" y="310023"/>
                </a:cubicBezTo>
                <a:cubicBezTo>
                  <a:pt x="298648" y="313895"/>
                  <a:pt x="296470" y="318170"/>
                  <a:pt x="295018" y="322769"/>
                </a:cubicBezTo>
                <a:lnTo>
                  <a:pt x="240645" y="493793"/>
                </a:lnTo>
                <a:cubicBezTo>
                  <a:pt x="234030" y="514527"/>
                  <a:pt x="214750" y="528644"/>
                  <a:pt x="192967" y="528644"/>
                </a:cubicBezTo>
                <a:lnTo>
                  <a:pt x="50017" y="528644"/>
                </a:lnTo>
                <a:cubicBezTo>
                  <a:pt x="22427" y="528644"/>
                  <a:pt x="0" y="506218"/>
                  <a:pt x="0" y="478627"/>
                </a:cubicBezTo>
                <a:close/>
              </a:path>
            </a:pathLst>
          </a:custGeom>
          <a:solidFill>
            <a:srgbClr val="000000"/>
          </a:solidFill>
          <a:ln w="12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900" noProof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8051DAE-8EBD-B68A-3CE2-5472D14A338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2869" y="1025792"/>
            <a:ext cx="5579745" cy="72009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1600"/>
              </a:spcAft>
              <a:buNone/>
              <a:defRPr sz="1250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GB" noProof="0"/>
              <a:t>Lorem ipsum </a:t>
            </a:r>
            <a:r>
              <a:rPr lang="en-GB" noProof="0" err="1"/>
              <a:t>dolor</a:t>
            </a:r>
            <a:r>
              <a:rPr lang="en-GB" noProof="0"/>
              <a:t> sit </a:t>
            </a:r>
            <a:r>
              <a:rPr lang="en-GB" noProof="0" err="1"/>
              <a:t>amet</a:t>
            </a:r>
            <a:r>
              <a:rPr lang="en-GB" noProof="0"/>
              <a:t>, </a:t>
            </a:r>
            <a:r>
              <a:rPr lang="en-GB" noProof="0" err="1"/>
              <a:t>consectetur</a:t>
            </a:r>
            <a:r>
              <a:rPr lang="en-GB" noProof="0"/>
              <a:t> </a:t>
            </a:r>
            <a:r>
              <a:rPr lang="en-GB" noProof="0" err="1"/>
              <a:t>adipiscing</a:t>
            </a:r>
            <a:r>
              <a:rPr lang="en-GB" noProof="0"/>
              <a:t> </a:t>
            </a:r>
            <a:r>
              <a:rPr lang="en-GB" noProof="0" err="1"/>
              <a:t>elit</a:t>
            </a:r>
            <a:r>
              <a:rPr lang="en-GB" noProof="0"/>
              <a:t>. </a:t>
            </a:r>
          </a:p>
          <a:p>
            <a:pPr lvl="0"/>
            <a:endParaRPr lang="en-GB" noProof="0"/>
          </a:p>
        </p:txBody>
      </p:sp>
      <p:sp>
        <p:nvSpPr>
          <p:cNvPr id="14" name="Content Placeholder 20">
            <a:extLst>
              <a:ext uri="{FF2B5EF4-FFF2-40B4-BE49-F238E27FC236}">
                <a16:creationId xmlns:a16="http://schemas.microsoft.com/office/drawing/2014/main" id="{73C9755E-E567-A26C-F81C-D111382F9F3F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78072" y="2015334"/>
            <a:ext cx="5581061" cy="4140518"/>
          </a:xfrm>
          <a:prstGeom prst="rect">
            <a:avLst/>
          </a:prstGeom>
        </p:spPr>
        <p:txBody>
          <a:bodyPr lIns="0" tIns="0" rIns="0" bIns="0"/>
          <a:lstStyle>
            <a:lvl1pPr marL="228578" indent="-108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  <a:lvl2pPr marL="457155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2pPr>
            <a:lvl3pPr marL="685733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3pPr>
            <a:lvl4pPr marL="914310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4pPr>
            <a:lvl5pPr marL="1142888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Sett inn </a:t>
            </a:r>
            <a:r>
              <a:rPr lang="en-GB" noProof="0" err="1"/>
              <a:t>Infografikk</a:t>
            </a:r>
            <a:endParaRPr lang="en-GB" noProof="0"/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798B1B2-1F99-1244-B7F3-7411A58B6CC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288328" y="6300461"/>
            <a:ext cx="4114800" cy="27003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850" b="0" i="0" u="none" cap="none">
                <a:solidFill>
                  <a:srgbClr val="000000"/>
                </a:solidFill>
                <a:latin typeface="IBM Plex Mono" panose="020B0509050203000203" pitchFamily="49" charset="0"/>
              </a:defRPr>
            </a:lvl1pPr>
            <a:lvl2pPr marL="0" indent="0" algn="l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850" b="0" i="0" u="none" cap="none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0" indent="0" algn="l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850" b="0" i="0" u="none" cap="none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0" indent="0" algn="l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850" b="0" i="0" u="none" cap="none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0" indent="0" algn="l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sz="850" b="0" i="0" u="none" cap="none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en-GB" noProof="0" err="1"/>
              <a:t>Diagramnavn</a:t>
            </a:r>
            <a:r>
              <a:rPr lang="en-GB" noProof="0"/>
              <a:t> og </a:t>
            </a:r>
            <a:r>
              <a:rPr lang="en-GB" noProof="0" err="1"/>
              <a:t>informasjon</a:t>
            </a:r>
            <a:endParaRPr lang="en-GB" noProof="0"/>
          </a:p>
        </p:txBody>
      </p:sp>
      <p:sp>
        <p:nvSpPr>
          <p:cNvPr id="2" name="addin_colorlist" hidden="1">
            <a:extLst>
              <a:ext uri="{FF2B5EF4-FFF2-40B4-BE49-F238E27FC236}">
                <a16:creationId xmlns:a16="http://schemas.microsoft.com/office/drawing/2014/main" id="{436F7FE8-25C2-0F17-EC60-69EAC46E0A10}"/>
              </a:ext>
            </a:extLst>
          </p:cNvPr>
          <p:cNvSpPr/>
          <p:nvPr userDrawn="1"/>
        </p:nvSpPr>
        <p:spPr>
          <a:xfrm>
            <a:off x="224371" y="-526629"/>
            <a:ext cx="5061240" cy="153888"/>
          </a:xfrm>
          <a:prstGeom prst="rect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"/>
              <a:t>bg_green_1_text_black,bg_green_2_text_black,bg_green_3_text_black,</a:t>
            </a:r>
          </a:p>
        </p:txBody>
      </p:sp>
      <p:sp>
        <p:nvSpPr>
          <p:cNvPr id="7" name="Content Placeholder 20">
            <a:extLst>
              <a:ext uri="{FF2B5EF4-FFF2-40B4-BE49-F238E27FC236}">
                <a16:creationId xmlns:a16="http://schemas.microsoft.com/office/drawing/2014/main" id="{802D2DDC-4A99-73F8-3DAE-1C349FA04F9E}"/>
              </a:ext>
            </a:extLst>
          </p:cNvPr>
          <p:cNvSpPr>
            <a:spLocks noGrp="1"/>
          </p:cNvSpPr>
          <p:nvPr>
            <p:ph sz="quarter" idx="46" hasCustomPrompt="1"/>
          </p:nvPr>
        </p:nvSpPr>
        <p:spPr>
          <a:xfrm>
            <a:off x="6232868" y="2015334"/>
            <a:ext cx="5581061" cy="4140518"/>
          </a:xfrm>
          <a:prstGeom prst="rect">
            <a:avLst/>
          </a:prstGeom>
        </p:spPr>
        <p:txBody>
          <a:bodyPr lIns="0" tIns="0" rIns="0" bIns="0"/>
          <a:lstStyle>
            <a:lvl1pPr marL="228578" indent="-108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  <a:lvl2pPr marL="457155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2pPr>
            <a:lvl3pPr marL="685733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3pPr>
            <a:lvl4pPr marL="914310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4pPr>
            <a:lvl5pPr marL="1142888" indent="-108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850" b="0" i="0" u="none" cap="none" spc="0" baseline="0">
                <a:solidFill>
                  <a:srgbClr val="000000"/>
                </a:solidFill>
                <a:latin typeface="IBM Plex Mono" panose="020B0509050203000203" pitchFamily="49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Sett inn </a:t>
            </a:r>
            <a:r>
              <a:rPr lang="en-GB" noProof="0" err="1"/>
              <a:t>Infografikk</a:t>
            </a:r>
            <a:endParaRPr lang="en-GB" noProof="0"/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0C1FED-3A61-35D3-2957-416FD90651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70" y="1025792"/>
            <a:ext cx="5581061" cy="720090"/>
          </a:xfrm>
        </p:spPr>
        <p:txBody>
          <a:bodyPr anchor="t"/>
          <a:lstStyle>
            <a:lvl1pPr algn="l">
              <a:lnSpc>
                <a:spcPct val="98000"/>
              </a:lnSpc>
              <a:spcBef>
                <a:spcPts val="0"/>
              </a:spcBef>
              <a:defRPr sz="2550" spc="0" baseline="0"/>
            </a:lvl1pPr>
          </a:lstStyle>
          <a:p>
            <a:r>
              <a:rPr lang="en-GB" noProof="0"/>
              <a:t>Her er det </a:t>
            </a:r>
            <a:r>
              <a:rPr lang="en-GB" noProof="0" err="1"/>
              <a:t>plass</a:t>
            </a:r>
            <a:r>
              <a:rPr lang="en-GB" noProof="0"/>
              <a:t> </a:t>
            </a:r>
            <a:r>
              <a:rPr lang="en-GB" noProof="0" err="1"/>
              <a:t>til</a:t>
            </a:r>
            <a:r>
              <a:rPr lang="en-GB" noProof="0"/>
              <a:t> </a:t>
            </a:r>
            <a:r>
              <a:rPr lang="en-GB" noProof="0" err="1"/>
              <a:t>en</a:t>
            </a:r>
            <a:r>
              <a:rPr lang="en-GB" noProof="0"/>
              <a:t> </a:t>
            </a:r>
            <a:r>
              <a:rPr lang="en-GB" noProof="0" err="1"/>
              <a:t>overskrift</a:t>
            </a:r>
            <a:r>
              <a:rPr lang="en-GB" noProof="0"/>
              <a:t> </a:t>
            </a:r>
            <a:r>
              <a:rPr lang="en-GB" noProof="0" err="1"/>
              <a:t>som</a:t>
            </a:r>
            <a:r>
              <a:rPr lang="en-GB" noProof="0"/>
              <a:t> </a:t>
            </a:r>
            <a:r>
              <a:rPr lang="en-GB" noProof="0" err="1"/>
              <a:t>kan</a:t>
            </a:r>
            <a:r>
              <a:rPr lang="en-GB" noProof="0"/>
              <a:t> </a:t>
            </a:r>
            <a:r>
              <a:rPr lang="en-GB" noProof="0" err="1"/>
              <a:t>gå</a:t>
            </a:r>
            <a:r>
              <a:rPr lang="en-GB" noProof="0"/>
              <a:t> over to </a:t>
            </a:r>
            <a:r>
              <a:rPr lang="en-GB" noProof="0" err="1"/>
              <a:t>linjer</a:t>
            </a:r>
            <a:endParaRPr lang="en-GB" noProof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4218AAF-4559-046C-55C3-EAED8B9367F6}"/>
              </a:ext>
            </a:extLst>
          </p:cNvPr>
          <p:cNvSpPr>
            <a:spLocks noGrp="1"/>
          </p:cNvSpPr>
          <p:nvPr>
            <p:ph type="dt" sz="half" idx="47"/>
          </p:nvPr>
        </p:nvSpPr>
        <p:spPr/>
        <p:txBody>
          <a:bodyPr/>
          <a:lstStyle/>
          <a:p>
            <a:fld id="{68A02185-2814-42E4-A245-C4AC2558E61D}" type="datetime1">
              <a:rPr lang="en-GB" smtClean="0"/>
              <a:t>16/05/2025</a:t>
            </a:fld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77150B7-A02C-22A1-1466-65E9282D9245}"/>
              </a:ext>
            </a:extLst>
          </p:cNvPr>
          <p:cNvSpPr>
            <a:spLocks noGrp="1"/>
          </p:cNvSpPr>
          <p:nvPr>
            <p:ph type="ftr" sz="quarter" idx="48"/>
          </p:nvPr>
        </p:nvSpPr>
        <p:spPr/>
        <p:txBody>
          <a:bodyPr/>
          <a:lstStyle/>
          <a:p>
            <a:r>
              <a:rPr lang="en-GB"/>
              <a:t>Forskningsrådet - </a:t>
            </a:r>
            <a:r>
              <a:rPr lang="en-GB" err="1"/>
              <a:t>Internasjonalt</a:t>
            </a:r>
            <a:r>
              <a:rPr lang="en-GB"/>
              <a:t> </a:t>
            </a:r>
            <a:r>
              <a:rPr lang="en-GB" err="1"/>
              <a:t>samarbeid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EA57C0C-0315-6C3C-8768-4E901E31754E}"/>
              </a:ext>
            </a:extLst>
          </p:cNvPr>
          <p:cNvSpPr>
            <a:spLocks noGrp="1"/>
          </p:cNvSpPr>
          <p:nvPr>
            <p:ph type="sldNum" sz="quarter" idx="49"/>
          </p:nvPr>
        </p:nvSpPr>
        <p:spPr/>
        <p:txBody>
          <a:bodyPr/>
          <a:lstStyle/>
          <a:p>
            <a:fld id="{36F4D1B9-59DF-4B5C-8440-F23B9F46A36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08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G_Tittel og 3 kolon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12">
            <a:extLst>
              <a:ext uri="{FF2B5EF4-FFF2-40B4-BE49-F238E27FC236}">
                <a16:creationId xmlns:a16="http://schemas.microsoft.com/office/drawing/2014/main" id="{55A5B49C-7367-5777-5875-1A4339CA7611}"/>
              </a:ext>
            </a:extLst>
          </p:cNvPr>
          <p:cNvSpPr/>
          <p:nvPr userDrawn="1"/>
        </p:nvSpPr>
        <p:spPr>
          <a:xfrm>
            <a:off x="378072" y="380079"/>
            <a:ext cx="192275" cy="192262"/>
          </a:xfrm>
          <a:custGeom>
            <a:avLst/>
            <a:gdLst>
              <a:gd name="connsiteX0" fmla="*/ 0 w 528644"/>
              <a:gd name="connsiteY0" fmla="*/ 478627 h 528644"/>
              <a:gd name="connsiteX1" fmla="*/ 0 w 528644"/>
              <a:gd name="connsiteY1" fmla="*/ 50017 h 528644"/>
              <a:gd name="connsiteX2" fmla="*/ 50017 w 528644"/>
              <a:gd name="connsiteY2" fmla="*/ 0 h 528644"/>
              <a:gd name="connsiteX3" fmla="*/ 97693 w 528644"/>
              <a:gd name="connsiteY3" fmla="*/ 34851 h 528644"/>
              <a:gd name="connsiteX4" fmla="*/ 152067 w 528644"/>
              <a:gd name="connsiteY4" fmla="*/ 205876 h 528644"/>
              <a:gd name="connsiteX5" fmla="*/ 205876 w 528644"/>
              <a:gd name="connsiteY5" fmla="*/ 233708 h 528644"/>
              <a:gd name="connsiteX6" fmla="*/ 233708 w 528644"/>
              <a:gd name="connsiteY6" fmla="*/ 205876 h 528644"/>
              <a:gd name="connsiteX7" fmla="*/ 288080 w 528644"/>
              <a:gd name="connsiteY7" fmla="*/ 34851 h 528644"/>
              <a:gd name="connsiteX8" fmla="*/ 335758 w 528644"/>
              <a:gd name="connsiteY8" fmla="*/ 0 h 528644"/>
              <a:gd name="connsiteX9" fmla="*/ 478627 w 528644"/>
              <a:gd name="connsiteY9" fmla="*/ 0 h 528644"/>
              <a:gd name="connsiteX10" fmla="*/ 528644 w 528644"/>
              <a:gd name="connsiteY10" fmla="*/ 50017 h 528644"/>
              <a:gd name="connsiteX11" fmla="*/ 493793 w 528644"/>
              <a:gd name="connsiteY11" fmla="*/ 97693 h 528644"/>
              <a:gd name="connsiteX12" fmla="*/ 322769 w 528644"/>
              <a:gd name="connsiteY12" fmla="*/ 152067 h 528644"/>
              <a:gd name="connsiteX13" fmla="*/ 294937 w 528644"/>
              <a:gd name="connsiteY13" fmla="*/ 205876 h 528644"/>
              <a:gd name="connsiteX14" fmla="*/ 348745 w 528644"/>
              <a:gd name="connsiteY14" fmla="*/ 233708 h 528644"/>
              <a:gd name="connsiteX15" fmla="*/ 363589 w 528644"/>
              <a:gd name="connsiteY15" fmla="*/ 225398 h 528644"/>
              <a:gd name="connsiteX16" fmla="*/ 446117 w 528644"/>
              <a:gd name="connsiteY16" fmla="*/ 154890 h 528644"/>
              <a:gd name="connsiteX17" fmla="*/ 516624 w 528644"/>
              <a:gd name="connsiteY17" fmla="*/ 160376 h 528644"/>
              <a:gd name="connsiteX18" fmla="*/ 528564 w 528644"/>
              <a:gd name="connsiteY18" fmla="*/ 195388 h 528644"/>
              <a:gd name="connsiteX19" fmla="*/ 521464 w 528644"/>
              <a:gd name="connsiteY19" fmla="*/ 337936 h 528644"/>
              <a:gd name="connsiteX20" fmla="*/ 476530 w 528644"/>
              <a:gd name="connsiteY20" fmla="*/ 378595 h 528644"/>
              <a:gd name="connsiteX21" fmla="*/ 452974 w 528644"/>
              <a:gd name="connsiteY21" fmla="*/ 370042 h 528644"/>
              <a:gd name="connsiteX22" fmla="*/ 361572 w 528644"/>
              <a:gd name="connsiteY22" fmla="*/ 301471 h 528644"/>
              <a:gd name="connsiteX23" fmla="*/ 301552 w 528644"/>
              <a:gd name="connsiteY23" fmla="*/ 310023 h 528644"/>
              <a:gd name="connsiteX24" fmla="*/ 295018 w 528644"/>
              <a:gd name="connsiteY24" fmla="*/ 322769 h 528644"/>
              <a:gd name="connsiteX25" fmla="*/ 240645 w 528644"/>
              <a:gd name="connsiteY25" fmla="*/ 493793 h 528644"/>
              <a:gd name="connsiteX26" fmla="*/ 192967 w 528644"/>
              <a:gd name="connsiteY26" fmla="*/ 528644 h 528644"/>
              <a:gd name="connsiteX27" fmla="*/ 50017 w 528644"/>
              <a:gd name="connsiteY27" fmla="*/ 528644 h 528644"/>
              <a:gd name="connsiteX28" fmla="*/ 0 w 528644"/>
              <a:gd name="connsiteY28" fmla="*/ 478627 h 52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8644" h="528644">
                <a:moveTo>
                  <a:pt x="0" y="478627"/>
                </a:moveTo>
                <a:lnTo>
                  <a:pt x="0" y="50017"/>
                </a:lnTo>
                <a:cubicBezTo>
                  <a:pt x="0" y="22427"/>
                  <a:pt x="22427" y="0"/>
                  <a:pt x="50017" y="0"/>
                </a:cubicBezTo>
                <a:cubicBezTo>
                  <a:pt x="71798" y="0"/>
                  <a:pt x="91079" y="14117"/>
                  <a:pt x="97693" y="34851"/>
                </a:cubicBezTo>
                <a:lnTo>
                  <a:pt x="152067" y="205876"/>
                </a:lnTo>
                <a:cubicBezTo>
                  <a:pt x="159247" y="228463"/>
                  <a:pt x="183367" y="240886"/>
                  <a:pt x="205876" y="233708"/>
                </a:cubicBezTo>
                <a:cubicBezTo>
                  <a:pt x="219105" y="229512"/>
                  <a:pt x="229512" y="219105"/>
                  <a:pt x="233708" y="205876"/>
                </a:cubicBezTo>
                <a:lnTo>
                  <a:pt x="288080" y="34851"/>
                </a:lnTo>
                <a:cubicBezTo>
                  <a:pt x="294695" y="14117"/>
                  <a:pt x="313976" y="0"/>
                  <a:pt x="335758" y="0"/>
                </a:cubicBezTo>
                <a:lnTo>
                  <a:pt x="478627" y="0"/>
                </a:lnTo>
                <a:cubicBezTo>
                  <a:pt x="506218" y="0"/>
                  <a:pt x="528644" y="22427"/>
                  <a:pt x="528644" y="50017"/>
                </a:cubicBezTo>
                <a:cubicBezTo>
                  <a:pt x="528644" y="71798"/>
                  <a:pt x="514527" y="91079"/>
                  <a:pt x="493793" y="97693"/>
                </a:cubicBezTo>
                <a:lnTo>
                  <a:pt x="322769" y="152067"/>
                </a:lnTo>
                <a:cubicBezTo>
                  <a:pt x="300181" y="159247"/>
                  <a:pt x="287758" y="183367"/>
                  <a:pt x="294937" y="205876"/>
                </a:cubicBezTo>
                <a:cubicBezTo>
                  <a:pt x="302117" y="228463"/>
                  <a:pt x="326238" y="240886"/>
                  <a:pt x="348745" y="233708"/>
                </a:cubicBezTo>
                <a:cubicBezTo>
                  <a:pt x="354231" y="231932"/>
                  <a:pt x="359233" y="229189"/>
                  <a:pt x="363589" y="225398"/>
                </a:cubicBezTo>
                <a:lnTo>
                  <a:pt x="446117" y="154890"/>
                </a:lnTo>
                <a:cubicBezTo>
                  <a:pt x="467092" y="136901"/>
                  <a:pt x="498634" y="139401"/>
                  <a:pt x="516624" y="160376"/>
                </a:cubicBezTo>
                <a:cubicBezTo>
                  <a:pt x="524933" y="170056"/>
                  <a:pt x="529209" y="182642"/>
                  <a:pt x="528564" y="195388"/>
                </a:cubicBezTo>
                <a:lnTo>
                  <a:pt x="521464" y="337936"/>
                </a:lnTo>
                <a:cubicBezTo>
                  <a:pt x="520254" y="361572"/>
                  <a:pt x="500167" y="379804"/>
                  <a:pt x="476530" y="378595"/>
                </a:cubicBezTo>
                <a:cubicBezTo>
                  <a:pt x="467979" y="378191"/>
                  <a:pt x="459750" y="375206"/>
                  <a:pt x="452974" y="370042"/>
                </a:cubicBezTo>
                <a:lnTo>
                  <a:pt x="361572" y="301471"/>
                </a:lnTo>
                <a:cubicBezTo>
                  <a:pt x="342614" y="287274"/>
                  <a:pt x="315751" y="291146"/>
                  <a:pt x="301552" y="310023"/>
                </a:cubicBezTo>
                <a:cubicBezTo>
                  <a:pt x="298648" y="313895"/>
                  <a:pt x="296470" y="318170"/>
                  <a:pt x="295018" y="322769"/>
                </a:cubicBezTo>
                <a:lnTo>
                  <a:pt x="240645" y="493793"/>
                </a:lnTo>
                <a:cubicBezTo>
                  <a:pt x="234030" y="514527"/>
                  <a:pt x="214750" y="528644"/>
                  <a:pt x="192967" y="528644"/>
                </a:cubicBezTo>
                <a:lnTo>
                  <a:pt x="50017" y="528644"/>
                </a:lnTo>
                <a:cubicBezTo>
                  <a:pt x="22427" y="528644"/>
                  <a:pt x="0" y="506218"/>
                  <a:pt x="0" y="478627"/>
                </a:cubicBezTo>
                <a:close/>
              </a:path>
            </a:pathLst>
          </a:custGeom>
          <a:solidFill>
            <a:srgbClr val="000000"/>
          </a:solidFill>
          <a:ln w="1200" cap="flat">
            <a:noFill/>
            <a:prstDash val="solid"/>
            <a:miter/>
          </a:ln>
        </p:spPr>
        <p:txBody>
          <a:bodyPr rtlCol="0" anchor="ctr"/>
          <a:lstStyle/>
          <a:p>
            <a:endParaRPr lang="nb-NO" sz="900" noProof="0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CF17AC3D-F287-645E-685B-2C943688E65E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AD9374EF-56A6-4EF6-A364-5665187486B2}" type="datetime1">
              <a:rPr lang="nb-NO" noProof="0" smtClean="0"/>
              <a:t>16.05.2025</a:t>
            </a:fld>
            <a:endParaRPr lang="nb-NO" noProof="0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6E98CE0-BA8A-CFB0-D671-CDA9DBC9C35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nb-NO" noProof="0" dirty="0"/>
              <a:t>Sett inn presentasjonstittel via toppmeny "Sett inn - Topptekst og bunntekst"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3DC8058-0066-9063-6257-A933BAB79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36F4D1B9-59DF-4B5C-8440-F23B9F46A364}" type="slidenum">
              <a:rPr lang="nb-NO" noProof="0" smtClean="0"/>
              <a:pPr/>
              <a:t>‹#›</a:t>
            </a:fld>
            <a:endParaRPr lang="nb-NO" noProof="0" dirty="0"/>
          </a:p>
        </p:txBody>
      </p:sp>
      <p:sp>
        <p:nvSpPr>
          <p:cNvPr id="9" name="addin_colorlist" hidden="1">
            <a:extLst>
              <a:ext uri="{FF2B5EF4-FFF2-40B4-BE49-F238E27FC236}">
                <a16:creationId xmlns:a16="http://schemas.microsoft.com/office/drawing/2014/main" id="{33E2F7D7-E675-6825-3211-11DBFC81A6C6}"/>
              </a:ext>
            </a:extLst>
          </p:cNvPr>
          <p:cNvSpPr/>
          <p:nvPr userDrawn="1"/>
        </p:nvSpPr>
        <p:spPr>
          <a:xfrm>
            <a:off x="224371" y="-526629"/>
            <a:ext cx="5061240" cy="153888"/>
          </a:xfrm>
          <a:prstGeom prst="rect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400" dirty="0"/>
              <a:t>bg_green_1_text_black,bg_green_2_text_black,bg_green_3_text_black,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FB20DD90-D6D6-91F2-180B-77CBC1755E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0388" y="2516011"/>
            <a:ext cx="3600684" cy="21602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1600"/>
              </a:spcAft>
              <a:buNone/>
              <a:defRPr sz="1250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 err="1"/>
              <a:t>Lorem</a:t>
            </a:r>
            <a:r>
              <a:rPr lang="nb-NO" noProof="0" dirty="0"/>
              <a:t> </a:t>
            </a:r>
            <a:r>
              <a:rPr lang="nb-NO" noProof="0" dirty="0" err="1"/>
              <a:t>ipsum</a:t>
            </a:r>
            <a:r>
              <a:rPr lang="nb-NO" noProof="0" dirty="0"/>
              <a:t> </a:t>
            </a:r>
            <a:r>
              <a:rPr lang="nb-NO" noProof="0" dirty="0" err="1"/>
              <a:t>dolor</a:t>
            </a:r>
            <a:r>
              <a:rPr lang="nb-NO" noProof="0" dirty="0"/>
              <a:t> </a:t>
            </a:r>
            <a:r>
              <a:rPr lang="nb-NO" noProof="0" dirty="0" err="1"/>
              <a:t>sit</a:t>
            </a:r>
            <a:r>
              <a:rPr lang="nb-NO" noProof="0" dirty="0"/>
              <a:t> </a:t>
            </a:r>
            <a:r>
              <a:rPr lang="nb-NO" noProof="0" dirty="0" err="1"/>
              <a:t>amet</a:t>
            </a:r>
            <a:r>
              <a:rPr lang="nb-NO" noProof="0" dirty="0"/>
              <a:t>, </a:t>
            </a:r>
            <a:r>
              <a:rPr lang="nb-NO" noProof="0" dirty="0" err="1"/>
              <a:t>consectetur</a:t>
            </a:r>
            <a:r>
              <a:rPr lang="nb-NO" noProof="0" dirty="0"/>
              <a:t> </a:t>
            </a:r>
            <a:r>
              <a:rPr lang="nb-NO" noProof="0" dirty="0" err="1"/>
              <a:t>adipiscing</a:t>
            </a:r>
            <a:r>
              <a:rPr lang="nb-NO" noProof="0" dirty="0"/>
              <a:t> </a:t>
            </a:r>
            <a:r>
              <a:rPr lang="nb-NO" noProof="0" dirty="0" err="1"/>
              <a:t>elit</a:t>
            </a:r>
            <a:r>
              <a:rPr lang="nb-NO" noProof="0" dirty="0"/>
              <a:t>. 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1F85EC5-0318-3753-4836-415EFCE638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90635" y="2516011"/>
            <a:ext cx="3600684" cy="21602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1600"/>
              </a:spcAft>
              <a:buNone/>
              <a:defRPr sz="1250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 err="1"/>
              <a:t>Lorem</a:t>
            </a:r>
            <a:r>
              <a:rPr lang="nb-NO" noProof="0" dirty="0"/>
              <a:t> </a:t>
            </a:r>
            <a:r>
              <a:rPr lang="nb-NO" noProof="0" dirty="0" err="1"/>
              <a:t>ipsum</a:t>
            </a:r>
            <a:r>
              <a:rPr lang="nb-NO" noProof="0" dirty="0"/>
              <a:t> </a:t>
            </a:r>
            <a:r>
              <a:rPr lang="nb-NO" noProof="0" dirty="0" err="1"/>
              <a:t>dolor</a:t>
            </a:r>
            <a:r>
              <a:rPr lang="nb-NO" noProof="0" dirty="0"/>
              <a:t> </a:t>
            </a:r>
            <a:r>
              <a:rPr lang="nb-NO" noProof="0" dirty="0" err="1"/>
              <a:t>sit</a:t>
            </a:r>
            <a:r>
              <a:rPr lang="nb-NO" noProof="0" dirty="0"/>
              <a:t> </a:t>
            </a:r>
            <a:r>
              <a:rPr lang="nb-NO" noProof="0" dirty="0" err="1"/>
              <a:t>amet</a:t>
            </a:r>
            <a:r>
              <a:rPr lang="nb-NO" noProof="0" dirty="0"/>
              <a:t>, </a:t>
            </a:r>
            <a:r>
              <a:rPr lang="nb-NO" noProof="0" dirty="0" err="1"/>
              <a:t>consectetur</a:t>
            </a:r>
            <a:r>
              <a:rPr lang="nb-NO" noProof="0" dirty="0"/>
              <a:t> </a:t>
            </a:r>
            <a:r>
              <a:rPr lang="nb-NO" noProof="0" dirty="0" err="1"/>
              <a:t>adipiscing</a:t>
            </a:r>
            <a:r>
              <a:rPr lang="nb-NO" noProof="0" dirty="0"/>
              <a:t> </a:t>
            </a:r>
            <a:r>
              <a:rPr lang="nb-NO" noProof="0" dirty="0" err="1"/>
              <a:t>elit</a:t>
            </a:r>
            <a:r>
              <a:rPr lang="nb-NO" noProof="0" dirty="0"/>
              <a:t>. 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20FA81F-2827-2312-01DD-E6FEBF2E62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00882" y="2516011"/>
            <a:ext cx="3600684" cy="21602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1600"/>
              </a:spcAft>
              <a:buNone/>
              <a:defRPr sz="1250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 err="1"/>
              <a:t>Lorem</a:t>
            </a:r>
            <a:r>
              <a:rPr lang="nb-NO" noProof="0" dirty="0"/>
              <a:t> </a:t>
            </a:r>
            <a:r>
              <a:rPr lang="nb-NO" noProof="0" dirty="0" err="1"/>
              <a:t>ipsum</a:t>
            </a:r>
            <a:r>
              <a:rPr lang="nb-NO" noProof="0" dirty="0"/>
              <a:t> </a:t>
            </a:r>
            <a:r>
              <a:rPr lang="nb-NO" noProof="0" dirty="0" err="1"/>
              <a:t>dolor</a:t>
            </a:r>
            <a:r>
              <a:rPr lang="nb-NO" noProof="0" dirty="0"/>
              <a:t> </a:t>
            </a:r>
            <a:r>
              <a:rPr lang="nb-NO" noProof="0" dirty="0" err="1"/>
              <a:t>sit</a:t>
            </a:r>
            <a:r>
              <a:rPr lang="nb-NO" noProof="0" dirty="0"/>
              <a:t> </a:t>
            </a:r>
            <a:r>
              <a:rPr lang="nb-NO" noProof="0" dirty="0" err="1"/>
              <a:t>amet</a:t>
            </a:r>
            <a:r>
              <a:rPr lang="nb-NO" noProof="0" dirty="0"/>
              <a:t>, </a:t>
            </a:r>
            <a:r>
              <a:rPr lang="nb-NO" noProof="0" dirty="0" err="1"/>
              <a:t>consectetur</a:t>
            </a:r>
            <a:r>
              <a:rPr lang="nb-NO" noProof="0" dirty="0"/>
              <a:t> </a:t>
            </a:r>
            <a:r>
              <a:rPr lang="nb-NO" noProof="0" dirty="0" err="1"/>
              <a:t>adipiscing</a:t>
            </a:r>
            <a:r>
              <a:rPr lang="nb-NO" noProof="0" dirty="0"/>
              <a:t> </a:t>
            </a:r>
            <a:r>
              <a:rPr lang="nb-NO" noProof="0" dirty="0" err="1"/>
              <a:t>elit</a:t>
            </a:r>
            <a:r>
              <a:rPr lang="nb-NO" noProof="0" dirty="0"/>
              <a:t>. 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362FAE3-1046-596D-F663-400656F877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0388" y="2102354"/>
            <a:ext cx="3600684" cy="27003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 sz="1250" b="1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/>
              <a:t>Undertittel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D2B4C47-9BAA-60B0-0D12-642CA467A10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90635" y="2102354"/>
            <a:ext cx="3600684" cy="27003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 sz="1250" b="1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/>
              <a:t>Undertittel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C50551ED-1152-F968-653B-28424AB021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00882" y="2102354"/>
            <a:ext cx="3600684" cy="27003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 sz="1250" b="1" spc="0" baseline="0">
                <a:latin typeface="+mj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nb-NO" noProof="0" dirty="0"/>
              <a:t>Undertittel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046C92-98DF-B898-1532-0F6CBFC0E5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71" y="1025792"/>
            <a:ext cx="6841301" cy="720090"/>
          </a:xfrm>
        </p:spPr>
        <p:txBody>
          <a:bodyPr anchor="t"/>
          <a:lstStyle>
            <a:lvl1pPr algn="l">
              <a:lnSpc>
                <a:spcPct val="98000"/>
              </a:lnSpc>
              <a:spcBef>
                <a:spcPts val="0"/>
              </a:spcBef>
              <a:defRPr sz="2550" spc="0" baseline="0"/>
            </a:lvl1pPr>
          </a:lstStyle>
          <a:p>
            <a:r>
              <a:rPr lang="nb-NO" noProof="0" dirty="0"/>
              <a:t>Her er det plass til en overskrift som kan gå over to linjer</a:t>
            </a:r>
          </a:p>
        </p:txBody>
      </p:sp>
    </p:spTree>
    <p:extLst>
      <p:ext uri="{BB962C8B-B14F-4D97-AF65-F5344CB8AC3E}">
        <p14:creationId xmlns:p14="http://schemas.microsoft.com/office/powerpoint/2010/main" val="269987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CA202-8E11-4E47-B31E-689C1E7D5858}" type="datetime1">
              <a:rPr lang="nb-NO" noProof="0" smtClean="0"/>
              <a:t>16.05.2025</a:t>
            </a:fld>
            <a:endParaRPr lang="nb-NO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noProof="0"/>
              <a:t>Kolumnetittel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9EB86-8110-D14E-B8CF-CB8DE250DDC0}" type="slidenum">
              <a:rPr lang="nb-NO" noProof="0" smtClean="0"/>
              <a:t>‹#›</a:t>
            </a:fld>
            <a:endParaRPr lang="nb-NO" noProof="0"/>
          </a:p>
        </p:txBody>
      </p:sp>
    </p:spTree>
    <p:extLst>
      <p:ext uri="{BB962C8B-B14F-4D97-AF65-F5344CB8AC3E}">
        <p14:creationId xmlns:p14="http://schemas.microsoft.com/office/powerpoint/2010/main" val="165844354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A_Tittel og punktl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raphic 12">
            <a:extLst>
              <a:ext uri="{FF2B5EF4-FFF2-40B4-BE49-F238E27FC236}">
                <a16:creationId xmlns:a16="http://schemas.microsoft.com/office/drawing/2014/main" id="{55A5B49C-7367-5777-5875-1A4339CA7611}"/>
              </a:ext>
            </a:extLst>
          </p:cNvPr>
          <p:cNvSpPr/>
          <p:nvPr userDrawn="1"/>
        </p:nvSpPr>
        <p:spPr>
          <a:xfrm>
            <a:off x="378072" y="380079"/>
            <a:ext cx="192275" cy="192262"/>
          </a:xfrm>
          <a:custGeom>
            <a:avLst/>
            <a:gdLst>
              <a:gd name="connsiteX0" fmla="*/ 0 w 528644"/>
              <a:gd name="connsiteY0" fmla="*/ 478627 h 528644"/>
              <a:gd name="connsiteX1" fmla="*/ 0 w 528644"/>
              <a:gd name="connsiteY1" fmla="*/ 50017 h 528644"/>
              <a:gd name="connsiteX2" fmla="*/ 50017 w 528644"/>
              <a:gd name="connsiteY2" fmla="*/ 0 h 528644"/>
              <a:gd name="connsiteX3" fmla="*/ 97693 w 528644"/>
              <a:gd name="connsiteY3" fmla="*/ 34851 h 528644"/>
              <a:gd name="connsiteX4" fmla="*/ 152067 w 528644"/>
              <a:gd name="connsiteY4" fmla="*/ 205876 h 528644"/>
              <a:gd name="connsiteX5" fmla="*/ 205876 w 528644"/>
              <a:gd name="connsiteY5" fmla="*/ 233708 h 528644"/>
              <a:gd name="connsiteX6" fmla="*/ 233708 w 528644"/>
              <a:gd name="connsiteY6" fmla="*/ 205876 h 528644"/>
              <a:gd name="connsiteX7" fmla="*/ 288080 w 528644"/>
              <a:gd name="connsiteY7" fmla="*/ 34851 h 528644"/>
              <a:gd name="connsiteX8" fmla="*/ 335758 w 528644"/>
              <a:gd name="connsiteY8" fmla="*/ 0 h 528644"/>
              <a:gd name="connsiteX9" fmla="*/ 478627 w 528644"/>
              <a:gd name="connsiteY9" fmla="*/ 0 h 528644"/>
              <a:gd name="connsiteX10" fmla="*/ 528644 w 528644"/>
              <a:gd name="connsiteY10" fmla="*/ 50017 h 528644"/>
              <a:gd name="connsiteX11" fmla="*/ 493793 w 528644"/>
              <a:gd name="connsiteY11" fmla="*/ 97693 h 528644"/>
              <a:gd name="connsiteX12" fmla="*/ 322769 w 528644"/>
              <a:gd name="connsiteY12" fmla="*/ 152067 h 528644"/>
              <a:gd name="connsiteX13" fmla="*/ 294937 w 528644"/>
              <a:gd name="connsiteY13" fmla="*/ 205876 h 528644"/>
              <a:gd name="connsiteX14" fmla="*/ 348745 w 528644"/>
              <a:gd name="connsiteY14" fmla="*/ 233708 h 528644"/>
              <a:gd name="connsiteX15" fmla="*/ 363589 w 528644"/>
              <a:gd name="connsiteY15" fmla="*/ 225398 h 528644"/>
              <a:gd name="connsiteX16" fmla="*/ 446117 w 528644"/>
              <a:gd name="connsiteY16" fmla="*/ 154890 h 528644"/>
              <a:gd name="connsiteX17" fmla="*/ 516624 w 528644"/>
              <a:gd name="connsiteY17" fmla="*/ 160376 h 528644"/>
              <a:gd name="connsiteX18" fmla="*/ 528564 w 528644"/>
              <a:gd name="connsiteY18" fmla="*/ 195388 h 528644"/>
              <a:gd name="connsiteX19" fmla="*/ 521464 w 528644"/>
              <a:gd name="connsiteY19" fmla="*/ 337936 h 528644"/>
              <a:gd name="connsiteX20" fmla="*/ 476530 w 528644"/>
              <a:gd name="connsiteY20" fmla="*/ 378595 h 528644"/>
              <a:gd name="connsiteX21" fmla="*/ 452974 w 528644"/>
              <a:gd name="connsiteY21" fmla="*/ 370042 h 528644"/>
              <a:gd name="connsiteX22" fmla="*/ 361572 w 528644"/>
              <a:gd name="connsiteY22" fmla="*/ 301471 h 528644"/>
              <a:gd name="connsiteX23" fmla="*/ 301552 w 528644"/>
              <a:gd name="connsiteY23" fmla="*/ 310023 h 528644"/>
              <a:gd name="connsiteX24" fmla="*/ 295018 w 528644"/>
              <a:gd name="connsiteY24" fmla="*/ 322769 h 528644"/>
              <a:gd name="connsiteX25" fmla="*/ 240645 w 528644"/>
              <a:gd name="connsiteY25" fmla="*/ 493793 h 528644"/>
              <a:gd name="connsiteX26" fmla="*/ 192967 w 528644"/>
              <a:gd name="connsiteY26" fmla="*/ 528644 h 528644"/>
              <a:gd name="connsiteX27" fmla="*/ 50017 w 528644"/>
              <a:gd name="connsiteY27" fmla="*/ 528644 h 528644"/>
              <a:gd name="connsiteX28" fmla="*/ 0 w 528644"/>
              <a:gd name="connsiteY28" fmla="*/ 478627 h 52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8644" h="528644">
                <a:moveTo>
                  <a:pt x="0" y="478627"/>
                </a:moveTo>
                <a:lnTo>
                  <a:pt x="0" y="50017"/>
                </a:lnTo>
                <a:cubicBezTo>
                  <a:pt x="0" y="22427"/>
                  <a:pt x="22427" y="0"/>
                  <a:pt x="50017" y="0"/>
                </a:cubicBezTo>
                <a:cubicBezTo>
                  <a:pt x="71798" y="0"/>
                  <a:pt x="91079" y="14117"/>
                  <a:pt x="97693" y="34851"/>
                </a:cubicBezTo>
                <a:lnTo>
                  <a:pt x="152067" y="205876"/>
                </a:lnTo>
                <a:cubicBezTo>
                  <a:pt x="159247" y="228463"/>
                  <a:pt x="183367" y="240886"/>
                  <a:pt x="205876" y="233708"/>
                </a:cubicBezTo>
                <a:cubicBezTo>
                  <a:pt x="219105" y="229512"/>
                  <a:pt x="229512" y="219105"/>
                  <a:pt x="233708" y="205876"/>
                </a:cubicBezTo>
                <a:lnTo>
                  <a:pt x="288080" y="34851"/>
                </a:lnTo>
                <a:cubicBezTo>
                  <a:pt x="294695" y="14117"/>
                  <a:pt x="313976" y="0"/>
                  <a:pt x="335758" y="0"/>
                </a:cubicBezTo>
                <a:lnTo>
                  <a:pt x="478627" y="0"/>
                </a:lnTo>
                <a:cubicBezTo>
                  <a:pt x="506218" y="0"/>
                  <a:pt x="528644" y="22427"/>
                  <a:pt x="528644" y="50017"/>
                </a:cubicBezTo>
                <a:cubicBezTo>
                  <a:pt x="528644" y="71798"/>
                  <a:pt x="514527" y="91079"/>
                  <a:pt x="493793" y="97693"/>
                </a:cubicBezTo>
                <a:lnTo>
                  <a:pt x="322769" y="152067"/>
                </a:lnTo>
                <a:cubicBezTo>
                  <a:pt x="300181" y="159247"/>
                  <a:pt x="287758" y="183367"/>
                  <a:pt x="294937" y="205876"/>
                </a:cubicBezTo>
                <a:cubicBezTo>
                  <a:pt x="302117" y="228463"/>
                  <a:pt x="326238" y="240886"/>
                  <a:pt x="348745" y="233708"/>
                </a:cubicBezTo>
                <a:cubicBezTo>
                  <a:pt x="354231" y="231932"/>
                  <a:pt x="359233" y="229189"/>
                  <a:pt x="363589" y="225398"/>
                </a:cubicBezTo>
                <a:lnTo>
                  <a:pt x="446117" y="154890"/>
                </a:lnTo>
                <a:cubicBezTo>
                  <a:pt x="467092" y="136901"/>
                  <a:pt x="498634" y="139401"/>
                  <a:pt x="516624" y="160376"/>
                </a:cubicBezTo>
                <a:cubicBezTo>
                  <a:pt x="524933" y="170056"/>
                  <a:pt x="529209" y="182642"/>
                  <a:pt x="528564" y="195388"/>
                </a:cubicBezTo>
                <a:lnTo>
                  <a:pt x="521464" y="337936"/>
                </a:lnTo>
                <a:cubicBezTo>
                  <a:pt x="520254" y="361572"/>
                  <a:pt x="500167" y="379804"/>
                  <a:pt x="476530" y="378595"/>
                </a:cubicBezTo>
                <a:cubicBezTo>
                  <a:pt x="467979" y="378191"/>
                  <a:pt x="459750" y="375206"/>
                  <a:pt x="452974" y="370042"/>
                </a:cubicBezTo>
                <a:lnTo>
                  <a:pt x="361572" y="301471"/>
                </a:lnTo>
                <a:cubicBezTo>
                  <a:pt x="342614" y="287274"/>
                  <a:pt x="315751" y="291146"/>
                  <a:pt x="301552" y="310023"/>
                </a:cubicBezTo>
                <a:cubicBezTo>
                  <a:pt x="298648" y="313895"/>
                  <a:pt x="296470" y="318170"/>
                  <a:pt x="295018" y="322769"/>
                </a:cubicBezTo>
                <a:lnTo>
                  <a:pt x="240645" y="493793"/>
                </a:lnTo>
                <a:cubicBezTo>
                  <a:pt x="234030" y="514527"/>
                  <a:pt x="214750" y="528644"/>
                  <a:pt x="192967" y="528644"/>
                </a:cubicBezTo>
                <a:lnTo>
                  <a:pt x="50017" y="528644"/>
                </a:lnTo>
                <a:cubicBezTo>
                  <a:pt x="22427" y="528644"/>
                  <a:pt x="0" y="506218"/>
                  <a:pt x="0" y="478627"/>
                </a:cubicBezTo>
                <a:close/>
              </a:path>
            </a:pathLst>
          </a:custGeom>
          <a:solidFill>
            <a:srgbClr val="000000"/>
          </a:solidFill>
          <a:ln w="120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900" noProof="0" dirty="0"/>
          </a:p>
        </p:txBody>
      </p:sp>
      <p:sp>
        <p:nvSpPr>
          <p:cNvPr id="2" name="addin_colorlist" hidden="1">
            <a:extLst>
              <a:ext uri="{FF2B5EF4-FFF2-40B4-BE49-F238E27FC236}">
                <a16:creationId xmlns:a16="http://schemas.microsoft.com/office/drawing/2014/main" id="{16D79837-6879-6508-A248-B534037709FB}"/>
              </a:ext>
            </a:extLst>
          </p:cNvPr>
          <p:cNvSpPr/>
          <p:nvPr userDrawn="1"/>
        </p:nvSpPr>
        <p:spPr>
          <a:xfrm>
            <a:off x="224371" y="-526629"/>
            <a:ext cx="5061240" cy="153888"/>
          </a:xfrm>
          <a:prstGeom prst="rect">
            <a:avLst/>
          </a:prstGeom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" dirty="0"/>
              <a:t>bg_green_1_text_black,bg_green_2_text_black,bg_green_3_text_black,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530DBEE3-3909-8C7C-C047-2099EA47761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070" y="2091205"/>
            <a:ext cx="6841301" cy="3158389"/>
          </a:xfrm>
          <a:prstGeom prst="rect">
            <a:avLst/>
          </a:prstGeom>
        </p:spPr>
        <p:txBody>
          <a:bodyPr lIns="0" tIns="0" rIns="0" bIns="0"/>
          <a:lstStyle>
            <a:lvl1pPr marL="252000" indent="-1710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700" spc="0" baseline="0"/>
            </a:lvl1pPr>
            <a:lvl2pPr marL="720000" indent="-108000">
              <a:lnSpc>
                <a:spcPct val="110000"/>
              </a:lnSpc>
              <a:spcBef>
                <a:spcPts val="0"/>
              </a:spcBef>
              <a:buFont typeface="+mj-lt"/>
              <a:buAutoNum type="romanLcPeriod"/>
              <a:defRPr sz="1700" spc="0" baseline="0"/>
            </a:lvl2pPr>
            <a:lvl3pPr marL="990000" indent="-108000">
              <a:lnSpc>
                <a:spcPct val="110000"/>
              </a:lnSpc>
              <a:spcBef>
                <a:spcPts val="0"/>
              </a:spcBef>
              <a:defRPr sz="1700" spc="0" baseline="0"/>
            </a:lvl3pPr>
            <a:lvl4pPr marL="1260000" indent="-108000">
              <a:lnSpc>
                <a:spcPct val="110000"/>
              </a:lnSpc>
              <a:spcBef>
                <a:spcPts val="0"/>
              </a:spcBef>
              <a:defRPr sz="1700" spc="0" baseline="0"/>
            </a:lvl4pPr>
            <a:lvl5pPr marL="1530000" indent="-108000">
              <a:lnSpc>
                <a:spcPct val="110000"/>
              </a:lnSpc>
              <a:spcBef>
                <a:spcPts val="0"/>
              </a:spcBef>
              <a:defRPr sz="1700" spc="0" baseline="0"/>
            </a:lvl5pPr>
          </a:lstStyle>
          <a:p>
            <a:pPr lvl="0"/>
            <a:r>
              <a:rPr lang="en-GB" noProof="0" dirty="0" err="1"/>
              <a:t>Klikk</a:t>
            </a:r>
            <a:r>
              <a:rPr lang="en-GB" noProof="0" dirty="0"/>
              <a:t> for å </a:t>
            </a:r>
            <a:r>
              <a:rPr lang="en-GB" noProof="0" dirty="0" err="1"/>
              <a:t>redigere</a:t>
            </a:r>
            <a:r>
              <a:rPr lang="en-GB" noProof="0" dirty="0"/>
              <a:t> </a:t>
            </a:r>
            <a:r>
              <a:rPr lang="en-GB" noProof="0" dirty="0" err="1"/>
              <a:t>tekststiler</a:t>
            </a:r>
            <a:r>
              <a:rPr lang="en-GB" noProof="0" dirty="0"/>
              <a:t> </a:t>
            </a:r>
            <a:r>
              <a:rPr lang="en-GB" noProof="0" dirty="0" err="1"/>
              <a:t>i</a:t>
            </a:r>
            <a:r>
              <a:rPr lang="en-GB" noProof="0" dirty="0"/>
              <a:t> </a:t>
            </a:r>
            <a:r>
              <a:rPr lang="en-GB" noProof="0" dirty="0" err="1"/>
              <a:t>malen</a:t>
            </a:r>
            <a:endParaRPr lang="en-GB" noProof="0" dirty="0"/>
          </a:p>
          <a:p>
            <a:pPr lvl="1"/>
            <a:r>
              <a:rPr lang="en-GB" noProof="0" dirty="0"/>
              <a:t>Andre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2"/>
            <a:r>
              <a:rPr lang="en-GB" noProof="0" dirty="0" err="1"/>
              <a:t>Tredje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3"/>
            <a:r>
              <a:rPr lang="en-GB" noProof="0" dirty="0" err="1"/>
              <a:t>Fjerde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4"/>
            <a:r>
              <a:rPr lang="en-GB" noProof="0" dirty="0" err="1"/>
              <a:t>Femte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ED809D-C705-E552-9A07-2CD262D8AB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71" y="1025792"/>
            <a:ext cx="6841301" cy="720090"/>
          </a:xfrm>
        </p:spPr>
        <p:txBody>
          <a:bodyPr anchor="t"/>
          <a:lstStyle>
            <a:lvl1pPr algn="l">
              <a:lnSpc>
                <a:spcPct val="98000"/>
              </a:lnSpc>
              <a:spcBef>
                <a:spcPts val="0"/>
              </a:spcBef>
              <a:defRPr sz="2550" spc="0" baseline="0"/>
            </a:lvl1pPr>
          </a:lstStyle>
          <a:p>
            <a:r>
              <a:rPr lang="en-GB" noProof="0" dirty="0"/>
              <a:t>Her er det </a:t>
            </a:r>
            <a:r>
              <a:rPr lang="en-GB" noProof="0" dirty="0" err="1"/>
              <a:t>plass</a:t>
            </a:r>
            <a:r>
              <a:rPr lang="en-GB" noProof="0" dirty="0"/>
              <a:t> </a:t>
            </a:r>
            <a:r>
              <a:rPr lang="en-GB" noProof="0" dirty="0" err="1"/>
              <a:t>til</a:t>
            </a:r>
            <a:r>
              <a:rPr lang="en-GB" noProof="0" dirty="0"/>
              <a:t> </a:t>
            </a:r>
            <a:r>
              <a:rPr lang="en-GB" noProof="0" dirty="0" err="1"/>
              <a:t>en</a:t>
            </a:r>
            <a:r>
              <a:rPr lang="en-GB" noProof="0" dirty="0"/>
              <a:t> </a:t>
            </a:r>
            <a:r>
              <a:rPr lang="en-GB" noProof="0" dirty="0" err="1"/>
              <a:t>overskrift</a:t>
            </a:r>
            <a:r>
              <a:rPr lang="en-GB" noProof="0" dirty="0"/>
              <a:t> </a:t>
            </a:r>
            <a:r>
              <a:rPr lang="en-GB" noProof="0" dirty="0" err="1"/>
              <a:t>som</a:t>
            </a:r>
            <a:r>
              <a:rPr lang="en-GB" noProof="0" dirty="0"/>
              <a:t> </a:t>
            </a:r>
            <a:r>
              <a:rPr lang="en-GB" noProof="0" dirty="0" err="1"/>
              <a:t>kan</a:t>
            </a:r>
            <a:r>
              <a:rPr lang="en-GB" noProof="0" dirty="0"/>
              <a:t> </a:t>
            </a:r>
            <a:r>
              <a:rPr lang="en-GB" noProof="0" dirty="0" err="1"/>
              <a:t>gå</a:t>
            </a:r>
            <a:r>
              <a:rPr lang="en-GB" noProof="0" dirty="0"/>
              <a:t> over to </a:t>
            </a:r>
            <a:r>
              <a:rPr lang="en-GB" noProof="0" dirty="0" err="1"/>
              <a:t>linjer</a:t>
            </a:r>
            <a:endParaRPr lang="en-GB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49DEA2-AB05-98C9-9AA7-89321929AF9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C4DDC32D-29BF-4083-979D-50D21BAB1549}" type="datetime1">
              <a:rPr lang="en-GB" smtClean="0"/>
              <a:t>16/05/2025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F447F90-7766-EF22-FD8F-849280F962D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Exchange on national monitoring practices of EUropean parnterships - Norwegain perspective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ECF2F81-7486-D89C-2309-04F31122828B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6F4D1B9-59DF-4B5C-8440-F23B9F46A36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416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0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skrive tittel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00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Rediger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4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808000" y="6317146"/>
            <a:ext cx="6984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i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15" name="Plassholder for dato 3"/>
          <p:cNvSpPr>
            <a:spLocks noGrp="1"/>
          </p:cNvSpPr>
          <p:nvPr>
            <p:ph type="dt" sz="half" idx="2"/>
          </p:nvPr>
        </p:nvSpPr>
        <p:spPr>
          <a:xfrm>
            <a:off x="9846342" y="6317146"/>
            <a:ext cx="162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1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1555518" y="6317146"/>
            <a:ext cx="45001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</a:lstStyle>
          <a:p>
            <a:fld id="{29E3B291-050D-4A82-B0A1-DB349FC6175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82000"/>
            <a:ext cx="19464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71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50" r:id="rId2"/>
    <p:sldLayoutId id="2147483652" r:id="rId3"/>
    <p:sldLayoutId id="2147483701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baseline="0">
          <a:solidFill>
            <a:schemeClr val="tx1"/>
          </a:solidFill>
          <a:latin typeface="Arial" panose="020B0604020202020204" pitchFamily="34" charset="0"/>
          <a:ea typeface="Open Sans Semibold" panose="020B0706030804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Open Sans" panose="020B0606030504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127248-635E-9D12-BC97-A5D7CD46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nb-NO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68077-663B-D00C-136C-D57C039EB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nb-NO" noProof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4EA1AB2-2D79-FA4C-C290-6BB1E72F6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82087" y="342946"/>
            <a:ext cx="830526" cy="270034"/>
          </a:xfrm>
          <a:prstGeom prst="rect">
            <a:avLst/>
          </a:prstGeom>
        </p:spPr>
        <p:txBody>
          <a:bodyPr lIns="0" tIns="0" rIns="0" bIns="0" anchor="t"/>
          <a:lstStyle>
            <a:lvl1pPr algn="r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fld id="{ACD1C610-CF41-475E-9BC0-08DC8100DF62}" type="datetime1">
              <a:rPr lang="nb-NO" smtClean="0"/>
              <a:t>16.05.2025</a:t>
            </a:fld>
            <a:endParaRPr lang="nb-NO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08DD5E79-1BD9-48D1-FDDC-FFEDED6F9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8328" y="342946"/>
            <a:ext cx="4114800" cy="270034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Sett inn presentasjonstittel via toppmeny "Sett inn - Topptekst og bunntekst"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0A696B6-E07E-9D73-0044-78DB3CE365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0708" y="6302336"/>
            <a:ext cx="321905" cy="27003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fld id="{36F4D1B9-59DF-4B5C-8440-F23B9F46A364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lastID" hidden="1">
            <a:extLst>
              <a:ext uri="{FF2B5EF4-FFF2-40B4-BE49-F238E27FC236}">
                <a16:creationId xmlns:a16="http://schemas.microsoft.com/office/drawing/2014/main" id="{3A357203-3C5A-2330-B879-5738E3D06731}"/>
              </a:ext>
            </a:extLst>
          </p:cNvPr>
          <p:cNvSpPr/>
          <p:nvPr userDrawn="1"/>
        </p:nvSpPr>
        <p:spPr>
          <a:xfrm>
            <a:off x="2749729" y="-1079434"/>
            <a:ext cx="1892423" cy="520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/>
              <a:t>bg_green_1_text_black</a:t>
            </a:r>
            <a:endParaRPr lang="nb-NO" sz="900" dirty="0"/>
          </a:p>
        </p:txBody>
      </p:sp>
    </p:spTree>
    <p:extLst>
      <p:ext uri="{BB962C8B-B14F-4D97-AF65-F5344CB8AC3E}">
        <p14:creationId xmlns:p14="http://schemas.microsoft.com/office/powerpoint/2010/main" val="297581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hf hdr="0"/>
  <p:txStyles>
    <p:titleStyle>
      <a:lvl1pPr algn="l" defTabSz="914310" rtl="0" eaLnBrk="1" latinLnBrk="0" hangingPunct="1">
        <a:lnSpc>
          <a:spcPct val="90000"/>
        </a:lnSpc>
        <a:spcBef>
          <a:spcPct val="0"/>
        </a:spcBef>
        <a:buNone/>
        <a:defRPr sz="4400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0" indent="-171000" algn="l" defTabSz="914310" rtl="0" eaLnBrk="1" latinLnBrk="0" hangingPunct="1">
        <a:lnSpc>
          <a:spcPct val="98000"/>
        </a:lnSpc>
        <a:spcBef>
          <a:spcPts val="1000"/>
        </a:spcBef>
        <a:buFont typeface="Wingdings" panose="05000000000000000000" pitchFamily="2" charset="2"/>
        <a:buChar char="§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720000" indent="-108000" algn="l" defTabSz="914310" rtl="0" eaLnBrk="1" latinLnBrk="0" hangingPunct="1">
        <a:lnSpc>
          <a:spcPct val="98000"/>
        </a:lnSpc>
        <a:spcBef>
          <a:spcPts val="0"/>
        </a:spcBef>
        <a:buFont typeface="+mj-lt"/>
        <a:buAutoNum type="romanLcPeriod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2pPr>
      <a:lvl3pPr marL="99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3pPr>
      <a:lvl4pPr marL="126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4pPr>
      <a:lvl5pPr marL="153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5pPr>
      <a:lvl6pPr marL="2514350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E30F0A-ED74-0E34-5CF3-056D4B3BC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D4567-23DA-7AF0-A970-419A8A46A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82A6C-D1DA-63F2-A165-B9CFD690FF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80B452-3848-4C62-944B-F32FCE5C13C5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3ECD8-0F5C-4062-57E2-9435BB0940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06959-EDA2-E158-91C2-452B861724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1D81CB-44EC-4214-889B-488E24183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3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89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3ED93A6-6536-D745-881C-D4CFED714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368300"/>
            <a:ext cx="10656888" cy="99336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nb-NO" noProof="0"/>
              <a:t>Klikk for å redigere tittelstil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6892C9E-B739-8D4B-9EC0-74595C7C0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3275" y="1679713"/>
            <a:ext cx="10656888" cy="44972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noProof="0"/>
              <a:t>Rediger tekststiler i malen
Andre nivå
Tredje nivå
Fjerde nivå
Femte nivå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4B60D1AE-7783-F845-A1BE-121EAA50E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91948" y="6489700"/>
            <a:ext cx="1195652" cy="21359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09911C46-E681-4BA8-82B6-3A5C25F32312}" type="datetime1">
              <a:rPr lang="nb-NO" smtClean="0"/>
              <a:pPr/>
              <a:t>16.05.2025</a:t>
            </a:fld>
            <a:endParaRPr lang="nb-NO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68FB8E74-76BE-2043-A6EF-C72B3D9A5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49513" y="6489699"/>
            <a:ext cx="4833937" cy="21359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nb-NO"/>
              <a:t>Kolumnetittel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631BEF-7144-444E-B530-DAF7039495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3276" y="6489699"/>
            <a:ext cx="332798" cy="21359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4F9EB86-8110-D14E-B8CF-CB8DE250DDC0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8240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Calibri" charset="0"/>
          <a:ea typeface="Calibri" charset="0"/>
          <a:cs typeface="Calibri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4">
          <p15:clr>
            <a:srgbClr val="5ACBF0"/>
          </p15:clr>
        </p15:guide>
        <p15:guide id="2" orient="horz" pos="4088">
          <p15:clr>
            <a:srgbClr val="5ACBF0"/>
          </p15:clr>
        </p15:guide>
        <p15:guide id="3" pos="506">
          <p15:clr>
            <a:srgbClr val="5ACBF0"/>
          </p15:clr>
        </p15:guide>
        <p15:guide id="4" orient="horz" pos="2583">
          <p15:clr>
            <a:srgbClr val="A4A3A4"/>
          </p15:clr>
        </p15:guide>
        <p15:guide id="5" orient="horz" pos="1457">
          <p15:clr>
            <a:srgbClr val="5ACBF0"/>
          </p15:clr>
        </p15:guide>
        <p15:guide id="6" orient="horz" pos="640">
          <p15:clr>
            <a:srgbClr val="A4A3A4"/>
          </p15:clr>
        </p15:guide>
        <p15:guide id="7" orient="horz">
          <p15:clr>
            <a:srgbClr val="F26B43"/>
          </p15:clr>
        </p15:guide>
        <p15:guide id="8">
          <p15:clr>
            <a:srgbClr val="F26B43"/>
          </p15:clr>
        </p15:guide>
        <p15:guide id="9" pos="1504">
          <p15:clr>
            <a:srgbClr val="A4A3A4"/>
          </p15:clr>
        </p15:guide>
        <p15:guide id="10" pos="1543">
          <p15:clr>
            <a:srgbClr val="A4A3A4"/>
          </p15:clr>
        </p15:guide>
        <p15:guide id="11" pos="3046">
          <p15:clr>
            <a:srgbClr val="A4A3A4"/>
          </p15:clr>
        </p15:guide>
        <p15:guide id="12" pos="3089">
          <p15:clr>
            <a:srgbClr val="A4A3A4"/>
          </p15:clr>
        </p15:guide>
        <p15:guide id="13" pos="4588">
          <p15:clr>
            <a:srgbClr val="A4A3A4"/>
          </p15:clr>
        </p15:guide>
        <p15:guide id="14" pos="4634">
          <p15:clr>
            <a:srgbClr val="A4A3A4"/>
          </p15:clr>
        </p15:guide>
        <p15:guide id="15" pos="6131">
          <p15:clr>
            <a:srgbClr val="A4A3A4"/>
          </p15:clr>
        </p15:guide>
        <p15:guide id="16" pos="6176">
          <p15:clr>
            <a:srgbClr val="A4A3A4"/>
          </p15:clr>
        </p15:guide>
        <p15:guide id="17" pos="7219">
          <p15:clr>
            <a:srgbClr val="5ACBF0"/>
          </p15:clr>
        </p15:guide>
        <p15:guide id="18" pos="7446">
          <p15:clr>
            <a:srgbClr val="5ACBF0"/>
          </p15:clr>
        </p15:guide>
        <p15:guide id="19" orient="horz" pos="232">
          <p15:clr>
            <a:srgbClr val="5ACBF0"/>
          </p15:clr>
        </p15:guide>
        <p15:guide id="20" orient="horz" pos="4320">
          <p15:clr>
            <a:srgbClr val="F26B43"/>
          </p15:clr>
        </p15:guide>
        <p15:guide id="21" pos="7680">
          <p15:clr>
            <a:srgbClr val="F26B43"/>
          </p15:clr>
        </p15:guide>
        <p15:guide id="22" pos="3840">
          <p15:clr>
            <a:srgbClr val="5ACBF0"/>
          </p15:clr>
        </p15:guide>
        <p15:guide id="23" orient="horz" pos="1262">
          <p15:clr>
            <a:srgbClr val="5ACBF0"/>
          </p15:clr>
        </p15:guide>
        <p15:guide id="24" orient="horz" pos="3891">
          <p15:clr>
            <a:srgbClr val="5ACBF0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127248-635E-9D12-BC97-A5D7CD46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b-NO" noProof="0"/>
              <a:t>Klikk for å redigere tittelstil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68077-663B-D00C-136C-D57C039EB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4EA1AB2-2D79-FA4C-C290-6BB1E72F6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82087" y="342946"/>
            <a:ext cx="830526" cy="270034"/>
          </a:xfrm>
          <a:prstGeom prst="rect">
            <a:avLst/>
          </a:prstGeom>
        </p:spPr>
        <p:txBody>
          <a:bodyPr lIns="0" tIns="0" rIns="0" bIns="0" anchor="t"/>
          <a:lstStyle>
            <a:lvl1pPr algn="r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fld id="{1B80DA50-87C5-4CA8-86D6-F73E0E97F112}" type="datetime1">
              <a:rPr lang="en-GB" smtClean="0"/>
              <a:t>16/05/2025</a:t>
            </a:fld>
            <a:endParaRPr lang="nb-NO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08DD5E79-1BD9-48D1-FDDC-FFEDED6F9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8328" y="342946"/>
            <a:ext cx="4114800" cy="270034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Exchange on national monitoring practices of EUropean parnterships - Norwegain perspective</a:t>
            </a:r>
            <a:endParaRPr lang="nb-NO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0A696B6-E07E-9D73-0044-78DB3CE365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0708" y="6302336"/>
            <a:ext cx="321905" cy="27003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850">
                <a:latin typeface="IBM Plex Mono" panose="020B0509050203000203" pitchFamily="49" charset="0"/>
                <a:cs typeface="Times New Roman" panose="02020603050405020304" pitchFamily="18" charset="0"/>
              </a:defRPr>
            </a:lvl1pPr>
          </a:lstStyle>
          <a:p>
            <a:fld id="{36F4D1B9-59DF-4B5C-8440-F23B9F46A364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4" name="lastID" hidden="1">
            <a:extLst>
              <a:ext uri="{FF2B5EF4-FFF2-40B4-BE49-F238E27FC236}">
                <a16:creationId xmlns:a16="http://schemas.microsoft.com/office/drawing/2014/main" id="{3A357203-3C5A-2330-B879-5738E3D06731}"/>
              </a:ext>
            </a:extLst>
          </p:cNvPr>
          <p:cNvSpPr/>
          <p:nvPr userDrawn="1"/>
        </p:nvSpPr>
        <p:spPr>
          <a:xfrm>
            <a:off x="2749729" y="-1079434"/>
            <a:ext cx="1892423" cy="520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/>
              <a:t>bg_green_2_text_black</a:t>
            </a:r>
            <a:endParaRPr lang="nb-NO" sz="900"/>
          </a:p>
        </p:txBody>
      </p:sp>
    </p:spTree>
    <p:extLst>
      <p:ext uri="{BB962C8B-B14F-4D97-AF65-F5344CB8AC3E}">
        <p14:creationId xmlns:p14="http://schemas.microsoft.com/office/powerpoint/2010/main" val="32717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</p:sldLayoutIdLst>
  <p:hf hdr="0"/>
  <p:txStyles>
    <p:titleStyle>
      <a:lvl1pPr algn="l" defTabSz="914310" rtl="0" eaLnBrk="1" latinLnBrk="0" hangingPunct="1">
        <a:lnSpc>
          <a:spcPct val="90000"/>
        </a:lnSpc>
        <a:spcBef>
          <a:spcPct val="0"/>
        </a:spcBef>
        <a:buNone/>
        <a:defRPr sz="4400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0" indent="-171000" algn="l" defTabSz="914310" rtl="0" eaLnBrk="1" latinLnBrk="0" hangingPunct="1">
        <a:lnSpc>
          <a:spcPct val="98000"/>
        </a:lnSpc>
        <a:spcBef>
          <a:spcPts val="1000"/>
        </a:spcBef>
        <a:buFont typeface="Wingdings" panose="05000000000000000000" pitchFamily="2" charset="2"/>
        <a:buChar char="§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720000" indent="-108000" algn="l" defTabSz="914310" rtl="0" eaLnBrk="1" latinLnBrk="0" hangingPunct="1">
        <a:lnSpc>
          <a:spcPct val="98000"/>
        </a:lnSpc>
        <a:spcBef>
          <a:spcPts val="0"/>
        </a:spcBef>
        <a:buFont typeface="+mj-lt"/>
        <a:buAutoNum type="romanLcPeriod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2pPr>
      <a:lvl3pPr marL="99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3pPr>
      <a:lvl4pPr marL="126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4pPr>
      <a:lvl5pPr marL="1530000" indent="-108000" algn="l" defTabSz="914310" rtl="0" eaLnBrk="1" latinLnBrk="0" hangingPunct="1">
        <a:lnSpc>
          <a:spcPct val="98000"/>
        </a:lnSpc>
        <a:spcBef>
          <a:spcPts val="0"/>
        </a:spcBef>
        <a:buFont typeface="Arial" panose="020B0604020202020204" pitchFamily="34" charset="0"/>
        <a:buChar char="•"/>
        <a:defRPr sz="1250" kern="1200" spc="0" baseline="0">
          <a:solidFill>
            <a:schemeClr val="tx1"/>
          </a:solidFill>
          <a:latin typeface="+mj-lt"/>
          <a:ea typeface="+mn-ea"/>
          <a:cs typeface="+mn-cs"/>
        </a:defRPr>
      </a:lvl5pPr>
      <a:lvl6pPr marL="2514350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10" rtl="0" eaLnBrk="1" latinLnBrk="0" hangingPunct="1"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11BD08E9-FC4B-4A61-9D5F-A74D1E8F16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BD1C8F-D4AA-4C0C-9C2D-0D362FAFA40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National strategic process - partnership participation i</a:t>
            </a:r>
            <a:r>
              <a:rPr lang="nb-NO" dirty="0"/>
              <a:t>n Norway  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B598E65-15A8-43A0-8719-149E06B913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b-NO" dirty="0"/>
              <a:t>Erik Yssen (MER) and Tor Ivar Eikaas (RCN)  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121DF66A-B635-49E9-9A5E-EEB2DB6CCD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-19050" y="4529719"/>
            <a:ext cx="6115050" cy="336798"/>
          </a:xfrm>
        </p:spPr>
        <p:txBody>
          <a:bodyPr/>
          <a:lstStyle/>
          <a:p>
            <a:r>
              <a:rPr lang="nb-NO" dirty="0"/>
              <a:t>PKH MLE Workshop 2, </a:t>
            </a:r>
            <a:r>
              <a:rPr lang="nb-NO" dirty="0" err="1"/>
              <a:t>Vienna</a:t>
            </a:r>
            <a:r>
              <a:rPr lang="nb-NO" dirty="0"/>
              <a:t>, 21-05-2025</a:t>
            </a:r>
          </a:p>
        </p:txBody>
      </p:sp>
    </p:spTree>
    <p:extLst>
      <p:ext uri="{BB962C8B-B14F-4D97-AF65-F5344CB8AC3E}">
        <p14:creationId xmlns:p14="http://schemas.microsoft.com/office/powerpoint/2010/main" val="217740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A5687-CED4-3CC0-9BB3-8FF54FCC6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217D1-D895-B472-B27E-EBB0094976B1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4D1B9-59DF-4B5C-8440-F23B9F46A364}" type="slidenum">
              <a:rPr kumimoji="0" lang="nb-NO" sz="8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BM Plex Mono" panose="020B0509050203000203" pitchFamily="49" charset="0"/>
                <a:ea typeface="+mn-ea"/>
                <a:cs typeface="Times New Roman" panose="02020603050405020304" pitchFamily="18" charset="0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b-NO" sz="8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BM Plex Mono" panose="020B0509050203000203" pitchFamily="49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5BD55E-7197-D505-2C89-749B722AE1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7500" y="1202196"/>
            <a:ext cx="10327370" cy="5737939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GB" sz="1400" b="1" dirty="0">
              <a:solidFill>
                <a:srgbClr val="000000"/>
              </a:solidFill>
              <a:effectLst/>
              <a:latin typeface="Calibri"/>
              <a:ea typeface="Calibri" panose="020F0502020204030204" pitchFamily="34" charset="0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400" b="1" dirty="0">
                <a:solidFill>
                  <a:srgbClr val="00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Preparatory/selection phase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The 11 portfolio boards </a:t>
            </a: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provide advice on the participation in the partnerships, including indicative commitments. 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advice is viewed in the context of RCN's overall investments in the portfolio area, and other national and international R&amp;D </a:t>
            </a:r>
            <a:b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</a:b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funding to Norwegian research institutions, companies and public actors in this area.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The advices of the portfolio boards form the basis for RCN’s recommendations to MER. 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Informal dialogue also with relevant sectoral ministries during the process.  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400" b="1" noProof="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Operational phase of partnerships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noProof="0" dirty="0">
                <a:solidFill>
                  <a:srgbClr val="00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RCN-involvement in steering structures of partnerships.</a:t>
            </a:r>
            <a:endParaRPr lang="en-GB" sz="14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noProof="0" dirty="0">
                <a:solidFill>
                  <a:srgbClr val="00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The portfolio boards have the investment responsibility within their portfolio area, including yearly allocations for partnership calls. </a:t>
            </a:r>
            <a:endParaRPr lang="en-GB" sz="1400" dirty="0">
              <a:solidFill>
                <a:srgbClr val="000000"/>
              </a:solidFill>
              <a:effectLst/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971550" lvl="1" indent="-28575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GB" sz="1400" noProof="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Aim for strategic balance between national calls and partnerships calls and involvement.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Dialogue RCN – MER/Sectoral ministries, including observer status for ministry representatives in portfolio boards.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noProof="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Most of the follow up and monitoring is done by RCN’s portfolio administration, including dialogue with ministries, stakeholders and NCPs/experts.</a:t>
            </a:r>
          </a:p>
          <a:p>
            <a:pPr marL="285750" indent="-28575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1400" noProof="0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Strong involvement of NCPs and PC experts.</a:t>
            </a:r>
            <a:endParaRPr lang="en-GB" sz="1400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2B5DB3-840D-4CBA-EA2E-D4524A93F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1092" y="263445"/>
            <a:ext cx="9783778" cy="720090"/>
          </a:xfrm>
        </p:spPr>
        <p:txBody>
          <a:bodyPr>
            <a:normAutofit fontScale="90000"/>
          </a:bodyPr>
          <a:lstStyle/>
          <a:p>
            <a:r>
              <a:rPr lang="en-US" dirty="0"/>
              <a:t>RCN and portfolio boards - strategic role in selecting and implementing partnerships </a:t>
            </a:r>
          </a:p>
        </p:txBody>
      </p:sp>
    </p:spTree>
    <p:extLst>
      <p:ext uri="{BB962C8B-B14F-4D97-AF65-F5344CB8AC3E}">
        <p14:creationId xmlns:p14="http://schemas.microsoft.com/office/powerpoint/2010/main" val="2258280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C61C84-95E1-57DA-5199-AECA373079C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8070" y="1317523"/>
            <a:ext cx="9916636" cy="536841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à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Added value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Norwegian research and/or industry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Quality &amp; impact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the overall portfolio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Cost/benefit of partnership implementation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incl. administrative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/ additional activities 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Resources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– funding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personell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Involvement level -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coordinator, WP lead, partner…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How do the partnership's objectives match national objectives,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strategies and guidelines?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the partnership sufficiently strategically relevant? Can it contribute to the quality and effect of the overall portfolio? 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participation in the partnership cost-effective?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there alternative national, regional or bilateral calls for tenders?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How could the partnership reinforce and/or supplement national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programmes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What is the (possible) involvement of priority countries outside the EU?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How are Norwegian actors (universities, institutes, business, public sector, etc.) positioned for impact and success in the partnership?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Where is the focus in the partnership regarding e.g. research vs. market activities, value chain, technology maturity (TRL), societal maturity (SRL), etc.?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82D1F9-97EC-52FD-7199-DF57BC525A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353" y="355882"/>
            <a:ext cx="10049979" cy="720090"/>
          </a:xfrm>
        </p:spPr>
        <p:txBody>
          <a:bodyPr/>
          <a:lstStyle/>
          <a:p>
            <a:r>
              <a:rPr lang="en-US" dirty="0"/>
              <a:t>Some of the criteria for assessing partnerships </a:t>
            </a:r>
            <a:br>
              <a:rPr lang="en-US" dirty="0"/>
            </a:b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E7B32-8A0B-E364-0957-AB2EFB0D733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36F4D1B9-59DF-4B5C-8440-F23B9F46A364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9EC42874-1440-52E2-F8CE-D6312AD3D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1318"/>
            <a:ext cx="65" cy="25456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1109" rIns="0" bIns="-1110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293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F040F4-CC2E-4F10-B20C-CCB97028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96652"/>
            <a:ext cx="7957374" cy="1143000"/>
          </a:xfrm>
        </p:spPr>
        <p:txBody>
          <a:bodyPr wrap="square" anchor="b">
            <a:normAutofit/>
          </a:bodyPr>
          <a:lstStyle/>
          <a:p>
            <a:r>
              <a:rPr lang="en-GB" b="1" noProof="0" dirty="0"/>
              <a:t>Research in Norway 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509B022-F01D-4B76-B7C9-6BCAF35C8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556792"/>
            <a:ext cx="7560840" cy="4525963"/>
          </a:xfrm>
        </p:spPr>
        <p:txBody>
          <a:bodyPr wrap="square" anchor="t"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GB" sz="2000" dirty="0"/>
              <a:t>Sectoral principle: Each ministry is responsible for funding research in and on its own sector </a:t>
            </a:r>
          </a:p>
          <a:p>
            <a:pPr>
              <a:lnSpc>
                <a:spcPct val="90000"/>
              </a:lnSpc>
            </a:pPr>
            <a:r>
              <a:rPr lang="en-GB" sz="2000" noProof="0" dirty="0"/>
              <a:t>Ministry of Education and Research (MER):   </a:t>
            </a:r>
          </a:p>
          <a:p>
            <a:pPr lvl="1">
              <a:lnSpc>
                <a:spcPct val="90000"/>
              </a:lnSpc>
            </a:pPr>
            <a:r>
              <a:rPr lang="en-GB" sz="2000" noProof="0" dirty="0"/>
              <a:t>Co-ordinating role in national research policy and international research co-operation </a:t>
            </a:r>
          </a:p>
          <a:p>
            <a:pPr lvl="1">
              <a:lnSpc>
                <a:spcPct val="90000"/>
              </a:lnSpc>
            </a:pPr>
            <a:r>
              <a:rPr lang="en-GB" sz="2000" noProof="0" dirty="0"/>
              <a:t>Interministerial committee on research(DFU) </a:t>
            </a:r>
          </a:p>
          <a:p>
            <a:pPr>
              <a:lnSpc>
                <a:spcPct val="90000"/>
              </a:lnSpc>
            </a:pPr>
            <a:r>
              <a:rPr lang="en-GB" sz="2000" dirty="0"/>
              <a:t>Main policy instruments in R&amp;I: </a:t>
            </a:r>
          </a:p>
          <a:p>
            <a:pPr lvl="1">
              <a:lnSpc>
                <a:spcPct val="90000"/>
              </a:lnSpc>
            </a:pPr>
            <a:r>
              <a:rPr lang="en-GB" sz="1800" dirty="0"/>
              <a:t>The Norwegian Research Council (RCN) </a:t>
            </a:r>
          </a:p>
          <a:p>
            <a:pPr lvl="1">
              <a:lnSpc>
                <a:spcPct val="90000"/>
              </a:lnSpc>
            </a:pPr>
            <a:r>
              <a:rPr lang="en-GB" sz="1800" dirty="0"/>
              <a:t>Innovation Norway </a:t>
            </a:r>
          </a:p>
          <a:p>
            <a:pPr lvl="1">
              <a:lnSpc>
                <a:spcPct val="90000"/>
              </a:lnSpc>
            </a:pPr>
            <a:r>
              <a:rPr lang="en-GB" sz="1800" dirty="0"/>
              <a:t>Directorate for higher education and skills </a:t>
            </a:r>
            <a:r>
              <a:rPr lang="en-GB" sz="1600" dirty="0"/>
              <a:t> </a:t>
            </a:r>
          </a:p>
          <a:p>
            <a:pPr>
              <a:lnSpc>
                <a:spcPct val="90000"/>
              </a:lnSpc>
            </a:pPr>
            <a:r>
              <a:rPr lang="en-GB" sz="2000" b="1" noProof="0" dirty="0"/>
              <a:t>89 bill. NOK </a:t>
            </a:r>
            <a:r>
              <a:rPr lang="en-GB" sz="2000" noProof="0" dirty="0"/>
              <a:t>for R&amp;D in 2022 </a:t>
            </a:r>
          </a:p>
          <a:p>
            <a:pPr>
              <a:lnSpc>
                <a:spcPct val="90000"/>
              </a:lnSpc>
            </a:pPr>
            <a:r>
              <a:rPr lang="en-GB" sz="2000" b="1" noProof="0" dirty="0"/>
              <a:t>2,24%</a:t>
            </a:r>
            <a:r>
              <a:rPr lang="en-GB" sz="2000" noProof="0" dirty="0"/>
              <a:t> of GDP in 2020, </a:t>
            </a:r>
            <a:r>
              <a:rPr lang="en-GB" sz="2000" b="1" noProof="0" dirty="0"/>
              <a:t>1,56%</a:t>
            </a:r>
            <a:r>
              <a:rPr lang="en-GB" sz="2000" noProof="0" dirty="0"/>
              <a:t> of GDP in 2022</a:t>
            </a:r>
          </a:p>
          <a:p>
            <a:pPr>
              <a:lnSpc>
                <a:spcPct val="90000"/>
              </a:lnSpc>
            </a:pPr>
            <a:r>
              <a:rPr lang="en-GB" sz="2000" noProof="0" dirty="0"/>
              <a:t>The actors and percentage of R&amp;D-expenses: </a:t>
            </a:r>
          </a:p>
          <a:p>
            <a:pPr lvl="1">
              <a:lnSpc>
                <a:spcPct val="90000"/>
              </a:lnSpc>
            </a:pPr>
            <a:r>
              <a:rPr lang="en-GB" sz="1800" noProof="0" dirty="0"/>
              <a:t>Higher education institutions – 34 %</a:t>
            </a:r>
          </a:p>
          <a:p>
            <a:pPr lvl="1">
              <a:lnSpc>
                <a:spcPct val="90000"/>
              </a:lnSpc>
            </a:pPr>
            <a:r>
              <a:rPr lang="en-GB" sz="1800" noProof="0" dirty="0"/>
              <a:t>Research institutes – 20%  </a:t>
            </a:r>
          </a:p>
          <a:p>
            <a:pPr lvl="1">
              <a:lnSpc>
                <a:spcPct val="90000"/>
              </a:lnSpc>
            </a:pPr>
            <a:r>
              <a:rPr lang="en-GB" sz="1800" noProof="0" dirty="0"/>
              <a:t>Trade and industry - 46%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GB" sz="2000" noProof="0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76822A6-32B1-10E8-08FD-5042ED3F85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78" r="27988"/>
          <a:stretch/>
        </p:blipFill>
        <p:spPr>
          <a:xfrm>
            <a:off x="8328248" y="-2"/>
            <a:ext cx="3863752" cy="691408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lassholder for lysbildenummer 3" hidden="1">
            <a:extLst>
              <a:ext uri="{FF2B5EF4-FFF2-40B4-BE49-F238E27FC236}">
                <a16:creationId xmlns:a16="http://schemas.microsoft.com/office/drawing/2014/main" id="{C92797D8-18EB-4CE7-8BA9-F6AF9C9AC60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55999" y="6318000"/>
            <a:ext cx="450000" cy="36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915A8C69-1E23-4468-AC94-010B558DD334}" type="slidenum">
              <a:rPr lang="en-GB" noProof="0" smtClean="0"/>
              <a:pPr>
                <a:spcAft>
                  <a:spcPts val="600"/>
                </a:spcAft>
                <a:defRPr/>
              </a:pPr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4396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BB1D08CB-35D6-C9E7-E7F4-7A814073D1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b-NO" sz="2000" dirty="0"/>
              <a:t>New </a:t>
            </a:r>
            <a:r>
              <a:rPr lang="nb-NO" sz="2000" b="1" dirty="0"/>
              <a:t>White Paper </a:t>
            </a:r>
            <a:r>
              <a:rPr lang="nb-NO" sz="2000" b="1" dirty="0" err="1"/>
              <a:t>on</a:t>
            </a:r>
            <a:r>
              <a:rPr lang="nb-NO" sz="2000" b="1" dirty="0"/>
              <a:t> </a:t>
            </a:r>
            <a:r>
              <a:rPr lang="nb-NO" sz="2000" b="1" dirty="0" err="1"/>
              <a:t>the</a:t>
            </a:r>
            <a:r>
              <a:rPr lang="nb-NO" sz="2000" b="1" dirty="0"/>
              <a:t> Research System </a:t>
            </a:r>
          </a:p>
          <a:p>
            <a:pPr>
              <a:lnSpc>
                <a:spcPct val="90000"/>
              </a:lnSpc>
            </a:pPr>
            <a:r>
              <a:rPr lang="en-US" sz="1600" dirty="0"/>
              <a:t>Prepare the research system for: </a:t>
            </a:r>
          </a:p>
          <a:p>
            <a:pPr lvl="1">
              <a:lnSpc>
                <a:spcPct val="90000"/>
              </a:lnSpc>
            </a:pPr>
            <a:r>
              <a:rPr lang="fr-FR" sz="1600" dirty="0"/>
              <a:t>A pervasive digital technological transformation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The current geopolitical situation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Making research-based knowledge more accessible</a:t>
            </a:r>
            <a:br>
              <a:rPr lang="en-US" sz="1600" dirty="0"/>
            </a:br>
            <a:endParaRPr lang="en-US" sz="1600" dirty="0"/>
          </a:p>
          <a:p>
            <a:r>
              <a:rPr lang="en-US" sz="1600" dirty="0">
                <a:solidFill>
                  <a:srgbClr val="000000"/>
                </a:solidFill>
              </a:rPr>
              <a:t>Presented to Parliament in spring 2025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6623AF5-BBEA-1ED3-3D20-BFF6D7F7E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dirty="0"/>
              <a:t>Policy </a:t>
            </a:r>
            <a:r>
              <a:rPr lang="nb-NO" b="1" dirty="0" err="1"/>
              <a:t>framework</a:t>
            </a:r>
            <a:r>
              <a:rPr lang="nb-NO" b="1" dirty="0"/>
              <a:t> for </a:t>
            </a:r>
            <a:r>
              <a:rPr lang="nb-NO" b="1" dirty="0" err="1"/>
              <a:t>research</a:t>
            </a:r>
            <a:r>
              <a:rPr lang="nb-NO" b="1" dirty="0"/>
              <a:t>  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605F487E-7920-79D5-E1A8-C4B402534D4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1800" dirty="0"/>
              <a:t>Three overall objectives and six thematic priorities for Norwegian research and education </a:t>
            </a:r>
            <a:endParaRPr lang="nb-NO" sz="1800" dirty="0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408E866-19DE-F421-2D9F-3ED01D5BD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60C1B-21D4-425B-89C8-B0A7AB09A1E4}" type="slidenum">
              <a:rPr lang="nb-NO" smtClean="0"/>
              <a:t>3</a:t>
            </a:fld>
            <a:endParaRPr lang="nb-NO"/>
          </a:p>
        </p:txBody>
      </p:sp>
      <p:pic>
        <p:nvPicPr>
          <p:cNvPr id="10" name="Plassholder for innhold 12">
            <a:extLst>
              <a:ext uri="{FF2B5EF4-FFF2-40B4-BE49-F238E27FC236}">
                <a16:creationId xmlns:a16="http://schemas.microsoft.com/office/drawing/2014/main" id="{ED8017EE-7966-5DE1-3228-9A8D1B1C53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926" t="15178" r="67653" b="5220"/>
          <a:stretch/>
        </p:blipFill>
        <p:spPr>
          <a:xfrm>
            <a:off x="2093422" y="1825625"/>
            <a:ext cx="2038433" cy="2959255"/>
          </a:xfrm>
          <a:prstGeom prst="rect">
            <a:avLst/>
          </a:prstGeom>
        </p:spPr>
      </p:pic>
      <p:pic>
        <p:nvPicPr>
          <p:cNvPr id="11" name="Bilde 10" descr="3D-ansiktsgrafikk">
            <a:extLst>
              <a:ext uri="{FF2B5EF4-FFF2-40B4-BE49-F238E27FC236}">
                <a16:creationId xmlns:a16="http://schemas.microsoft.com/office/drawing/2014/main" id="{097B91B0-A9AE-0137-5A1B-7553BCA3EC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9"/>
          <a:stretch/>
        </p:blipFill>
        <p:spPr>
          <a:xfrm>
            <a:off x="7730836" y="4741802"/>
            <a:ext cx="1810789" cy="1435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835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1A34D79-B558-3AF7-4C36-C3E7A4F55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901"/>
            <a:ext cx="9000000" cy="1325563"/>
          </a:xfrm>
        </p:spPr>
        <p:txBody>
          <a:bodyPr/>
          <a:lstStyle/>
          <a:p>
            <a:r>
              <a:rPr lang="en-GB" noProof="0" dirty="0"/>
              <a:t>Policy – partnerships 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00AC0E9-81E6-CD6E-240C-299A979D9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4623"/>
            <a:ext cx="9000000" cy="4351338"/>
          </a:xfrm>
        </p:spPr>
        <p:txBody>
          <a:bodyPr/>
          <a:lstStyle/>
          <a:p>
            <a:r>
              <a:rPr lang="en-GB" noProof="0" dirty="0"/>
              <a:t>Long term plan for Research and Higher Education (2023-2032)</a:t>
            </a:r>
          </a:p>
          <a:p>
            <a:pPr lvl="1"/>
            <a:r>
              <a:rPr lang="en-GB" sz="1800" i="1" noProof="0" dirty="0"/>
              <a:t>‘..policy instruments in the Norwegian research system should be coordinated with those in the European system to maximize the use of resources…’</a:t>
            </a:r>
          </a:p>
          <a:p>
            <a:r>
              <a:rPr lang="en-GB" noProof="0" dirty="0"/>
              <a:t>Strategy for Norwegian participation in Horizon Europe and ERA </a:t>
            </a:r>
          </a:p>
          <a:p>
            <a:pPr lvl="1"/>
            <a:r>
              <a:rPr lang="en-GB" sz="1800" i="1" noProof="0" dirty="0"/>
              <a:t>‘…the responsible ministries, the Research Council and Innovation Norway should have a special focus on securing funding for partnerships in areas of major national importance..’</a:t>
            </a:r>
          </a:p>
          <a:p>
            <a:r>
              <a:rPr lang="en-GB" noProof="0" dirty="0"/>
              <a:t>National Action Plan on ERA 2022-24 </a:t>
            </a:r>
          </a:p>
          <a:p>
            <a:pPr lvl="1"/>
            <a:r>
              <a:rPr lang="en-GB" sz="1800" i="1" noProof="0" dirty="0"/>
              <a:t>‘…the links between partnerships and national R&amp;I-programs should be strengthened and synergies exploited….’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6FF4D9-268F-E0ED-3C7F-A10588C32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60C1B-21D4-425B-89C8-B0A7AB09A1E4}" type="slidenum">
              <a:rPr lang="en-GB" noProof="0" smtClean="0"/>
              <a:t>4</a:t>
            </a:fld>
            <a:endParaRPr lang="en-GB" noProof="0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366D61AF-DDB4-A901-BD43-561E6C3E6B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81" t="10357" r="71531" b="27500"/>
          <a:stretch/>
        </p:blipFill>
        <p:spPr>
          <a:xfrm>
            <a:off x="10026843" y="338819"/>
            <a:ext cx="1754156" cy="243529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5C1B4E67-93F7-F217-4D31-FCF4C05BDD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82" t="10120" r="71530" b="28451"/>
          <a:stretch/>
        </p:blipFill>
        <p:spPr>
          <a:xfrm>
            <a:off x="10026842" y="3221020"/>
            <a:ext cx="1754157" cy="240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9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554ACD8-19C8-47F9-8277-F24BA3ECB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000" y="18255"/>
            <a:ext cx="9000000" cy="1325563"/>
          </a:xfrm>
        </p:spPr>
        <p:txBody>
          <a:bodyPr/>
          <a:lstStyle/>
          <a:p>
            <a:r>
              <a:rPr lang="en-GB" noProof="0" dirty="0"/>
              <a:t>Strategic process - partnerships      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6DF8A39-C44C-49E3-BB44-88E5D0EA4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000" y="1206461"/>
            <a:ext cx="9000000" cy="4351338"/>
          </a:xfrm>
        </p:spPr>
        <p:txBody>
          <a:bodyPr/>
          <a:lstStyle/>
          <a:p>
            <a:r>
              <a:rPr lang="en-GB" sz="2200" noProof="0" dirty="0"/>
              <a:t>A </a:t>
            </a:r>
            <a:r>
              <a:rPr lang="en-GB" sz="2200" b="1" noProof="0" dirty="0"/>
              <a:t>framework for coordination</a:t>
            </a:r>
            <a:r>
              <a:rPr lang="en-GB" sz="2200" noProof="0" dirty="0"/>
              <a:t> of Norwegian participation in partnerships in Horizon Europe was agreed ahead of Horizon Europe: </a:t>
            </a:r>
          </a:p>
          <a:p>
            <a:pPr lvl="1"/>
            <a:r>
              <a:rPr lang="en-GB" sz="1800" b="1" noProof="0" dirty="0"/>
              <a:t>One ministry </a:t>
            </a:r>
            <a:r>
              <a:rPr lang="en-GB" sz="1800" noProof="0" dirty="0"/>
              <a:t>is</a:t>
            </a:r>
            <a:r>
              <a:rPr lang="en-GB" sz="1800" b="1" noProof="0" dirty="0"/>
              <a:t> </a:t>
            </a:r>
            <a:r>
              <a:rPr lang="en-GB" sz="1800" noProof="0" dirty="0"/>
              <a:t>responsible for each partnership, MER coordinates </a:t>
            </a:r>
          </a:p>
          <a:p>
            <a:pPr lvl="1"/>
            <a:r>
              <a:rPr lang="en-GB" sz="1800" noProof="0" dirty="0"/>
              <a:t>MER asks the Research Council of Norway for </a:t>
            </a:r>
            <a:r>
              <a:rPr lang="en-GB" sz="1800" b="1" noProof="0" dirty="0"/>
              <a:t>advice</a:t>
            </a:r>
            <a:r>
              <a:rPr lang="en-GB" sz="1800" noProof="0" dirty="0"/>
              <a:t> on participation in new (co-funded) partnerships  </a:t>
            </a:r>
          </a:p>
          <a:p>
            <a:pPr lvl="2"/>
            <a:r>
              <a:rPr lang="en-GB" sz="1600" noProof="0" dirty="0"/>
              <a:t>  Incl. research strategic assessment and funding from different RCN-portfolios </a:t>
            </a:r>
          </a:p>
          <a:p>
            <a:pPr lvl="1"/>
            <a:r>
              <a:rPr lang="en-GB" sz="1800" noProof="0" dirty="0"/>
              <a:t>MER asks for the </a:t>
            </a:r>
            <a:r>
              <a:rPr lang="en-GB" sz="1800" b="1" noProof="0" dirty="0"/>
              <a:t>assessment</a:t>
            </a:r>
            <a:r>
              <a:rPr lang="en-GB" sz="1800" noProof="0" dirty="0"/>
              <a:t> of the relevant ministries</a:t>
            </a:r>
          </a:p>
          <a:p>
            <a:pPr lvl="1"/>
            <a:r>
              <a:rPr lang="en-GB" sz="1800" noProof="0" dirty="0"/>
              <a:t>MER makes a </a:t>
            </a:r>
            <a:r>
              <a:rPr lang="en-GB" sz="1800" b="1" noProof="0" dirty="0"/>
              <a:t>proposal </a:t>
            </a:r>
            <a:r>
              <a:rPr lang="en-GB" sz="1800" noProof="0" dirty="0"/>
              <a:t>to DFU on Norwegian participation and commitments </a:t>
            </a:r>
          </a:p>
          <a:p>
            <a:pPr lvl="1"/>
            <a:r>
              <a:rPr lang="en-GB" sz="1800" noProof="0" dirty="0"/>
              <a:t>MER replies to the EC/DG RTD on </a:t>
            </a:r>
            <a:r>
              <a:rPr lang="en-GB" sz="1800" b="1" noProof="0" dirty="0"/>
              <a:t>indicative commitments      </a:t>
            </a:r>
          </a:p>
          <a:p>
            <a:r>
              <a:rPr lang="en-GB" sz="2200" noProof="0" dirty="0"/>
              <a:t>The Research Council is responsible for </a:t>
            </a:r>
            <a:r>
              <a:rPr lang="en-GB" sz="2200" b="1" noProof="0" dirty="0"/>
              <a:t>administrating </a:t>
            </a:r>
            <a:r>
              <a:rPr lang="en-GB" sz="2200" noProof="0" dirty="0"/>
              <a:t>Norwegian participation in partnerships that fall within the portfolios of the RCN and for </a:t>
            </a:r>
            <a:r>
              <a:rPr lang="en-GB" sz="2200" b="1" noProof="0" dirty="0"/>
              <a:t>monitoring/reporting    </a:t>
            </a:r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B4C56B0-801C-483F-815D-F55201CC8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60C1B-21D4-425B-89C8-B0A7AB09A1E4}" type="slidenum">
              <a:rPr lang="en-GB" noProof="0" smtClean="0"/>
              <a:t>5</a:t>
            </a:fld>
            <a:endParaRPr lang="en-GB" noProof="0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8628660C-BD45-4D37-80E8-0AF051EA88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7924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35EA2DE-D188-7699-848F-847160F411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600" noProof="0" dirty="0"/>
              <a:t>The Research Council of </a:t>
            </a:r>
            <a:br>
              <a:rPr lang="en-GB" sz="3600" noProof="0" dirty="0"/>
            </a:br>
            <a:r>
              <a:rPr lang="en-GB" sz="3600" noProof="0" dirty="0"/>
              <a:t>Norway (RCN): </a:t>
            </a:r>
            <a:br>
              <a:rPr lang="en-GB" sz="3600" noProof="0" dirty="0"/>
            </a:br>
            <a:r>
              <a:rPr lang="en-GB" sz="3600" noProof="0" dirty="0"/>
              <a:t>Advisory &amp; administrative role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1A1A2-A149-94F2-220C-44D20CB40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3AFA4B-41BA-4F02-83CA-EC40A180D7F1}" type="datetime1">
              <a:rPr kumimoji="0" lang="nb-NO" sz="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BM Plex Mono" panose="020B0509050203000203" pitchFamily="49" charset="0"/>
                <a:ea typeface="+mn-ea"/>
                <a:cs typeface="Times New Roman" panose="02020603050405020304" pitchFamily="18" charset="0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16.05.2025</a:t>
            </a:fld>
            <a:endParaRPr kumimoji="0" lang="nb-NO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BM Plex Mono" panose="020B0509050203000203" pitchFamily="49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17678-29CB-758E-9277-D0D5E57B9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BM Plex Mono" panose="020B0509050203000203" pitchFamily="49" charset="0"/>
                <a:ea typeface="+mn-ea"/>
                <a:cs typeface="Times New Roman" panose="02020603050405020304" pitchFamily="18" charset="0"/>
              </a:rPr>
              <a:t>Sett inn presentasjonstittel via toppmeny "Sett inn - Topptekst og bunntekst"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7B8AD-B758-2645-A197-9A0CDA56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4D1B9-59DF-4B5C-8440-F23B9F46A364}" type="slidenum">
              <a:rPr kumimoji="0" lang="nb-NO" sz="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BM Plex Mono" panose="020B0509050203000203" pitchFamily="49" charset="0"/>
                <a:ea typeface="+mn-ea"/>
                <a:cs typeface="Times New Roman" panose="02020603050405020304" pitchFamily="18" charset="0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b-NO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BM Plex Mono" panose="020B0509050203000203" pitchFamily="49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463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A6D5FA11-0E3A-744E-0F4C-632790E1C6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14" b="3199"/>
          <a:stretch/>
        </p:blipFill>
        <p:spPr>
          <a:xfrm>
            <a:off x="0" y="618309"/>
            <a:ext cx="12146070" cy="6200508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B2B45D84-F7E7-4D45-9EFF-0B5B9663C006}"/>
              </a:ext>
            </a:extLst>
          </p:cNvPr>
          <p:cNvSpPr/>
          <p:nvPr/>
        </p:nvSpPr>
        <p:spPr>
          <a:xfrm>
            <a:off x="254477" y="2721700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4220C54-6190-D3D7-ED42-CAF80B76FB2D}"/>
              </a:ext>
            </a:extLst>
          </p:cNvPr>
          <p:cNvSpPr/>
          <p:nvPr/>
        </p:nvSpPr>
        <p:spPr>
          <a:xfrm>
            <a:off x="273708" y="2970809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E72D999-1488-DE45-5E49-A7BE145532B0}"/>
              </a:ext>
            </a:extLst>
          </p:cNvPr>
          <p:cNvSpPr/>
          <p:nvPr/>
        </p:nvSpPr>
        <p:spPr>
          <a:xfrm>
            <a:off x="301160" y="3339559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3D08453-8CB3-AFB7-CB1A-2989FCD21412}"/>
              </a:ext>
            </a:extLst>
          </p:cNvPr>
          <p:cNvSpPr/>
          <p:nvPr/>
        </p:nvSpPr>
        <p:spPr>
          <a:xfrm>
            <a:off x="273708" y="3683908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1809DA4-F56E-CB6C-5951-D282153FA5DF}"/>
              </a:ext>
            </a:extLst>
          </p:cNvPr>
          <p:cNvSpPr/>
          <p:nvPr/>
        </p:nvSpPr>
        <p:spPr>
          <a:xfrm>
            <a:off x="301444" y="3949183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02AF8B47-E748-EA81-443D-24469CAAE08C}"/>
              </a:ext>
            </a:extLst>
          </p:cNvPr>
          <p:cNvSpPr/>
          <p:nvPr/>
        </p:nvSpPr>
        <p:spPr>
          <a:xfrm>
            <a:off x="254477" y="4265168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FA5C5BC-8B13-0555-DDCE-E06010607C05}"/>
              </a:ext>
            </a:extLst>
          </p:cNvPr>
          <p:cNvSpPr/>
          <p:nvPr/>
        </p:nvSpPr>
        <p:spPr>
          <a:xfrm>
            <a:off x="2206004" y="1358789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D46A538-D734-C6A1-9931-5ADA385548AB}"/>
              </a:ext>
            </a:extLst>
          </p:cNvPr>
          <p:cNvSpPr/>
          <p:nvPr/>
        </p:nvSpPr>
        <p:spPr>
          <a:xfrm>
            <a:off x="4008330" y="5825847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7DA99D8-FBD0-4C38-BCD3-26D00BA4CCCA}"/>
              </a:ext>
            </a:extLst>
          </p:cNvPr>
          <p:cNvSpPr/>
          <p:nvPr/>
        </p:nvSpPr>
        <p:spPr>
          <a:xfrm>
            <a:off x="2198858" y="1750542"/>
            <a:ext cx="1663430" cy="352584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CC7A69C-6BA1-348B-F15D-BC7C8EBEC99A}"/>
              </a:ext>
            </a:extLst>
          </p:cNvPr>
          <p:cNvSpPr/>
          <p:nvPr/>
        </p:nvSpPr>
        <p:spPr>
          <a:xfrm>
            <a:off x="273708" y="1935506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B92463D-6B30-EEAA-E212-08CF340F7446}"/>
              </a:ext>
            </a:extLst>
          </p:cNvPr>
          <p:cNvSpPr/>
          <p:nvPr/>
        </p:nvSpPr>
        <p:spPr>
          <a:xfrm>
            <a:off x="7826350" y="2019274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45830017-82CD-A630-C7FC-B10E6642EEAF}"/>
              </a:ext>
            </a:extLst>
          </p:cNvPr>
          <p:cNvSpPr/>
          <p:nvPr/>
        </p:nvSpPr>
        <p:spPr>
          <a:xfrm>
            <a:off x="5941403" y="4963000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45F59234-9DC4-265C-5478-72785F8CB089}"/>
              </a:ext>
            </a:extLst>
          </p:cNvPr>
          <p:cNvSpPr/>
          <p:nvPr/>
        </p:nvSpPr>
        <p:spPr>
          <a:xfrm>
            <a:off x="5941403" y="4674242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8ED5885D-34B4-481A-33C9-D2833B08327E}"/>
              </a:ext>
            </a:extLst>
          </p:cNvPr>
          <p:cNvSpPr/>
          <p:nvPr/>
        </p:nvSpPr>
        <p:spPr>
          <a:xfrm>
            <a:off x="7826350" y="2427991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23514DB-6142-F878-43A3-F22B47B58396}"/>
              </a:ext>
            </a:extLst>
          </p:cNvPr>
          <p:cNvSpPr/>
          <p:nvPr/>
        </p:nvSpPr>
        <p:spPr>
          <a:xfrm>
            <a:off x="7770203" y="2846088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EF49A1D-81F2-0657-9B5B-457C49B66D72}"/>
              </a:ext>
            </a:extLst>
          </p:cNvPr>
          <p:cNvSpPr/>
          <p:nvPr/>
        </p:nvSpPr>
        <p:spPr>
          <a:xfrm>
            <a:off x="7770203" y="3470970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45F7F1B-DD88-A6C8-CABA-3A1B66F663F5}"/>
              </a:ext>
            </a:extLst>
          </p:cNvPr>
          <p:cNvSpPr/>
          <p:nvPr/>
        </p:nvSpPr>
        <p:spPr>
          <a:xfrm>
            <a:off x="7826350" y="3134908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937EA49F-DB27-0C15-BDA2-870535E36505}"/>
              </a:ext>
            </a:extLst>
          </p:cNvPr>
          <p:cNvSpPr/>
          <p:nvPr/>
        </p:nvSpPr>
        <p:spPr>
          <a:xfrm>
            <a:off x="7826350" y="4177887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6FCD44F9-2C44-EB93-8F9F-E3DED6C23387}"/>
              </a:ext>
            </a:extLst>
          </p:cNvPr>
          <p:cNvSpPr/>
          <p:nvPr/>
        </p:nvSpPr>
        <p:spPr>
          <a:xfrm>
            <a:off x="7826350" y="4580004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22C3B07B-208A-C6FD-1761-3AA0ADD73FC8}"/>
              </a:ext>
            </a:extLst>
          </p:cNvPr>
          <p:cNvSpPr/>
          <p:nvPr/>
        </p:nvSpPr>
        <p:spPr>
          <a:xfrm>
            <a:off x="9647129" y="1358789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60B24570-5401-411C-322A-EA6CB1FA2AC7}"/>
              </a:ext>
            </a:extLst>
          </p:cNvPr>
          <p:cNvSpPr/>
          <p:nvPr/>
        </p:nvSpPr>
        <p:spPr>
          <a:xfrm>
            <a:off x="4040414" y="2075407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FDCC8DF-6273-C27B-65E6-D013EE4821AE}"/>
              </a:ext>
            </a:extLst>
          </p:cNvPr>
          <p:cNvSpPr/>
          <p:nvPr/>
        </p:nvSpPr>
        <p:spPr>
          <a:xfrm>
            <a:off x="4068050" y="1270558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8DC0DAC-A33B-90FB-9AD1-A191738D2BFA}"/>
              </a:ext>
            </a:extLst>
          </p:cNvPr>
          <p:cNvSpPr/>
          <p:nvPr/>
        </p:nvSpPr>
        <p:spPr>
          <a:xfrm>
            <a:off x="347488" y="1286723"/>
            <a:ext cx="1663430" cy="352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kstSylinder 10">
            <a:extLst>
              <a:ext uri="{FF2B5EF4-FFF2-40B4-BE49-F238E27FC236}">
                <a16:creationId xmlns:a16="http://schemas.microsoft.com/office/drawing/2014/main" id="{98DF1C37-4231-035D-C851-16BC5E89181C}"/>
              </a:ext>
            </a:extLst>
          </p:cNvPr>
          <p:cNvSpPr txBox="1"/>
          <p:nvPr/>
        </p:nvSpPr>
        <p:spPr>
          <a:xfrm>
            <a:off x="2427262" y="23354"/>
            <a:ext cx="7918521" cy="4825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RCN </a:t>
            </a:r>
            <a:r>
              <a:rPr kumimoji="0" lang="nb-NO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involvement</a:t>
            </a:r>
            <a:r>
              <a:rPr kumimoji="0" lang="nb-NO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 in </a:t>
            </a:r>
            <a:r>
              <a:rPr kumimoji="0" lang="nb-NO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partnerships</a:t>
            </a:r>
            <a:endParaRPr kumimoji="0" lang="nb-NO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21266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75A9-B172-543F-63E8-246912FC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C944817C-DFCD-C1ED-E85D-074F4FEF7FB7}"/>
              </a:ext>
            </a:extLst>
          </p:cNvPr>
          <p:cNvGraphicFramePr>
            <a:graphicFrameLocks noGrp="1"/>
          </p:cNvGraphicFramePr>
          <p:nvPr>
            <p:ph sz="quarter" idx="46"/>
            <p:extLst>
              <p:ext uri="{D42A27DB-BD31-4B8C-83A1-F6EECF244321}">
                <p14:modId xmlns:p14="http://schemas.microsoft.com/office/powerpoint/2010/main" val="4122413108"/>
              </p:ext>
            </p:extLst>
          </p:nvPr>
        </p:nvGraphicFramePr>
        <p:xfrm>
          <a:off x="-373742" y="1801644"/>
          <a:ext cx="5525463" cy="414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89459031-DC92-9886-C4BE-7FF3655BC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913" y="698442"/>
            <a:ext cx="9754471" cy="720090"/>
          </a:xfrm>
        </p:spPr>
        <p:txBody>
          <a:bodyPr>
            <a:normAutofit/>
          </a:bodyPr>
          <a:lstStyle/>
          <a:p>
            <a:r>
              <a:rPr lang="en-GB" sz="3600" dirty="0"/>
              <a:t>The Research Council of Norway – R&amp;I portfolio</a:t>
            </a:r>
            <a:endParaRPr lang="en-GB" sz="2000" dirty="0"/>
          </a:p>
        </p:txBody>
      </p:sp>
      <p:pic>
        <p:nvPicPr>
          <p:cNvPr id="8" name="Picture 7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CB4EA3C0-4BE3-9AA9-E1DE-6B0EFC285B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63" y="3715334"/>
            <a:ext cx="2373314" cy="2373314"/>
          </a:xfrm>
          <a:prstGeom prst="rect">
            <a:avLst/>
          </a:prstGeom>
        </p:spPr>
      </p:pic>
      <p:pic>
        <p:nvPicPr>
          <p:cNvPr id="7" name="Plassholder for bilde 13">
            <a:extLst>
              <a:ext uri="{FF2B5EF4-FFF2-40B4-BE49-F238E27FC236}">
                <a16:creationId xmlns:a16="http://schemas.microsoft.com/office/drawing/2014/main" id="{7426F4AE-02D8-4FF1-F857-676B8C40985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2101" t="20346" r="2057" b="19906"/>
          <a:stretch/>
        </p:blipFill>
        <p:spPr>
          <a:xfrm>
            <a:off x="5268286" y="2776756"/>
            <a:ext cx="6778306" cy="293614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8ECF221-A73A-4654-169B-A4414063C852}"/>
              </a:ext>
            </a:extLst>
          </p:cNvPr>
          <p:cNvSpPr txBox="1"/>
          <p:nvPr/>
        </p:nvSpPr>
        <p:spPr>
          <a:xfrm>
            <a:off x="5431871" y="1801644"/>
            <a:ext cx="628335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600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RCN </a:t>
            </a:r>
            <a:r>
              <a:rPr lang="en-US" dirty="0"/>
              <a:t>objectives and strategic areas are</a:t>
            </a:r>
          </a:p>
          <a:p>
            <a:pPr algn="ctr" rtl="0">
              <a:defRPr sz="1600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well aligned with national and EU priorities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5381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1516E-670C-B0BA-4A54-8A19F03EC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5C4F5-C920-492F-F672-6C5FDCAF36ED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marL="0" marR="0" lvl="0" indent="0" algn="r" defTabSz="9142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4D1B9-59DF-4B5C-8440-F23B9F46A364}" type="slidenum">
              <a:rPr kumimoji="0" lang="nb-NO" sz="8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BM Plex Mono" panose="020B0509050203000203" pitchFamily="49" charset="0"/>
                <a:ea typeface="+mn-ea"/>
                <a:cs typeface="Times New Roman" panose="02020603050405020304" pitchFamily="18" charset="0"/>
              </a:rPr>
              <a:pPr marL="0" marR="0" lvl="0" indent="0" algn="r" defTabSz="9142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b-NO" sz="8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BM Plex Mono" panose="020B0509050203000203" pitchFamily="49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D2E78F-82B8-C7CB-2C39-3FE4BF7215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4111" y="799119"/>
            <a:ext cx="9783778" cy="720090"/>
          </a:xfrm>
        </p:spPr>
        <p:txBody>
          <a:bodyPr>
            <a:normAutofit/>
          </a:bodyPr>
          <a:lstStyle/>
          <a:p>
            <a:r>
              <a:rPr lang="nb-NO" dirty="0"/>
              <a:t>From Program Boards to Portfolio Boards</a:t>
            </a:r>
            <a:endParaRPr lang="en-US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616E26BB-C132-CD09-CC67-B93A0F5911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048"/>
          <a:stretch/>
        </p:blipFill>
        <p:spPr>
          <a:xfrm>
            <a:off x="1199535" y="1837438"/>
            <a:ext cx="8999538" cy="38613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53451"/>
      </p:ext>
    </p:extLst>
  </p:cSld>
  <p:clrMapOvr>
    <a:masterClrMapping/>
  </p:clrMapOvr>
</p:sld>
</file>

<file path=ppt/theme/theme1.xml><?xml version="1.0" encoding="utf-8"?>
<a:theme xmlns:a="http://schemas.openxmlformats.org/drawingml/2006/main" name="KD">
  <a:themeElements>
    <a:clrScheme name="KD2">
      <a:dk1>
        <a:srgbClr val="000000"/>
      </a:dk1>
      <a:lt1>
        <a:srgbClr val="FFFFFF"/>
      </a:lt1>
      <a:dk2>
        <a:srgbClr val="003761"/>
      </a:dk2>
      <a:lt2>
        <a:srgbClr val="FFFFFF"/>
      </a:lt2>
      <a:accent1>
        <a:srgbClr val="F38B00"/>
      </a:accent1>
      <a:accent2>
        <a:srgbClr val="6A9A7B"/>
      </a:accent2>
      <a:accent3>
        <a:srgbClr val="843A8A"/>
      </a:accent3>
      <a:accent4>
        <a:srgbClr val="0099E6"/>
      </a:accent4>
      <a:accent5>
        <a:srgbClr val="D9272D"/>
      </a:accent5>
      <a:accent6>
        <a:srgbClr val="EAC300"/>
      </a:accent6>
      <a:hlink>
        <a:srgbClr val="30A5FF"/>
      </a:hlink>
      <a:folHlink>
        <a:srgbClr val="FF6875"/>
      </a:folHlink>
    </a:clrScheme>
    <a:fontScheme name="TESTFON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D" id="{C3D06C36-263E-45DE-AC51-957DB819DADD}" vid="{B1DC616C-77DC-4F81-B1A0-B7CEC3DB8846}"/>
    </a:ext>
  </a:extLst>
</a:theme>
</file>

<file path=ppt/theme/theme2.xml><?xml version="1.0" encoding="utf-8"?>
<a:theme xmlns:a="http://schemas.openxmlformats.org/drawingml/2006/main" name="Office Theme">
  <a:themeElements>
    <a:clrScheme name="Forskningsråde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F0FE"/>
      </a:accent1>
      <a:accent2>
        <a:srgbClr val="FFD2CF"/>
      </a:accent2>
      <a:accent3>
        <a:srgbClr val="E09F31"/>
      </a:accent3>
      <a:accent4>
        <a:srgbClr val="767C00"/>
      </a:accent4>
      <a:accent5>
        <a:srgbClr val="00522D"/>
      </a:accent5>
      <a:accent6>
        <a:srgbClr val="00203E"/>
      </a:accent6>
      <a:hlink>
        <a:srgbClr val="000000"/>
      </a:hlink>
      <a:folHlink>
        <a:srgbClr val="000000"/>
      </a:folHlink>
    </a:clrScheme>
    <a:fontScheme name="Forskningsrådet">
      <a:majorFont>
        <a:latin typeface="Arial"/>
        <a:ea typeface=""/>
        <a:cs typeface=""/>
      </a:majorFont>
      <a:minorFont>
        <a:latin typeface="IBM Plex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98000"/>
          </a:lnSpc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Mal 01 Forskningsradet.potx" id="{A871C05E-AEDE-48C1-9ABC-3D592368C6D4}" vid="{5A4E042F-381A-47AB-9413-C167C54DA192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Office Theme">
  <a:themeElements>
    <a:clrScheme name="Egendefinert 1">
      <a:dk1>
        <a:srgbClr val="07080B"/>
      </a:dk1>
      <a:lt1>
        <a:srgbClr val="FFFFFF"/>
      </a:lt1>
      <a:dk2>
        <a:srgbClr val="1C4459"/>
      </a:dk2>
      <a:lt2>
        <a:srgbClr val="CFD7DB"/>
      </a:lt2>
      <a:accent1>
        <a:srgbClr val="01338C"/>
      </a:accent1>
      <a:accent2>
        <a:srgbClr val="01BEDC"/>
      </a:accent2>
      <a:accent3>
        <a:srgbClr val="FE7C00"/>
      </a:accent3>
      <a:accent4>
        <a:srgbClr val="768F9C"/>
      </a:accent4>
      <a:accent5>
        <a:srgbClr val="E03400"/>
      </a:accent5>
      <a:accent6>
        <a:srgbClr val="00C361"/>
      </a:accent6>
      <a:hlink>
        <a:srgbClr val="01328C"/>
      </a:hlink>
      <a:folHlink>
        <a:srgbClr val="1C435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HEU_fellesmal" id="{A664DC66-2029-1D4B-BDAB-B6B28A0B3250}" vid="{59240C72-FE3C-9746-A9F9-F830A08EA7EF}"/>
    </a:ext>
  </a:extLst>
</a:theme>
</file>

<file path=ppt/theme/theme5.xml><?xml version="1.0" encoding="utf-8"?>
<a:theme xmlns:a="http://schemas.openxmlformats.org/drawingml/2006/main" name="Office-tema">
  <a:themeElements>
    <a:clrScheme name="Forskningsråde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F0FE"/>
      </a:accent1>
      <a:accent2>
        <a:srgbClr val="FFD2CF"/>
      </a:accent2>
      <a:accent3>
        <a:srgbClr val="E09F31"/>
      </a:accent3>
      <a:accent4>
        <a:srgbClr val="767C00"/>
      </a:accent4>
      <a:accent5>
        <a:srgbClr val="00522D"/>
      </a:accent5>
      <a:accent6>
        <a:srgbClr val="00203E"/>
      </a:accent6>
      <a:hlink>
        <a:srgbClr val="000000"/>
      </a:hlink>
      <a:folHlink>
        <a:srgbClr val="000000"/>
      </a:folHlink>
    </a:clrScheme>
    <a:fontScheme name="Forskningsrådet">
      <a:majorFont>
        <a:latin typeface="Arial"/>
        <a:ea typeface=""/>
        <a:cs typeface=""/>
      </a:majorFont>
      <a:minorFont>
        <a:latin typeface="IBM Plex Mon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98000"/>
          </a:lnSpc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Mal 01 Forskningsradet.potx" id="{A871C05E-AEDE-48C1-9ABC-3D592368C6D4}" vid="{5A4E042F-381A-47AB-9413-C167C54DA192}"/>
    </a:ext>
  </a:extLst>
</a:theme>
</file>

<file path=ppt/theme/theme6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B06DECA5663C46A25228468530AF33" ma:contentTypeVersion="6" ma:contentTypeDescription="Een nieuw document maken." ma:contentTypeScope="" ma:versionID="98e8c672554b3da86944c9bd8e879c5b">
  <xsd:schema xmlns:xsd="http://www.w3.org/2001/XMLSchema" xmlns:xs="http://www.w3.org/2001/XMLSchema" xmlns:p="http://schemas.microsoft.com/office/2006/metadata/properties" xmlns:ns2="b4f06535-9e84-4b34-be76-e3d4f4c5c0a5" xmlns:ns3="6e4c1d7a-e683-4948-9734-36f99d5e1dd9" targetNamespace="http://schemas.microsoft.com/office/2006/metadata/properties" ma:root="true" ma:fieldsID="f5a68e32cc27dedce926bfed4ed4b242" ns2:_="" ns3:_="">
    <xsd:import namespace="b4f06535-9e84-4b34-be76-e3d4f4c5c0a5"/>
    <xsd:import namespace="6e4c1d7a-e683-4948-9734-36f99d5e1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f06535-9e84-4b34-be76-e3d4f4c5c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4c1d7a-e683-4948-9734-36f99d5e1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80FD1A-FC42-427E-9C3B-EBC78CB5DA38}"/>
</file>

<file path=customXml/itemProps2.xml><?xml version="1.0" encoding="utf-8"?>
<ds:datastoreItem xmlns:ds="http://schemas.openxmlformats.org/officeDocument/2006/customXml" ds:itemID="{F9E5A861-34F6-4FB3-B0ED-837BFD43ACA7}"/>
</file>

<file path=customXml/itemProps3.xml><?xml version="1.0" encoding="utf-8"?>
<ds:datastoreItem xmlns:ds="http://schemas.openxmlformats.org/officeDocument/2006/customXml" ds:itemID="{377C74EF-EA33-48B3-BA56-4356EC8034E5}"/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1296</TotalTime>
  <Words>874</Words>
  <Application>Microsoft Office PowerPoint</Application>
  <PresentationFormat>Widescreen</PresentationFormat>
  <Paragraphs>103</Paragraphs>
  <Slides>11</Slides>
  <Notes>6</Notes>
  <HiddenSlides>0</HiddenSlides>
  <MMClips>0</MMClips>
  <ScaleCrop>false</ScaleCrop>
  <HeadingPairs>
    <vt:vector size="6" baseType="variant">
      <vt:variant>
        <vt:lpstr>Brukte skrifter</vt:lpstr>
      </vt:variant>
      <vt:variant>
        <vt:i4>8</vt:i4>
      </vt:variant>
      <vt:variant>
        <vt:lpstr>Tema</vt:lpstr>
      </vt:variant>
      <vt:variant>
        <vt:i4>5</vt:i4>
      </vt:variant>
      <vt:variant>
        <vt:lpstr>Lysbildetitler</vt:lpstr>
      </vt:variant>
      <vt:variant>
        <vt:i4>11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IBM Plex Mono</vt:lpstr>
      <vt:lpstr>Open Sans</vt:lpstr>
      <vt:lpstr>Times New Roman</vt:lpstr>
      <vt:lpstr>Wingdings</vt:lpstr>
      <vt:lpstr>KD</vt:lpstr>
      <vt:lpstr>Office Theme</vt:lpstr>
      <vt:lpstr>1_Office Theme</vt:lpstr>
      <vt:lpstr>3_Office Theme</vt:lpstr>
      <vt:lpstr>Office-tema</vt:lpstr>
      <vt:lpstr>PowerPoint-presentasjon</vt:lpstr>
      <vt:lpstr>Research in Norway </vt:lpstr>
      <vt:lpstr>Policy framework for research  </vt:lpstr>
      <vt:lpstr>Policy – partnerships </vt:lpstr>
      <vt:lpstr>Strategic process - partnerships      </vt:lpstr>
      <vt:lpstr>The Research Council of  Norway (RCN):  Advisory &amp; administrative role</vt:lpstr>
      <vt:lpstr>PowerPoint-presentasjon</vt:lpstr>
      <vt:lpstr>The Research Council of Norway – R&amp;I portfolio</vt:lpstr>
      <vt:lpstr>From Program Boards to Portfolio Boards</vt:lpstr>
      <vt:lpstr>RCN and portfolio boards - strategic role in selecting and implementing partnerships </vt:lpstr>
      <vt:lpstr>Some of the criteria for assessing partnerships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Yssen Erik</dc:creator>
  <cp:lastModifiedBy>Erik Yssen</cp:lastModifiedBy>
  <cp:revision>20</cp:revision>
  <dcterms:created xsi:type="dcterms:W3CDTF">2022-04-28T10:05:41Z</dcterms:created>
  <dcterms:modified xsi:type="dcterms:W3CDTF">2025-05-16T10:01:46Z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809861-fd30-4277-9b32-94dba1968e23_Enabled">
    <vt:lpwstr>true</vt:lpwstr>
  </property>
  <property fmtid="{D5CDD505-2E9C-101B-9397-08002B2CF9AE}" pid="3" name="MSIP_Label_73809861-fd30-4277-9b32-94dba1968e23_SetDate">
    <vt:lpwstr>2022-04-28T10:05:41Z</vt:lpwstr>
  </property>
  <property fmtid="{D5CDD505-2E9C-101B-9397-08002B2CF9AE}" pid="4" name="MSIP_Label_73809861-fd30-4277-9b32-94dba1968e23_Method">
    <vt:lpwstr>Standard</vt:lpwstr>
  </property>
  <property fmtid="{D5CDD505-2E9C-101B-9397-08002B2CF9AE}" pid="5" name="MSIP_Label_73809861-fd30-4277-9b32-94dba1968e23_Name">
    <vt:lpwstr>Intern (KD)</vt:lpwstr>
  </property>
  <property fmtid="{D5CDD505-2E9C-101B-9397-08002B2CF9AE}" pid="6" name="MSIP_Label_73809861-fd30-4277-9b32-94dba1968e23_SiteId">
    <vt:lpwstr>f696e186-1c3b-44cd-bf76-5ace0e7007bd</vt:lpwstr>
  </property>
  <property fmtid="{D5CDD505-2E9C-101B-9397-08002B2CF9AE}" pid="7" name="MSIP_Label_73809861-fd30-4277-9b32-94dba1968e23_ActionId">
    <vt:lpwstr>006e2c14-ab63-4956-a600-56e817cc6343</vt:lpwstr>
  </property>
  <property fmtid="{D5CDD505-2E9C-101B-9397-08002B2CF9AE}" pid="8" name="MSIP_Label_73809861-fd30-4277-9b32-94dba1968e23_ContentBits">
    <vt:lpwstr>0</vt:lpwstr>
  </property>
  <property fmtid="{D5CDD505-2E9C-101B-9397-08002B2CF9AE}" pid="9" name="MSIP_Label_111b3e3d-01ff-44be-8e41-bb9a1b879f55_Enabled">
    <vt:lpwstr>true</vt:lpwstr>
  </property>
  <property fmtid="{D5CDD505-2E9C-101B-9397-08002B2CF9AE}" pid="10" name="MSIP_Label_111b3e3d-01ff-44be-8e41-bb9a1b879f55_SetDate">
    <vt:lpwstr>2025-05-14T07:47:04Z</vt:lpwstr>
  </property>
  <property fmtid="{D5CDD505-2E9C-101B-9397-08002B2CF9AE}" pid="11" name="MSIP_Label_111b3e3d-01ff-44be-8e41-bb9a1b879f55_Method">
    <vt:lpwstr>Privileged</vt:lpwstr>
  </property>
  <property fmtid="{D5CDD505-2E9C-101B-9397-08002B2CF9AE}" pid="12" name="MSIP_Label_111b3e3d-01ff-44be-8e41-bb9a1b879f55_Name">
    <vt:lpwstr>111b3e3d-01ff-44be-8e41-bb9a1b879f55</vt:lpwstr>
  </property>
  <property fmtid="{D5CDD505-2E9C-101B-9397-08002B2CF9AE}" pid="13" name="MSIP_Label_111b3e3d-01ff-44be-8e41-bb9a1b879f55_SiteId">
    <vt:lpwstr>a9b13882-99a6-4b28-9368-b64c69bf0256</vt:lpwstr>
  </property>
  <property fmtid="{D5CDD505-2E9C-101B-9397-08002B2CF9AE}" pid="14" name="MSIP_Label_111b3e3d-01ff-44be-8e41-bb9a1b879f55_ActionId">
    <vt:lpwstr>de463201-5c5f-4a50-a4bf-5982d2716e30</vt:lpwstr>
  </property>
  <property fmtid="{D5CDD505-2E9C-101B-9397-08002B2CF9AE}" pid="15" name="MSIP_Label_111b3e3d-01ff-44be-8e41-bb9a1b879f55_ContentBits">
    <vt:lpwstr>0</vt:lpwstr>
  </property>
  <property fmtid="{D5CDD505-2E9C-101B-9397-08002B2CF9AE}" pid="16" name="MSIP_Label_111b3e3d-01ff-44be-8e41-bb9a1b879f55_Tag">
    <vt:lpwstr>10, 0, 1, 1</vt:lpwstr>
  </property>
  <property fmtid="{D5CDD505-2E9C-101B-9397-08002B2CF9AE}" pid="17" name="ContentTypeId">
    <vt:lpwstr>0x0101002EB06DECA5663C46A25228468530AF33</vt:lpwstr>
  </property>
</Properties>
</file>