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1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3.xml" ContentType="application/vnd.openxmlformats-officedocument.presentationml.slide+xml"/>
  <Override PartName="/ppt/slides/slide11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7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6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notesSlides/notesSlide3.xml" ContentType="application/vnd.openxmlformats-officedocument.presentationml.notesSlide+xml"/>
  <Override PartName="/ppt/slideLayouts/slideLayout2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Slides/notesSlide2.xml" ContentType="application/vnd.openxmlformats-officedocument.presentationml.notesSlide+xml"/>
  <Override PartName="/ppt/theme/theme2.xml" ContentType="application/vnd.openxmlformats-officedocument.theme+xml"/>
  <Override PartName="/ppt/charts/colors2.xml" ContentType="application/vnd.ms-office.chartcolorstyle+xml"/>
  <Override PartName="/ppt/theme/theme1.xml" ContentType="application/vnd.openxmlformats-officedocument.theme+xml"/>
  <Override PartName="/ppt/charts/style2.xml" ContentType="application/vnd.ms-office.chartstyle+xml"/>
  <Override PartName="/ppt/charts/chart1.xml" ContentType="application/vnd.openxmlformats-officedocument.drawingml.chart+xml"/>
  <Override PartName="/ppt/charts/colors1.xml" ContentType="application/vnd.ms-office.chartcolorstyle+xml"/>
  <Override PartName="/ppt/charts/colors4.xml" ContentType="application/vnd.ms-office.chartcolorstyle+xml"/>
  <Override PartName="/ppt/charts/chart2.xml" ContentType="application/vnd.openxmlformats-officedocument.drawingml.chart+xml"/>
  <Override PartName="/ppt/charts/style4.xml" ContentType="application/vnd.ms-office.chartstyle+xml"/>
  <Override PartName="/ppt/charts/chart4.xml" ContentType="application/vnd.openxmlformats-officedocument.drawingml.chart+xml"/>
  <Override PartName="/ppt/charts/colors3.xml" ContentType="application/vnd.ms-office.chartcolorstyle+xml"/>
  <Override PartName="/ppt/charts/style3.xml" ContentType="application/vnd.ms-office.chartstyle+xml"/>
  <Override PartName="/ppt/charts/chart3.xml" ContentType="application/vnd.openxmlformats-officedocument.drawingml.chart+xml"/>
  <Override PartName="/ppt/charts/style1.xml" ContentType="application/vnd.ms-office.chartstyle+xml"/>
  <Override PartName="/ppt/notesMasters/notesMaster1.xml" ContentType="application/vnd.openxmlformats-officedocument.presentationml.notesMaster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387" r:id="rId2"/>
    <p:sldId id="396" r:id="rId3"/>
    <p:sldId id="390" r:id="rId4"/>
    <p:sldId id="392" r:id="rId5"/>
    <p:sldId id="399" r:id="rId6"/>
    <p:sldId id="398" r:id="rId7"/>
    <p:sldId id="402" r:id="rId8"/>
    <p:sldId id="401" r:id="rId9"/>
    <p:sldId id="403" r:id="rId10"/>
    <p:sldId id="400" r:id="rId11"/>
    <p:sldId id="395" r:id="rId1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637" autoAdjust="0"/>
    <p:restoredTop sz="94660"/>
  </p:normalViewPr>
  <p:slideViewPr>
    <p:cSldViewPr snapToGrid="0">
      <p:cViewPr>
        <p:scale>
          <a:sx n="100" d="100"/>
          <a:sy n="100" d="100"/>
        </p:scale>
        <p:origin x="666" y="4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20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OESDATEN1A\VOLDATEN\DATEN\shared\ERA-Net\18b%20M-ERA.NET%203\Work%20Packages\WP5%20Communication\5.2%20dissemination\PR%20material\ppt\M3call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nfr-file3.ad.forskningsradet.no\users$\lha\My%20Documents\NFR\M-ERA.NET\M-ERA.NET%203\TASKs%20RCN\TASK%206.4%20Evaluering%20av%20calls\call2018\resultater%202018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nfr-file3.ad.forskningsradet.no\users$\lha\My%20Documents\NFR\M-ERA.NET\M-ERA.NET%203\TASKs%20RCN\TASK%206.4%20Evaluering%20av%20calls\call2018\resultater%202018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\\nfr-file3.ad.forskningsradet.no\users$\lha\My%20Documents\NFR\M-ERA.NET\M-ERA.NET%203\TASKs%20RCN\TASK%206.4%20Evaluering%20av%20calls\call2018\resultater%202018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8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AT"/>
              <a:t>submitted proposals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8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>
        <c:manualLayout>
          <c:layoutTarget val="inner"/>
          <c:xMode val="edge"/>
          <c:yMode val="edge"/>
          <c:x val="0.12101239486815672"/>
          <c:y val="0.13504688036175513"/>
          <c:w val="0.78446553573516464"/>
          <c:h val="0.6631631110560118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Tabelle1!$A$24</c:f>
              <c:strCache>
                <c:ptCount val="1"/>
                <c:pt idx="0">
                  <c:v>M-ERA.NET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0"/>
                  <c:y val="0.1435185185185185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42D2-44C6-B8BB-4D2DDA29A41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Tabelle1!$B$23</c:f>
              <c:strCache>
                <c:ptCount val="1"/>
                <c:pt idx="0">
                  <c:v>submitted proposals</c:v>
                </c:pt>
              </c:strCache>
            </c:strRef>
          </c:cat>
          <c:val>
            <c:numRef>
              <c:f>Tabelle1!$B$24</c:f>
              <c:numCache>
                <c:formatCode>General</c:formatCode>
                <c:ptCount val="1"/>
                <c:pt idx="0">
                  <c:v>619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2D2-44C6-B8BB-4D2DDA29A41E}"/>
            </c:ext>
          </c:extLst>
        </c:ser>
        <c:ser>
          <c:idx val="1"/>
          <c:order val="1"/>
          <c:tx>
            <c:strRef>
              <c:f>Tabelle1!$A$25</c:f>
              <c:strCache>
                <c:ptCount val="1"/>
                <c:pt idx="0">
                  <c:v>M-ERA.NET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5.7380662120653491E-17"/>
                  <c:y val="0.1944444444444444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42D2-44C6-B8BB-4D2DDA29A41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Tabelle1!$B$23</c:f>
              <c:strCache>
                <c:ptCount val="1"/>
                <c:pt idx="0">
                  <c:v>submitted proposals</c:v>
                </c:pt>
              </c:strCache>
            </c:strRef>
          </c:cat>
          <c:val>
            <c:numRef>
              <c:f>Tabelle1!$B$25</c:f>
              <c:numCache>
                <c:formatCode>General</c:formatCode>
                <c:ptCount val="1"/>
                <c:pt idx="0">
                  <c:v>960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2D2-44C6-B8BB-4D2DDA29A41E}"/>
            </c:ext>
          </c:extLst>
        </c:ser>
        <c:ser>
          <c:idx val="2"/>
          <c:order val="2"/>
          <c:tx>
            <c:strRef>
              <c:f>Tabelle1!$A$26</c:f>
              <c:strCache>
                <c:ptCount val="1"/>
                <c:pt idx="0">
                  <c:v>M-ERA.NET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92D050"/>
              </a:solidFill>
              <a:ln>
                <a:solidFill>
                  <a:srgbClr val="92D05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42D2-44C6-B8BB-4D2DDA29A41E}"/>
              </c:ext>
            </c:extLst>
          </c:dPt>
          <c:dLbls>
            <c:dLbl>
              <c:idx val="0"/>
              <c:layout>
                <c:manualLayout>
                  <c:x val="-3.1298904538341159E-3"/>
                  <c:y val="0.2870370370370371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42D2-44C6-B8BB-4D2DDA29A41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Tabelle1!$B$23</c:f>
              <c:strCache>
                <c:ptCount val="1"/>
                <c:pt idx="0">
                  <c:v>submitted proposals</c:v>
                </c:pt>
              </c:strCache>
            </c:strRef>
          </c:cat>
          <c:val>
            <c:numRef>
              <c:f>Tabelle1!$B$26</c:f>
              <c:numCache>
                <c:formatCode>General</c:formatCode>
                <c:ptCount val="1"/>
                <c:pt idx="0">
                  <c:v>1936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42D2-44C6-B8BB-4D2DDA29A41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042365343"/>
        <c:axId val="2042367007"/>
      </c:barChart>
      <c:catAx>
        <c:axId val="204236534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2042367007"/>
        <c:crosses val="autoZero"/>
        <c:auto val="1"/>
        <c:lblAlgn val="ctr"/>
        <c:lblOffset val="100"/>
        <c:noMultiLvlLbl val="0"/>
      </c:catAx>
      <c:valAx>
        <c:axId val="2042367007"/>
        <c:scaling>
          <c:orientation val="minMax"/>
          <c:max val="2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204236534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9412946943768311"/>
          <c:y val="0.83601839186900206"/>
          <c:w val="0.77208420376024423"/>
          <c:h val="0.10610637212015164"/>
        </c:manualLayout>
      </c:layout>
      <c:overlay val="0"/>
      <c:spPr>
        <a:solidFill>
          <a:schemeClr val="bg1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solidFill>
      <a:schemeClr val="bg1"/>
    </a:solidFill>
    <a:ln>
      <a:solidFill>
        <a:schemeClr val="tx1"/>
      </a:solidFill>
    </a:ln>
    <a:effectLst/>
  </c:spPr>
  <c:txPr>
    <a:bodyPr/>
    <a:lstStyle/>
    <a:p>
      <a:pPr>
        <a:defRPr sz="1400"/>
      </a:pPr>
      <a:endParaRPr lang="de-DE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pivotSource>
    <c:name>[resultater 2018.xlsx]Added value!Pivottabell42</c:name>
    <c:fmtId val="-1"/>
  </c:pivotSource>
  <c:chart>
    <c:autoTitleDeleted val="1"/>
    <c:pivotFmts>
      <c:pivotFmt>
        <c:idx val="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  <c:dLblPos val="bestFit"/>
          <c:showLegendKey val="0"/>
          <c:showVal val="0"/>
          <c:showCatName val="0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  <c:dLblPos val="bestFit"/>
          <c:showLegendKey val="0"/>
          <c:showVal val="0"/>
          <c:showCatName val="0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"/>
        <c:spPr>
          <a:solidFill>
            <a:schemeClr val="accent1"/>
          </a:solidFill>
          <a:ln>
            <a:noFill/>
          </a:ln>
          <a:effectLst/>
        </c:spPr>
      </c:pivotFmt>
      <c:pivotFmt>
        <c:idx val="3"/>
        <c:spPr>
          <a:solidFill>
            <a:schemeClr val="accent1"/>
          </a:solidFill>
          <a:ln>
            <a:noFill/>
          </a:ln>
          <a:effectLst/>
        </c:spPr>
      </c:pivotFmt>
      <c:pivotFmt>
        <c:idx val="4"/>
        <c:spPr>
          <a:solidFill>
            <a:schemeClr val="accent1"/>
          </a:solidFill>
          <a:ln>
            <a:noFill/>
          </a:ln>
          <a:effectLst/>
        </c:spPr>
      </c:pivotFmt>
      <c:pivotFmt>
        <c:idx val="5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  <c:dLblPos val="bestFit"/>
          <c:showLegendKey val="0"/>
          <c:showVal val="0"/>
          <c:showCatName val="0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6"/>
        <c:spPr>
          <a:solidFill>
            <a:schemeClr val="accent1"/>
          </a:solidFill>
          <a:ln>
            <a:noFill/>
          </a:ln>
          <a:effectLst/>
        </c:spPr>
      </c:pivotFmt>
      <c:pivotFmt>
        <c:idx val="7"/>
        <c:spPr>
          <a:solidFill>
            <a:schemeClr val="accent1"/>
          </a:solidFill>
          <a:ln>
            <a:noFill/>
          </a:ln>
          <a:effectLst/>
        </c:spPr>
      </c:pivotFmt>
      <c:pivotFmt>
        <c:idx val="8"/>
        <c:spPr>
          <a:solidFill>
            <a:schemeClr val="accent1"/>
          </a:solidFill>
          <a:ln>
            <a:noFill/>
          </a:ln>
          <a:effectLst/>
        </c:spPr>
      </c:pivotFmt>
    </c:pivotFmts>
    <c:plotArea>
      <c:layout>
        <c:manualLayout>
          <c:layoutTarget val="inner"/>
          <c:xMode val="edge"/>
          <c:yMode val="edge"/>
          <c:x val="8.4796807806431618E-2"/>
          <c:y val="5.2447455695944986E-2"/>
          <c:w val="0.41447911603642135"/>
          <c:h val="0.91089015035911214"/>
        </c:manualLayout>
      </c:layout>
      <c:pieChart>
        <c:varyColors val="1"/>
        <c:ser>
          <c:idx val="0"/>
          <c:order val="0"/>
          <c:tx>
            <c:strRef>
              <c:f>'Added value'!$B$1</c:f>
              <c:strCache>
                <c:ptCount val="1"/>
                <c:pt idx="0">
                  <c:v>Totalt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3DD3-43A8-8148-B752638BE391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3DD3-43A8-8148-B752638BE391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3DD3-43A8-8148-B752638BE391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bestFit"/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'Added value'!$A$2:$A$4</c:f>
              <c:strCache>
                <c:ptCount val="3"/>
                <c:pt idx="0">
                  <c:v>Simpler rules and procedures</c:v>
                </c:pt>
                <c:pt idx="1">
                  <c:v>M-ERA.NET is more attractive to newcomers</c:v>
                </c:pt>
                <c:pt idx="2">
                  <c:v>M-ERA.NET puts more emphasis on the exploitation of the results</c:v>
                </c:pt>
              </c:strCache>
            </c:strRef>
          </c:cat>
          <c:val>
            <c:numRef>
              <c:f>'Added value'!$B$2:$B$4</c:f>
              <c:numCache>
                <c:formatCode>General</c:formatCode>
                <c:ptCount val="3"/>
                <c:pt idx="0">
                  <c:v>35</c:v>
                </c:pt>
                <c:pt idx="1">
                  <c:v>25</c:v>
                </c:pt>
                <c:pt idx="2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3DD3-43A8-8148-B752638BE39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53462677768796052"/>
          <c:y val="8.8623106242139038E-2"/>
          <c:w val="0.45"/>
          <c:h val="0.7861254431494328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600"/>
      </a:pPr>
      <a:endParaRPr lang="de-DE"/>
    </a:p>
  </c:txPr>
  <c:externalData r:id="rId3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eries val="1"/>
        <c14:dropZonesVisible val="1"/>
      </c14:pivotOptions>
    </c:ext>
    <c:ext xmlns:c16="http://schemas.microsoft.com/office/drawing/2014/chart" uri="{E28EC0CA-F0BB-4C9C-879D-F8772B89E7AC}">
      <c16:pivotOptions16>
        <c16:showExpandCollapseFieldButtons val="1"/>
      </c16:pivotOptions16>
    </c:ext>
  </c:extLst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pivotSource>
    <c:name>[resultater 2018.xlsx]Eksperience!Pivottabell39</c:name>
    <c:fmtId val="-1"/>
  </c:pivotSource>
  <c:chart>
    <c:autoTitleDeleted val="1"/>
    <c:pivotFmts>
      <c:pivotFmt>
        <c:idx val="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  <c:dLblPos val="bestFit"/>
          <c:showLegendKey val="0"/>
          <c:showVal val="0"/>
          <c:showCatName val="0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  <c:dLblPos val="bestFit"/>
          <c:showLegendKey val="0"/>
          <c:showVal val="0"/>
          <c:showCatName val="0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"/>
        <c:spPr>
          <a:solidFill>
            <a:schemeClr val="accent1"/>
          </a:solidFill>
          <a:ln>
            <a:noFill/>
          </a:ln>
          <a:effectLst/>
        </c:spPr>
      </c:pivotFmt>
      <c:pivotFmt>
        <c:idx val="3"/>
        <c:spPr>
          <a:solidFill>
            <a:schemeClr val="accent1"/>
          </a:solidFill>
          <a:ln>
            <a:noFill/>
          </a:ln>
          <a:effectLst/>
        </c:spPr>
      </c:pivotFmt>
      <c:pivotFmt>
        <c:idx val="4"/>
        <c:spPr>
          <a:solidFill>
            <a:schemeClr val="accent1"/>
          </a:solidFill>
          <a:ln>
            <a:noFill/>
          </a:ln>
          <a:effectLst/>
        </c:spPr>
      </c:pivotFmt>
      <c:pivotFmt>
        <c:idx val="5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  <c:dLblPos val="bestFit"/>
          <c:showLegendKey val="0"/>
          <c:showVal val="0"/>
          <c:showCatName val="0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6"/>
        <c:spPr>
          <a:solidFill>
            <a:schemeClr val="accent1"/>
          </a:solidFill>
          <a:ln>
            <a:noFill/>
          </a:ln>
          <a:effectLst/>
        </c:spPr>
      </c:pivotFmt>
      <c:pivotFmt>
        <c:idx val="7"/>
        <c:spPr>
          <a:solidFill>
            <a:schemeClr val="accent1"/>
          </a:solidFill>
          <a:ln>
            <a:noFill/>
          </a:ln>
          <a:effectLst/>
        </c:spPr>
      </c:pivotFmt>
      <c:pivotFmt>
        <c:idx val="8"/>
        <c:spPr>
          <a:solidFill>
            <a:schemeClr val="accent1"/>
          </a:solidFill>
          <a:ln>
            <a:noFill/>
          </a:ln>
          <a:effectLst/>
        </c:spPr>
      </c:pivotFmt>
    </c:pivotFmts>
    <c:plotArea>
      <c:layout>
        <c:manualLayout>
          <c:layoutTarget val="inner"/>
          <c:xMode val="edge"/>
          <c:yMode val="edge"/>
          <c:x val="3.8958005249343834E-2"/>
          <c:y val="9.0277777777777762E-2"/>
          <c:w val="0.45958859264067053"/>
          <c:h val="0.84410494504919964"/>
        </c:manualLayout>
      </c:layout>
      <c:pieChart>
        <c:varyColors val="1"/>
        <c:ser>
          <c:idx val="0"/>
          <c:order val="0"/>
          <c:tx>
            <c:strRef>
              <c:f>Eksperience!$B$1</c:f>
              <c:strCache>
                <c:ptCount val="1"/>
                <c:pt idx="0">
                  <c:v>Totalt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65D1-434C-88D8-A4F8F40A69FE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65D1-434C-88D8-A4F8F40A69FE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65D1-434C-88D8-A4F8F40A69FE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bestFit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Eksperience!$A$2:$A$4</c:f>
              <c:strCache>
                <c:ptCount val="3"/>
                <c:pt idx="0">
                  <c:v>No previous experience</c:v>
                </c:pt>
                <c:pt idx="1">
                  <c:v>Some experience</c:v>
                </c:pt>
                <c:pt idx="2">
                  <c:v>Experienced</c:v>
                </c:pt>
              </c:strCache>
            </c:strRef>
          </c:cat>
          <c:val>
            <c:numRef>
              <c:f>Eksperience!$B$2:$B$4</c:f>
              <c:numCache>
                <c:formatCode>General</c:formatCode>
                <c:ptCount val="3"/>
                <c:pt idx="0">
                  <c:v>10</c:v>
                </c:pt>
                <c:pt idx="1">
                  <c:v>28</c:v>
                </c:pt>
                <c:pt idx="2">
                  <c:v>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65D1-434C-88D8-A4F8F40A69FE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56190343486513517"/>
          <c:y val="0.18792577357371051"/>
          <c:w val="0.42077268209305996"/>
          <c:h val="0.7088485534551229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600"/>
      </a:pPr>
      <a:endParaRPr lang="de-DE"/>
    </a:p>
  </c:txPr>
  <c:externalData r:id="rId3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eries val="1"/>
        <c14:dropZonesVisible val="1"/>
      </c14:pivotOptions>
    </c:ext>
    <c:ext xmlns:c16="http://schemas.microsoft.com/office/drawing/2014/chart" uri="{E28EC0CA-F0BB-4C9C-879D-F8772B89E7AC}">
      <c16:pivotOptions16>
        <c16:showExpandCollapseFieldButtons val="1"/>
      </c16:pivotOptions16>
    </c:ext>
  </c:extLst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pivotSource>
    <c:name>[resultater 2018.xlsx]year to marked!Pivottabell36</c:name>
    <c:fmtId val="-1"/>
  </c:pivotSource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600" dirty="0"/>
              <a:t>Year to market</a:t>
            </a:r>
          </a:p>
        </c:rich>
      </c:tx>
      <c:layout>
        <c:manualLayout>
          <c:xMode val="edge"/>
          <c:yMode val="edge"/>
          <c:x val="0.2736555804638634"/>
          <c:y val="4.166666666666666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ivotFmts>
      <c:pivotFmt>
        <c:idx val="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  <c:dLblPos val="bestFit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  <c:dLblPos val="bestFit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"/>
        <c:spPr>
          <a:solidFill>
            <a:schemeClr val="accent1"/>
          </a:solidFill>
          <a:ln>
            <a:noFill/>
          </a:ln>
          <a:effectLst/>
        </c:spPr>
      </c:pivotFmt>
      <c:pivotFmt>
        <c:idx val="3"/>
        <c:spPr>
          <a:solidFill>
            <a:schemeClr val="accent1"/>
          </a:solidFill>
          <a:ln>
            <a:noFill/>
          </a:ln>
          <a:effectLst/>
        </c:spPr>
      </c:pivotFmt>
      <c:pivotFmt>
        <c:idx val="4"/>
        <c:spPr>
          <a:solidFill>
            <a:schemeClr val="accent1"/>
          </a:solidFill>
          <a:ln>
            <a:noFill/>
          </a:ln>
          <a:effectLst/>
        </c:spPr>
      </c:pivotFmt>
      <c:pivotFmt>
        <c:idx val="5"/>
        <c:spPr>
          <a:solidFill>
            <a:schemeClr val="accent1"/>
          </a:solidFill>
          <a:ln>
            <a:noFill/>
          </a:ln>
          <a:effectLst/>
        </c:spPr>
      </c:pivotFmt>
      <c:pivotFmt>
        <c:idx val="6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  <c:dLblPos val="bestFit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7"/>
        <c:spPr>
          <a:solidFill>
            <a:schemeClr val="accent1"/>
          </a:solidFill>
          <a:ln>
            <a:noFill/>
          </a:ln>
          <a:effectLst/>
        </c:spPr>
      </c:pivotFmt>
      <c:pivotFmt>
        <c:idx val="8"/>
        <c:spPr>
          <a:solidFill>
            <a:schemeClr val="accent1"/>
          </a:solidFill>
          <a:ln>
            <a:noFill/>
          </a:ln>
          <a:effectLst/>
        </c:spPr>
      </c:pivotFmt>
      <c:pivotFmt>
        <c:idx val="9"/>
        <c:spPr>
          <a:solidFill>
            <a:schemeClr val="accent1"/>
          </a:solidFill>
          <a:ln>
            <a:noFill/>
          </a:ln>
          <a:effectLst/>
        </c:spPr>
      </c:pivotFmt>
      <c:pivotFmt>
        <c:idx val="10"/>
        <c:spPr>
          <a:solidFill>
            <a:schemeClr val="accent1"/>
          </a:solidFill>
          <a:ln>
            <a:noFill/>
          </a:ln>
          <a:effectLst/>
        </c:spPr>
      </c:pivotFmt>
    </c:pivotFmts>
    <c:plotArea>
      <c:layout>
        <c:manualLayout>
          <c:layoutTarget val="inner"/>
          <c:xMode val="edge"/>
          <c:yMode val="edge"/>
          <c:x val="0.17071964587169414"/>
          <c:y val="0.16051764362787982"/>
          <c:w val="0.4309052656454625"/>
          <c:h val="0.75731995039081657"/>
        </c:manualLayout>
      </c:layout>
      <c:pieChart>
        <c:varyColors val="1"/>
        <c:ser>
          <c:idx val="0"/>
          <c:order val="0"/>
          <c:tx>
            <c:strRef>
              <c:f>'year to marked'!$B$1</c:f>
              <c:strCache>
                <c:ptCount val="1"/>
                <c:pt idx="0">
                  <c:v>Totalt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C711-4ABB-806D-C7D15D4A5AB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C711-4ABB-806D-C7D15D4A5AB5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C711-4ABB-806D-C7D15D4A5AB5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C711-4ABB-806D-C7D15D4A5AB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bestFit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'year to marked'!$A$2:$A$5</c:f>
              <c:strCache>
                <c:ptCount val="4"/>
                <c:pt idx="0">
                  <c:v>Already started</c:v>
                </c:pt>
                <c:pt idx="1">
                  <c:v>1-2 years</c:v>
                </c:pt>
                <c:pt idx="2">
                  <c:v>3-5 years</c:v>
                </c:pt>
                <c:pt idx="3">
                  <c:v>More than 5 years</c:v>
                </c:pt>
              </c:strCache>
            </c:strRef>
          </c:cat>
          <c:val>
            <c:numRef>
              <c:f>'year to marked'!$B$2:$B$5</c:f>
              <c:numCache>
                <c:formatCode>General</c:formatCode>
                <c:ptCount val="4"/>
                <c:pt idx="0">
                  <c:v>6</c:v>
                </c:pt>
                <c:pt idx="1">
                  <c:v>13</c:v>
                </c:pt>
                <c:pt idx="2">
                  <c:v>29</c:v>
                </c:pt>
                <c:pt idx="3">
                  <c:v>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711-4ABB-806D-C7D15D4A5AB5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278399026716075"/>
          <c:y val="0.11623931623931621"/>
          <c:w val="0.35548648332255678"/>
          <c:h val="0.7471785257612029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600"/>
      </a:pPr>
      <a:endParaRPr lang="de-DE"/>
    </a:p>
  </c:txPr>
  <c:externalData r:id="rId3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eries val="1"/>
        <c14:dropZonesVisible val="1"/>
      </c14:pivotOptions>
    </c:ext>
    <c:ext xmlns:c16="http://schemas.microsoft.com/office/drawing/2014/chart" uri="{E28EC0CA-F0BB-4C9C-879D-F8772B89E7AC}">
      <c16:pivotOptions16>
        <c16:showExpandCollapseFieldButtons val="1"/>
      </c16:pivotOptions16>
    </c:ext>
  </c:extLst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388FC2-78E1-458F-A722-372729D2B4DC}" type="datetimeFigureOut">
              <a:rPr lang="en-GB" smtClean="0"/>
              <a:t>16/05/2025</a:t>
            </a:fld>
            <a:endParaRPr lang="en-GB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7469DC-D87F-4AAD-9F5F-93DB3997026C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87849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500" b="1">
                <a:solidFill>
                  <a:schemeClr val="tx1"/>
                </a:solidFill>
                <a:latin typeface="Verdana" pitchFamily="34" charset="0"/>
              </a:defRPr>
            </a:lvl1pPr>
            <a:lvl2pPr marL="769930" indent="-296126" eaLnBrk="0" hangingPunct="0">
              <a:defRPr sz="2500" b="1">
                <a:solidFill>
                  <a:schemeClr val="tx1"/>
                </a:solidFill>
                <a:latin typeface="Verdana" pitchFamily="34" charset="0"/>
              </a:defRPr>
            </a:lvl2pPr>
            <a:lvl3pPr marL="1184509" indent="-236901" eaLnBrk="0" hangingPunct="0">
              <a:defRPr sz="2500" b="1">
                <a:solidFill>
                  <a:schemeClr val="tx1"/>
                </a:solidFill>
                <a:latin typeface="Verdana" pitchFamily="34" charset="0"/>
              </a:defRPr>
            </a:lvl3pPr>
            <a:lvl4pPr marL="1658313" indent="-236901" eaLnBrk="0" hangingPunct="0">
              <a:defRPr sz="2500" b="1">
                <a:solidFill>
                  <a:schemeClr val="tx1"/>
                </a:solidFill>
                <a:latin typeface="Verdana" pitchFamily="34" charset="0"/>
              </a:defRPr>
            </a:lvl4pPr>
            <a:lvl5pPr marL="2132115" indent="-236901" eaLnBrk="0" hangingPunct="0">
              <a:defRPr sz="2500" b="1">
                <a:solidFill>
                  <a:schemeClr val="tx1"/>
                </a:solidFill>
                <a:latin typeface="Verdana" pitchFamily="34" charset="0"/>
              </a:defRPr>
            </a:lvl5pPr>
            <a:lvl6pPr marL="2605919" indent="-236901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chemeClr val="tx1"/>
                </a:solidFill>
                <a:latin typeface="Verdana" pitchFamily="34" charset="0"/>
              </a:defRPr>
            </a:lvl6pPr>
            <a:lvl7pPr marL="3079724" indent="-236901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chemeClr val="tx1"/>
                </a:solidFill>
                <a:latin typeface="Verdana" pitchFamily="34" charset="0"/>
              </a:defRPr>
            </a:lvl7pPr>
            <a:lvl8pPr marL="3553527" indent="-236901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chemeClr val="tx1"/>
                </a:solidFill>
                <a:latin typeface="Verdana" pitchFamily="34" charset="0"/>
              </a:defRPr>
            </a:lvl8pPr>
            <a:lvl9pPr marL="4027330" indent="-236901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E49FB79-21B9-46A1-A5D3-878F29B61323}" type="slidenum">
              <a:rPr kumimoji="0" lang="de-DE" altLang="de-DE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de-DE" alt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0243" name="Rectangle 7"/>
          <p:cNvSpPr txBox="1">
            <a:spLocks noGrp="1" noChangeArrowheads="1"/>
          </p:cNvSpPr>
          <p:nvPr/>
        </p:nvSpPr>
        <p:spPr bwMode="auto">
          <a:xfrm>
            <a:off x="4020507" y="9722310"/>
            <a:ext cx="3077137" cy="510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032" tIns="49516" rIns="99032" bIns="49516" anchor="b"/>
          <a:lstStyle>
            <a:lvl1pPr defTabSz="955675" eaLnBrk="0" hangingPunct="0">
              <a:defRPr sz="2400" b="1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defTabSz="955675" eaLnBrk="0" hangingPunct="0">
              <a:defRPr sz="2400" b="1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defTabSz="955675" eaLnBrk="0" hangingPunct="0">
              <a:defRPr sz="2400" b="1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defTabSz="955675" eaLnBrk="0" hangingPunct="0">
              <a:defRPr sz="2400" b="1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defTabSz="955675" eaLnBrk="0" hangingPunct="0">
              <a:defRPr sz="2400" b="1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defTabSz="955675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defTabSz="955675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defTabSz="955675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defTabSz="955675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0" marR="0" lvl="0" indent="0" algn="r" defTabSz="9556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6746FF8-D7DD-4129-B6A1-5F7596318771}" type="slidenum">
              <a:rPr kumimoji="0" lang="de-DE" altLang="de-DE" sz="13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pitchFamily="34" charset="0"/>
              </a:rPr>
              <a:pPr marL="0" marR="0" lvl="0" indent="0" algn="r" defTabSz="9556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de-DE" altLang="de-DE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pitchFamily="34" charset="0"/>
            </a:endParaRPr>
          </a:p>
        </p:txBody>
      </p:sp>
      <p:sp>
        <p:nvSpPr>
          <p:cNvPr id="1024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41288" y="768350"/>
            <a:ext cx="6818312" cy="3836988"/>
          </a:xfrm>
          <a:ln/>
        </p:spPr>
      </p:sp>
      <p:sp>
        <p:nvSpPr>
          <p:cNvPr id="1024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00" y="4861156"/>
            <a:ext cx="5680103" cy="4605821"/>
          </a:xfrm>
          <a:noFill/>
        </p:spPr>
        <p:txBody>
          <a:bodyPr lIns="99032" tIns="49516" rIns="99032" bIns="49516"/>
          <a:lstStyle/>
          <a:p>
            <a:pPr eaLnBrk="1" hangingPunct="1"/>
            <a:endParaRPr lang="fi-FI" altLang="de-DE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04341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auto">
              <a:lnSpc>
                <a:spcPct val="150000"/>
              </a:lnSpc>
              <a:spcBef>
                <a:spcPct val="5000"/>
              </a:spcBef>
              <a:spcAft>
                <a:spcPts val="0"/>
              </a:spcAft>
              <a:defRPr/>
            </a:pPr>
            <a:endParaRPr lang="de-AT" dirty="0">
              <a:effectLst>
                <a:outerShdw blurRad="38100" dist="38100" dir="2700000" algn="tl">
                  <a:srgbClr val="C0C0C0"/>
                </a:outerShdw>
              </a:effectLst>
              <a:sym typeface="Wingdings" pitchFamily="2" charset="2"/>
            </a:endParaRPr>
          </a:p>
        </p:txBody>
      </p:sp>
      <p:sp>
        <p:nvSpPr>
          <p:cNvPr id="2458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828" indent="-285702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2814" indent="-228562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99940" indent="-228562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065" indent="-228562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191" indent="-228562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318" indent="-228562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8443" indent="-228562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5568" indent="-228562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BEC3629C-95D6-4634-99C7-FC012CDB0390}" type="slidenum">
              <a:rPr lang="en-US" altLang="de-DE" smtClean="0">
                <a:ea typeface="ＭＳ Ｐゴシック" pitchFamily="34" charset="-128"/>
              </a:rPr>
              <a:pPr eaLnBrk="1" hangingPunct="1">
                <a:spcBef>
                  <a:spcPct val="0"/>
                </a:spcBef>
              </a:pPr>
              <a:t>3</a:t>
            </a:fld>
            <a:endParaRPr lang="en-US" altLang="de-DE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757453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AT" altLang="de-DE" dirty="0"/>
          </a:p>
        </p:txBody>
      </p:sp>
      <p:sp>
        <p:nvSpPr>
          <p:cNvPr id="47108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Calibri" pitchFamily="34" charset="0"/>
              </a:defRPr>
            </a:lvl1pPr>
            <a:lvl2pPr marL="776372" indent="-298605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Calibri" pitchFamily="34" charset="0"/>
              </a:defRPr>
            </a:lvl2pPr>
            <a:lvl3pPr marL="1194420" indent="-238884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Calibri" pitchFamily="34" charset="0"/>
              </a:defRPr>
            </a:lvl3pPr>
            <a:lvl4pPr marL="1672188" indent="-238884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Calibri" pitchFamily="34" charset="0"/>
              </a:defRPr>
            </a:lvl4pPr>
            <a:lvl5pPr marL="2149955" indent="-238884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Calibri" pitchFamily="34" charset="0"/>
              </a:defRPr>
            </a:lvl5pPr>
            <a:lvl6pPr marL="2627723" indent="-238884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itchFamily="34" charset="0"/>
              </a:defRPr>
            </a:lvl6pPr>
            <a:lvl7pPr marL="3105491" indent="-238884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itchFamily="34" charset="0"/>
              </a:defRPr>
            </a:lvl7pPr>
            <a:lvl8pPr marL="3583259" indent="-238884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itchFamily="34" charset="0"/>
              </a:defRPr>
            </a:lvl8pPr>
            <a:lvl9pPr marL="4061026" indent="-238884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D082080-3827-4637-9F07-79DE8B4DBDA9}" type="slidenum">
              <a:rPr kumimoji="0" lang="en-US" altLang="de-DE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ＭＳ Ｐゴシック" pitchFamily="34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altLang="de-DE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ＭＳ Ｐゴシック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211368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AT" altLang="de-DE" dirty="0"/>
          </a:p>
        </p:txBody>
      </p:sp>
      <p:sp>
        <p:nvSpPr>
          <p:cNvPr id="47108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Calibri" pitchFamily="34" charset="0"/>
              </a:defRPr>
            </a:lvl1pPr>
            <a:lvl2pPr marL="776372" indent="-298605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Calibri" pitchFamily="34" charset="0"/>
              </a:defRPr>
            </a:lvl2pPr>
            <a:lvl3pPr marL="1194420" indent="-238884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Calibri" pitchFamily="34" charset="0"/>
              </a:defRPr>
            </a:lvl3pPr>
            <a:lvl4pPr marL="1672188" indent="-238884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Calibri" pitchFamily="34" charset="0"/>
              </a:defRPr>
            </a:lvl4pPr>
            <a:lvl5pPr marL="2149955" indent="-238884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Calibri" pitchFamily="34" charset="0"/>
              </a:defRPr>
            </a:lvl5pPr>
            <a:lvl6pPr marL="2627723" indent="-238884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itchFamily="34" charset="0"/>
              </a:defRPr>
            </a:lvl6pPr>
            <a:lvl7pPr marL="3105491" indent="-238884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itchFamily="34" charset="0"/>
              </a:defRPr>
            </a:lvl7pPr>
            <a:lvl8pPr marL="3583259" indent="-238884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itchFamily="34" charset="0"/>
              </a:defRPr>
            </a:lvl8pPr>
            <a:lvl9pPr marL="4061026" indent="-238884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D082080-3827-4637-9F07-79DE8B4DBDA9}" type="slidenum">
              <a:rPr kumimoji="0" lang="en-US" altLang="de-DE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ＭＳ Ｐゴシック" pitchFamily="34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altLang="de-DE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ＭＳ Ｐゴシック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617057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AT" altLang="de-DE" dirty="0"/>
          </a:p>
        </p:txBody>
      </p:sp>
      <p:sp>
        <p:nvSpPr>
          <p:cNvPr id="47108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Calibri" pitchFamily="34" charset="0"/>
              </a:defRPr>
            </a:lvl1pPr>
            <a:lvl2pPr marL="776372" indent="-298605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Calibri" pitchFamily="34" charset="0"/>
              </a:defRPr>
            </a:lvl2pPr>
            <a:lvl3pPr marL="1194420" indent="-238884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Calibri" pitchFamily="34" charset="0"/>
              </a:defRPr>
            </a:lvl3pPr>
            <a:lvl4pPr marL="1672188" indent="-238884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Calibri" pitchFamily="34" charset="0"/>
              </a:defRPr>
            </a:lvl4pPr>
            <a:lvl5pPr marL="2149955" indent="-238884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Calibri" pitchFamily="34" charset="0"/>
              </a:defRPr>
            </a:lvl5pPr>
            <a:lvl6pPr marL="2627723" indent="-238884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itchFamily="34" charset="0"/>
              </a:defRPr>
            </a:lvl6pPr>
            <a:lvl7pPr marL="3105491" indent="-238884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itchFamily="34" charset="0"/>
              </a:defRPr>
            </a:lvl7pPr>
            <a:lvl8pPr marL="3583259" indent="-238884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itchFamily="34" charset="0"/>
              </a:defRPr>
            </a:lvl8pPr>
            <a:lvl9pPr marL="4061026" indent="-238884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D082080-3827-4637-9F07-79DE8B4DBDA9}" type="slidenum">
              <a:rPr kumimoji="0" lang="en-US" altLang="de-DE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ＭＳ Ｐゴシック" pitchFamily="34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altLang="de-DE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ＭＳ Ｐゴシック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721406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AT" altLang="de-DE" dirty="0"/>
          </a:p>
        </p:txBody>
      </p:sp>
      <p:sp>
        <p:nvSpPr>
          <p:cNvPr id="47108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Calibri" pitchFamily="34" charset="0"/>
              </a:defRPr>
            </a:lvl1pPr>
            <a:lvl2pPr marL="776372" indent="-298605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Calibri" pitchFamily="34" charset="0"/>
              </a:defRPr>
            </a:lvl2pPr>
            <a:lvl3pPr marL="1194420" indent="-238884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Calibri" pitchFamily="34" charset="0"/>
              </a:defRPr>
            </a:lvl3pPr>
            <a:lvl4pPr marL="1672188" indent="-238884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Calibri" pitchFamily="34" charset="0"/>
              </a:defRPr>
            </a:lvl4pPr>
            <a:lvl5pPr marL="2149955" indent="-238884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Calibri" pitchFamily="34" charset="0"/>
              </a:defRPr>
            </a:lvl5pPr>
            <a:lvl6pPr marL="2627723" indent="-238884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itchFamily="34" charset="0"/>
              </a:defRPr>
            </a:lvl6pPr>
            <a:lvl7pPr marL="3105491" indent="-238884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itchFamily="34" charset="0"/>
              </a:defRPr>
            </a:lvl7pPr>
            <a:lvl8pPr marL="3583259" indent="-238884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itchFamily="34" charset="0"/>
              </a:defRPr>
            </a:lvl8pPr>
            <a:lvl9pPr marL="4061026" indent="-238884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D082080-3827-4637-9F07-79DE8B4DBDA9}" type="slidenum">
              <a:rPr kumimoji="0" lang="en-US" altLang="de-DE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ＭＳ Ｐゴシック" pitchFamily="34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altLang="de-DE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ＭＳ Ｐゴシック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712560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AT" altLang="de-DE" dirty="0"/>
          </a:p>
        </p:txBody>
      </p:sp>
      <p:sp>
        <p:nvSpPr>
          <p:cNvPr id="47108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Calibri" pitchFamily="34" charset="0"/>
              </a:defRPr>
            </a:lvl1pPr>
            <a:lvl2pPr marL="776372" indent="-298605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Calibri" pitchFamily="34" charset="0"/>
              </a:defRPr>
            </a:lvl2pPr>
            <a:lvl3pPr marL="1194420" indent="-238884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Calibri" pitchFamily="34" charset="0"/>
              </a:defRPr>
            </a:lvl3pPr>
            <a:lvl4pPr marL="1672188" indent="-238884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Calibri" pitchFamily="34" charset="0"/>
              </a:defRPr>
            </a:lvl4pPr>
            <a:lvl5pPr marL="2149955" indent="-238884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Calibri" pitchFamily="34" charset="0"/>
              </a:defRPr>
            </a:lvl5pPr>
            <a:lvl6pPr marL="2627723" indent="-238884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itchFamily="34" charset="0"/>
              </a:defRPr>
            </a:lvl6pPr>
            <a:lvl7pPr marL="3105491" indent="-238884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itchFamily="34" charset="0"/>
              </a:defRPr>
            </a:lvl7pPr>
            <a:lvl8pPr marL="3583259" indent="-238884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itchFamily="34" charset="0"/>
              </a:defRPr>
            </a:lvl8pPr>
            <a:lvl9pPr marL="4061026" indent="-238884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D082080-3827-4637-9F07-79DE8B4DBDA9}" type="slidenum">
              <a:rPr kumimoji="0" lang="en-US" altLang="de-DE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ＭＳ Ｐゴシック" pitchFamily="34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altLang="de-DE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ＭＳ Ｐゴシック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984151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>
          <a:xfrm>
            <a:off x="0" y="5349875"/>
            <a:ext cx="12192279" cy="15081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81000" y="3927668"/>
            <a:ext cx="11298382" cy="672379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200" b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Title</a:t>
            </a:r>
            <a:endParaRPr lang="de-DE" dirty="0"/>
          </a:p>
        </p:txBody>
      </p:sp>
      <p:pic>
        <p:nvPicPr>
          <p:cNvPr id="8" name="Bilde 8" descr="Et bilde som inneholder tekst, havbunn&#10;&#10;Automatisk generert beskrivelse">
            <a:extLst>
              <a:ext uri="{FF2B5EF4-FFF2-40B4-BE49-F238E27FC236}">
                <a16:creationId xmlns:a16="http://schemas.microsoft.com/office/drawing/2014/main" id="{5B9E5B08-D4CC-45AA-A395-53355E3AF78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9" y="0"/>
            <a:ext cx="12192279" cy="3602038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81000" y="6030720"/>
            <a:ext cx="2048434" cy="506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7123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8200" y="1830543"/>
            <a:ext cx="10515600" cy="4351338"/>
          </a:xfrm>
        </p:spPr>
        <p:txBody>
          <a:bodyPr/>
          <a:lstStyle/>
          <a:p>
            <a:pPr lvl="0"/>
            <a:r>
              <a:rPr lang="de-DE" dirty="0" smtClean="0"/>
              <a:t>Formatvorlagen des Textmasters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Titel 6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94431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de-DE" sz="3600" b="1" kern="12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66CC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424762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6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94431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de-DE" sz="3600" b="1" kern="12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66CC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80549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Titel 6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94431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de-DE" sz="3600" b="1" kern="12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66CC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371766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1D956D-10C6-45A7-B840-04609A12C7D2}" type="datetimeFigureOut">
              <a:rPr lang="en-US"/>
              <a:pPr>
                <a:defRPr/>
              </a:pPr>
              <a:t>5/16/2025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2FD380-6048-4639-9674-700DB90CE65E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0074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850DBC-B66D-4473-B6F5-3D72CE032BB7}" type="datetimeFigureOut">
              <a:rPr lang="en-US"/>
              <a:pPr>
                <a:defRPr/>
              </a:pPr>
              <a:t>5/16/2025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1BB65D-BEE8-4F9E-A6DE-3B89A5FB56E7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0716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0" y="5400930"/>
            <a:ext cx="12193057" cy="1457070"/>
          </a:xfrm>
          <a:prstGeom prst="rect">
            <a:avLst/>
          </a:prstGeom>
        </p:spPr>
      </p:pic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2005012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Formatvorlagen des Textmasters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FBD749-5B25-4304-AF69-BBD7FBC622DC}" type="datetimeFigureOut">
              <a:rPr lang="de-DE" smtClean="0"/>
              <a:t>16.05.2025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7961109" y="6215463"/>
            <a:ext cx="2054530" cy="506012"/>
          </a:xfrm>
          <a:prstGeom prst="rect">
            <a:avLst/>
          </a:prstGeom>
        </p:spPr>
      </p:pic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927798-CD85-4236-8891-D8813DBF2C18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9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40473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8" r:id="rId3"/>
    <p:sldLayoutId id="2147483652" r:id="rId4"/>
    <p:sldLayoutId id="2147483660" r:id="rId5"/>
    <p:sldLayoutId id="2147483661" r:id="rId6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hyperlink" Target="https://www.m-era.net/newsletter" TargetMode="External"/><Relationship Id="rId7" Type="http://schemas.openxmlformats.org/officeDocument/2006/relationships/hyperlink" Target="https://www.m-era.net/success-stories" TargetMode="External"/><Relationship Id="rId2" Type="http://schemas.openxmlformats.org/officeDocument/2006/relationships/hyperlink" Target="https://www.m-era.net/about/voices-from-the-consortium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18.png"/><Relationship Id="rId10" Type="http://schemas.openxmlformats.org/officeDocument/2006/relationships/hyperlink" Target="https://www.m-era.net/materipedia" TargetMode="External"/><Relationship Id="rId4" Type="http://schemas.openxmlformats.org/officeDocument/2006/relationships/hyperlink" Target="https://www.linkedin.com/showcase/m-era-net" TargetMode="External"/><Relationship Id="rId9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chart" Target="../charts/char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51338" y="3448050"/>
            <a:ext cx="11298382" cy="1849818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</a:pPr>
            <a:r>
              <a:rPr lang="en-US" sz="2800" dirty="0">
                <a:latin typeface="Calibri "/>
              </a:rPr>
              <a:t>Mutual Learning Exercise (MLE) of the PKH, 2025</a:t>
            </a:r>
            <a:br>
              <a:rPr lang="en-US" sz="2800" dirty="0">
                <a:latin typeface="Calibri "/>
              </a:rPr>
            </a:br>
            <a:r>
              <a:rPr lang="en-US" sz="2800" dirty="0">
                <a:latin typeface="Calibri "/>
              </a:rPr>
              <a:t>"Impact of European Partnerships on national R&amp;I </a:t>
            </a:r>
            <a:r>
              <a:rPr lang="en-US" sz="2800" dirty="0" smtClean="0">
                <a:latin typeface="Calibri "/>
              </a:rPr>
              <a:t>Systems“</a:t>
            </a:r>
            <a:br>
              <a:rPr lang="en-US" sz="2800" dirty="0" smtClean="0">
                <a:latin typeface="Calibri "/>
              </a:rPr>
            </a:br>
            <a:r>
              <a:rPr lang="en-US" sz="2800" dirty="0">
                <a:latin typeface="Calibri "/>
              </a:rPr>
              <a:t/>
            </a:r>
            <a:br>
              <a:rPr lang="en-US" sz="2800" dirty="0">
                <a:latin typeface="Calibri "/>
              </a:rPr>
            </a:br>
            <a:r>
              <a:rPr lang="en-US" sz="2800" dirty="0" smtClean="0">
                <a:latin typeface="Calibri "/>
              </a:rPr>
              <a:t>Continuous assessment exercises by </a:t>
            </a:r>
            <a:r>
              <a:rPr lang="en-US" sz="2800" dirty="0">
                <a:latin typeface="Calibri "/>
              </a:rPr>
              <a:t>M-ERA.NET</a:t>
            </a:r>
            <a:endParaRPr lang="de-DE" sz="2800" dirty="0">
              <a:latin typeface="Calibri "/>
            </a:endParaRPr>
          </a:p>
        </p:txBody>
      </p:sp>
      <p:sp>
        <p:nvSpPr>
          <p:cNvPr id="7" name="Rechteck 6"/>
          <p:cNvSpPr/>
          <p:nvPr/>
        </p:nvSpPr>
        <p:spPr>
          <a:xfrm>
            <a:off x="6744586" y="5302845"/>
            <a:ext cx="505529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r">
              <a:spcBef>
                <a:spcPct val="20000"/>
              </a:spcBef>
              <a:defRPr/>
            </a:pPr>
            <a:r>
              <a:rPr lang="nl-NL" sz="2400" dirty="0"/>
              <a:t>Roland Brandenburg</a:t>
            </a:r>
          </a:p>
          <a:p>
            <a:pPr algn="r">
              <a:defRPr/>
            </a:pPr>
            <a:r>
              <a:rPr lang="nl-NL" sz="2400" dirty="0" smtClean="0">
                <a:ea typeface="Verdana" pitchFamily="34" charset="0"/>
                <a:cs typeface="Verdana" pitchFamily="34" charset="0"/>
              </a:rPr>
              <a:t>M-ERA.NET &amp; </a:t>
            </a:r>
            <a:r>
              <a:rPr lang="nl-NL" sz="2400" dirty="0" smtClean="0">
                <a:ea typeface="Verdana" pitchFamily="34" charset="0"/>
                <a:cs typeface="Verdana" pitchFamily="34" charset="0"/>
              </a:rPr>
              <a:t>ERA-LEARN </a:t>
            </a:r>
            <a:r>
              <a:rPr lang="nl-NL" sz="2400" dirty="0">
                <a:ea typeface="Verdana" pitchFamily="34" charset="0"/>
                <a:cs typeface="Verdana" pitchFamily="34" charset="0"/>
              </a:rPr>
              <a:t>coordinator</a:t>
            </a:r>
          </a:p>
          <a:p>
            <a:pPr algn="r">
              <a:defRPr/>
            </a:pPr>
            <a:r>
              <a:rPr lang="nl-NL" sz="2400" dirty="0" smtClean="0">
                <a:ea typeface="Verdana" pitchFamily="34" charset="0"/>
                <a:cs typeface="Verdana" pitchFamily="34" charset="0"/>
              </a:rPr>
              <a:t>22 May 2025</a:t>
            </a:r>
            <a:endParaRPr lang="nl-NL" sz="2400" dirty="0">
              <a:ea typeface="Verdana" pitchFamily="34" charset="0"/>
              <a:cs typeface="Verdana" pitchFamily="34" charset="0"/>
            </a:endParaRP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2"/>
          <a:srcRect t="7356" r="85739"/>
          <a:stretch/>
        </p:blipFill>
        <p:spPr>
          <a:xfrm>
            <a:off x="0" y="6503174"/>
            <a:ext cx="507854" cy="354826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2"/>
          <a:srcRect l="15316" t="54044"/>
          <a:stretch/>
        </p:blipFill>
        <p:spPr>
          <a:xfrm>
            <a:off x="507854" y="6506017"/>
            <a:ext cx="6116230" cy="356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1549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935536" y="352385"/>
            <a:ext cx="8208912" cy="432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57158" indent="-257158" algn="ctr" defTabSz="685754" eaLnBrk="0" hangingPunct="0">
              <a:lnSpc>
                <a:spcPct val="95000"/>
              </a:lnSpc>
              <a:spcBef>
                <a:spcPct val="25000"/>
              </a:spcBef>
              <a:defRPr/>
            </a:pPr>
            <a:r>
              <a:rPr lang="en-GB" sz="2800" dirty="0" smtClean="0" bmk="_Toc415050799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66CC"/>
                </a:solidFill>
                <a:latin typeface="Calibri "/>
                <a:ea typeface="+mj-ea"/>
                <a:cs typeface="+mj-cs"/>
              </a:rPr>
              <a:t>Summary</a:t>
            </a:r>
            <a:endParaRPr lang="de-AT" sz="2800" dirty="0" bmk="_Toc415050799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66CC"/>
              </a:solidFill>
              <a:latin typeface="Calibri "/>
              <a:ea typeface="+mj-ea"/>
              <a:cs typeface="+mj-cs"/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954589" y="1281095"/>
            <a:ext cx="10704011" cy="39549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M-ERA.NET is a well established network of </a:t>
            </a:r>
            <a:r>
              <a:rPr lang="en-US" dirty="0"/>
              <a:t>a size similar </a:t>
            </a:r>
            <a:r>
              <a:rPr lang="en-US" dirty="0" smtClean="0"/>
              <a:t>to a co-funded partnership</a:t>
            </a:r>
          </a:p>
          <a:p>
            <a:pPr marL="285750" indent="-285750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substantial data collected from annual calls since </a:t>
            </a:r>
            <a:r>
              <a:rPr lang="en-US" dirty="0" smtClean="0"/>
              <a:t>2012</a:t>
            </a:r>
          </a:p>
          <a:p>
            <a:pPr marL="285750" indent="-285750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direct access to R&amp;I community</a:t>
            </a:r>
            <a:endParaRPr lang="en-US" dirty="0" smtClean="0"/>
          </a:p>
          <a:p>
            <a:pPr marL="285750" indent="-285750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continuous monitoring &amp; assessment of R&amp;I projects</a:t>
            </a:r>
          </a:p>
          <a:p>
            <a:pPr marL="285750" indent="-285750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assessment of overall performance of network</a:t>
            </a:r>
          </a:p>
          <a:p>
            <a:pPr marL="285750" indent="-285750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evidence for benefits &amp; impact at several levels</a:t>
            </a:r>
          </a:p>
          <a:p>
            <a:pPr marL="285750" indent="-285750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additional assessments </a:t>
            </a:r>
            <a:r>
              <a:rPr lang="en-US" dirty="0" smtClean="0"/>
              <a:t>could be envisaged at </a:t>
            </a:r>
            <a:r>
              <a:rPr lang="en-US" dirty="0"/>
              <a:t>a later stage </a:t>
            </a:r>
            <a:r>
              <a:rPr lang="en-US" dirty="0" smtClean="0"/>
              <a:t>for analysis of long-term </a:t>
            </a:r>
            <a:r>
              <a:rPr lang="en-US" dirty="0" smtClean="0"/>
              <a:t>effects</a:t>
            </a:r>
          </a:p>
          <a:p>
            <a:pPr marL="285750" indent="-285750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synergies with national monitoring </a:t>
            </a:r>
            <a:r>
              <a:rPr lang="en-US" smtClean="0"/>
              <a:t>systems possible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1020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1523081" y="749474"/>
            <a:ext cx="8794377" cy="1168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/>
        </p:spPr>
        <p:txBody>
          <a:bodyPr wrap="square" anchor="ctr">
            <a:spAutoFit/>
          </a:bodyPr>
          <a:lstStyle/>
          <a:p>
            <a:pPr marL="257158" indent="-257158" algn="ctr" defTabSz="685754" eaLnBrk="0" hangingPunct="0">
              <a:lnSpc>
                <a:spcPct val="95000"/>
              </a:lnSpc>
              <a:defRPr/>
            </a:pPr>
            <a:r>
              <a:rPr lang="en-GB" sz="28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66CC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ea typeface="+mj-ea"/>
                <a:cs typeface="+mj-cs"/>
              </a:rPr>
              <a:t>Thank </a:t>
            </a:r>
            <a:r>
              <a:rPr lang="en-GB" sz="28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66CC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ea typeface="+mj-ea"/>
                <a:cs typeface="+mj-cs"/>
              </a:rPr>
              <a:t>you!</a:t>
            </a:r>
            <a:endParaRPr lang="de-DE" sz="28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66CC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ea typeface="+mj-ea"/>
              <a:cs typeface="+mj-cs"/>
            </a:endParaRPr>
          </a:p>
          <a:p>
            <a:pPr>
              <a:lnSpc>
                <a:spcPct val="120000"/>
              </a:lnSpc>
              <a:spcBef>
                <a:spcPct val="25000"/>
              </a:spcBef>
              <a:defRPr/>
            </a:pPr>
            <a:endParaRPr lang="en-GB" sz="1000" dirty="0">
              <a:solidFill>
                <a:srgbClr val="009999"/>
              </a:solidFill>
              <a:latin typeface="+mj-lt"/>
            </a:endParaRPr>
          </a:p>
          <a:p>
            <a:pPr marL="342900" indent="-342900" algn="ctr">
              <a:lnSpc>
                <a:spcPct val="120000"/>
              </a:lnSpc>
              <a:buFont typeface="Arial" panose="020B0604020202020204" pitchFamily="34" charset="0"/>
              <a:buChar char="•"/>
              <a:defRPr/>
            </a:pPr>
            <a:r>
              <a:rPr lang="de-DE" sz="2400" i="1" dirty="0" smtClean="0">
                <a:solidFill>
                  <a:srgbClr val="009999"/>
                </a:solidFill>
                <a:hlinkClick r:id="rId2"/>
              </a:rPr>
              <a:t>https</a:t>
            </a:r>
            <a:r>
              <a:rPr lang="de-DE" sz="2400" i="1" dirty="0">
                <a:solidFill>
                  <a:srgbClr val="009999"/>
                </a:solidFill>
                <a:hlinkClick r:id="rId2"/>
              </a:rPr>
              <a:t>://www.m-era.net/about/</a:t>
            </a:r>
            <a:r>
              <a:rPr lang="de-DE" sz="2400" b="1" i="1" dirty="0">
                <a:solidFill>
                  <a:srgbClr val="009999"/>
                </a:solidFill>
                <a:hlinkClick r:id="rId2"/>
              </a:rPr>
              <a:t>voices-from-the-consortium</a:t>
            </a:r>
            <a:r>
              <a:rPr lang="de-DE" sz="2400" i="1" dirty="0">
                <a:solidFill>
                  <a:srgbClr val="009999"/>
                </a:solidFill>
              </a:rPr>
              <a:t> 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788732" y="4606965"/>
            <a:ext cx="8794377" cy="978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/>
        </p:spPr>
        <p:txBody>
          <a:bodyPr wrap="square" anchor="ctr">
            <a:spAutoFit/>
          </a:bodyPr>
          <a:lstStyle/>
          <a:p>
            <a:pPr marL="342900" indent="-342900" algn="ctr">
              <a:lnSpc>
                <a:spcPct val="120000"/>
              </a:lnSpc>
              <a:buFont typeface="Arial" panose="020B0604020202020204" pitchFamily="34" charset="0"/>
              <a:buChar char="•"/>
              <a:defRPr/>
            </a:pPr>
            <a:r>
              <a:rPr lang="de-DE" sz="2400" i="1" dirty="0" smtClean="0">
                <a:solidFill>
                  <a:srgbClr val="009999"/>
                </a:solidFill>
                <a:hlinkClick r:id="rId3"/>
              </a:rPr>
              <a:t>https://www.m-era.net/</a:t>
            </a:r>
            <a:r>
              <a:rPr lang="de-DE" sz="2400" b="1" i="1" dirty="0" smtClean="0">
                <a:solidFill>
                  <a:srgbClr val="009999"/>
                </a:solidFill>
                <a:hlinkClick r:id="rId3"/>
              </a:rPr>
              <a:t>newsletter</a:t>
            </a:r>
            <a:endParaRPr lang="de-DE" sz="2400" i="1" dirty="0" smtClean="0">
              <a:solidFill>
                <a:srgbClr val="009999"/>
              </a:solidFill>
            </a:endParaRPr>
          </a:p>
          <a:p>
            <a:pPr marL="342900" indent="-342900" algn="ctr">
              <a:lnSpc>
                <a:spcPct val="120000"/>
              </a:lnSpc>
              <a:buFont typeface="Arial" panose="020B0604020202020204" pitchFamily="34" charset="0"/>
              <a:buChar char="•"/>
              <a:defRPr/>
            </a:pPr>
            <a:r>
              <a:rPr lang="de-DE" sz="2400" i="1" dirty="0" smtClean="0">
                <a:solidFill>
                  <a:srgbClr val="009999"/>
                </a:solidFill>
                <a:hlinkClick r:id="rId4"/>
              </a:rPr>
              <a:t>https</a:t>
            </a:r>
            <a:r>
              <a:rPr lang="de-DE" sz="2400" i="1" dirty="0">
                <a:solidFill>
                  <a:srgbClr val="009999"/>
                </a:solidFill>
                <a:hlinkClick r:id="rId4"/>
              </a:rPr>
              <a:t>://</a:t>
            </a:r>
            <a:r>
              <a:rPr lang="de-DE" sz="2400" i="1" dirty="0" smtClean="0">
                <a:solidFill>
                  <a:srgbClr val="009999"/>
                </a:solidFill>
                <a:hlinkClick r:id="rId4"/>
              </a:rPr>
              <a:t>www.linkedin.com/showcase/m-era-net</a:t>
            </a:r>
            <a:r>
              <a:rPr lang="de-DE" sz="2400" i="1" dirty="0" smtClean="0">
                <a:solidFill>
                  <a:srgbClr val="009999"/>
                </a:solidFill>
              </a:rPr>
              <a:t> </a:t>
            </a:r>
            <a:endParaRPr lang="de-DE" sz="2400" i="1" dirty="0">
              <a:solidFill>
                <a:srgbClr val="009999"/>
              </a:solidFill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141" y="1211834"/>
            <a:ext cx="1942601" cy="1980692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6"/>
          <a:srcRect t="7356" r="85739"/>
          <a:stretch/>
        </p:blipFill>
        <p:spPr>
          <a:xfrm>
            <a:off x="0" y="1"/>
            <a:ext cx="733885" cy="512748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6"/>
          <a:srcRect l="15316" t="54044"/>
          <a:stretch/>
        </p:blipFill>
        <p:spPr>
          <a:xfrm>
            <a:off x="733885" y="0"/>
            <a:ext cx="8785523" cy="512748"/>
          </a:xfrm>
          <a:prstGeom prst="rect">
            <a:avLst/>
          </a:prstGeom>
        </p:spPr>
      </p:pic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1463846" y="3532681"/>
            <a:ext cx="8794377" cy="505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/>
        </p:spPr>
        <p:txBody>
          <a:bodyPr wrap="square" anchor="ctr">
            <a:spAutoFit/>
          </a:bodyPr>
          <a:lstStyle/>
          <a:p>
            <a:pPr marL="342900" indent="-342900" algn="ctr">
              <a:lnSpc>
                <a:spcPct val="120000"/>
              </a:lnSpc>
              <a:buFont typeface="Arial" panose="020B0604020202020204" pitchFamily="34" charset="0"/>
              <a:buChar char="•"/>
              <a:defRPr/>
            </a:pPr>
            <a:r>
              <a:rPr lang="de-DE" sz="2400" i="1" dirty="0" smtClean="0">
                <a:solidFill>
                  <a:srgbClr val="009999"/>
                </a:solidFill>
                <a:hlinkClick r:id="rId7"/>
              </a:rPr>
              <a:t>https</a:t>
            </a:r>
            <a:r>
              <a:rPr lang="de-DE" sz="2400" i="1" dirty="0">
                <a:solidFill>
                  <a:srgbClr val="009999"/>
                </a:solidFill>
                <a:hlinkClick r:id="rId7"/>
              </a:rPr>
              <a:t>://www.m-era.net/</a:t>
            </a:r>
            <a:r>
              <a:rPr lang="de-DE" sz="2400" b="1" i="1" dirty="0">
                <a:solidFill>
                  <a:srgbClr val="009999"/>
                </a:solidFill>
                <a:hlinkClick r:id="rId7"/>
              </a:rPr>
              <a:t>success-stories</a:t>
            </a:r>
            <a:r>
              <a:rPr lang="de-DE" sz="2400" i="1" dirty="0">
                <a:solidFill>
                  <a:srgbClr val="009999"/>
                </a:solidFill>
              </a:rPr>
              <a:t>  </a:t>
            </a: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875953" y="2388864"/>
            <a:ext cx="2079092" cy="2100840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8141" y="3949385"/>
            <a:ext cx="1995951" cy="1980906"/>
          </a:xfrm>
          <a:prstGeom prst="rect">
            <a:avLst/>
          </a:prstGeom>
        </p:spPr>
      </p:pic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1391396" y="2327623"/>
            <a:ext cx="8794377" cy="505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/>
        </p:spPr>
        <p:txBody>
          <a:bodyPr wrap="square" anchor="ctr">
            <a:spAutoFit/>
          </a:bodyPr>
          <a:lstStyle/>
          <a:p>
            <a:pPr marL="342900" indent="-342900" algn="ctr">
              <a:lnSpc>
                <a:spcPct val="120000"/>
              </a:lnSpc>
              <a:buFont typeface="Arial" panose="020B0604020202020204" pitchFamily="34" charset="0"/>
              <a:buChar char="•"/>
              <a:defRPr/>
            </a:pPr>
            <a:r>
              <a:rPr lang="de-DE" sz="2400" i="1" dirty="0" smtClean="0">
                <a:solidFill>
                  <a:srgbClr val="009999"/>
                </a:solidFill>
                <a:hlinkClick r:id="rId10"/>
              </a:rPr>
              <a:t>https</a:t>
            </a:r>
            <a:r>
              <a:rPr lang="de-DE" sz="2400" i="1" dirty="0">
                <a:solidFill>
                  <a:srgbClr val="009999"/>
                </a:solidFill>
                <a:hlinkClick r:id="rId10"/>
              </a:rPr>
              <a:t>://</a:t>
            </a:r>
            <a:r>
              <a:rPr lang="de-DE" sz="2400" i="1" dirty="0" smtClean="0">
                <a:solidFill>
                  <a:srgbClr val="009999"/>
                </a:solidFill>
                <a:hlinkClick r:id="rId10"/>
              </a:rPr>
              <a:t>www.m-era.net/</a:t>
            </a:r>
            <a:r>
              <a:rPr lang="de-DE" sz="2400" b="1" i="1" dirty="0" smtClean="0">
                <a:solidFill>
                  <a:srgbClr val="009999"/>
                </a:solidFill>
                <a:hlinkClick r:id="rId10"/>
              </a:rPr>
              <a:t>materipedia</a:t>
            </a:r>
            <a:endParaRPr lang="de-DE" sz="2400" i="1" dirty="0">
              <a:solidFill>
                <a:srgbClr val="0099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9091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feil nach unten 4"/>
          <p:cNvSpPr/>
          <p:nvPr/>
        </p:nvSpPr>
        <p:spPr>
          <a:xfrm rot="15235421">
            <a:off x="5731491" y="-3589642"/>
            <a:ext cx="425585" cy="11449514"/>
          </a:xfrm>
          <a:prstGeom prst="downArrow">
            <a:avLst>
              <a:gd name="adj1" fmla="val 50000"/>
              <a:gd name="adj2" fmla="val 17700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54"/>
            <a:endParaRPr lang="de-AT" sz="1350">
              <a:solidFill>
                <a:prstClr val="white"/>
              </a:solidFill>
            </a:endParaRPr>
          </a:p>
        </p:txBody>
      </p:sp>
      <p:sp>
        <p:nvSpPr>
          <p:cNvPr id="560130" name="Text Box 3"/>
          <p:cNvSpPr txBox="1">
            <a:spLocks noChangeArrowheads="1"/>
          </p:cNvSpPr>
          <p:nvPr/>
        </p:nvSpPr>
        <p:spPr bwMode="auto">
          <a:xfrm>
            <a:off x="1122639" y="373377"/>
            <a:ext cx="7666855" cy="561684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 lIns="68570" tIns="34286" rIns="68570" bIns="34286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530225" indent="-2032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815975" indent="-163513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143000" indent="-163513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1470025" indent="-163513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1927225" indent="-1635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384425" indent="-1635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2841625" indent="-1635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298825" indent="-1635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defTabSz="685754">
              <a:spcBef>
                <a:spcPct val="25000"/>
              </a:spcBef>
              <a:defRPr/>
            </a:pPr>
            <a:r>
              <a:rPr lang="en-GB" sz="3200" dirty="0" smtClean="0" bmk="_Toc415050799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66CC"/>
                </a:solidFill>
                <a:latin typeface="+mn-lt"/>
                <a:ea typeface="+mj-ea"/>
                <a:cs typeface="+mj-cs"/>
              </a:rPr>
              <a:t>Evolution of M-ERA.NET</a:t>
            </a:r>
            <a:endParaRPr lang="en-US" sz="3200" dirty="0" bmk="_Toc415050799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66CC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12" name="Rectangle 24"/>
          <p:cNvSpPr>
            <a:spLocks noChangeArrowheads="1"/>
          </p:cNvSpPr>
          <p:nvPr/>
        </p:nvSpPr>
        <p:spPr bwMode="auto">
          <a:xfrm>
            <a:off x="906695" y="4069281"/>
            <a:ext cx="3388858" cy="1151084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defTabSz="685754" eaLnBrk="1" hangingPunct="1">
              <a:defRPr/>
            </a:pPr>
            <a:r>
              <a:rPr lang="en-GB" altLang="de-DE" sz="1600" dirty="0">
                <a:solidFill>
                  <a:prstClr val="black"/>
                </a:solidFill>
                <a:latin typeface="+mn-lt"/>
              </a:rPr>
              <a:t>M-ERA.NET (2012-2016)</a:t>
            </a:r>
            <a:r>
              <a:rPr lang="en-GB" altLang="de-DE" sz="1600" b="0" dirty="0">
                <a:solidFill>
                  <a:prstClr val="black"/>
                </a:solidFill>
                <a:latin typeface="+mn-lt"/>
              </a:rPr>
              <a:t>: </a:t>
            </a:r>
          </a:p>
          <a:p>
            <a:pPr marL="257158" indent="-257158" defTabSz="685754" eaLnBrk="1" hangingPunct="1">
              <a:lnSpc>
                <a:spcPct val="110000"/>
              </a:lnSpc>
              <a:buFontTx/>
              <a:buChar char="•"/>
              <a:defRPr/>
            </a:pPr>
            <a:r>
              <a:rPr lang="en-GB" altLang="de-DE" sz="1600" b="0" dirty="0">
                <a:solidFill>
                  <a:prstClr val="black"/>
                </a:solidFill>
                <a:latin typeface="+mn-lt"/>
              </a:rPr>
              <a:t>materials science and engineering</a:t>
            </a:r>
          </a:p>
          <a:p>
            <a:pPr marL="257158" indent="-257158" defTabSz="685754" eaLnBrk="1" hangingPunct="1">
              <a:lnSpc>
                <a:spcPct val="110000"/>
              </a:lnSpc>
              <a:buFontTx/>
              <a:buChar char="•"/>
              <a:defRPr/>
            </a:pPr>
            <a:r>
              <a:rPr lang="en-GB" sz="1600" b="0" dirty="0">
                <a:solidFill>
                  <a:prstClr val="black"/>
                </a:solidFill>
                <a:latin typeface="+mn-lt"/>
              </a:rPr>
              <a:t>37 nat./reg. funding </a:t>
            </a:r>
            <a:r>
              <a:rPr lang="en-GB" sz="1600" b="0" dirty="0" smtClean="0">
                <a:solidFill>
                  <a:prstClr val="black"/>
                </a:solidFill>
                <a:latin typeface="+mn-lt"/>
              </a:rPr>
              <a:t>organisations</a:t>
            </a:r>
          </a:p>
          <a:p>
            <a:pPr marL="257158" indent="-257158" defTabSz="685754" eaLnBrk="1" hangingPunct="1">
              <a:lnSpc>
                <a:spcPct val="110000"/>
              </a:lnSpc>
              <a:buFontTx/>
              <a:buChar char="•"/>
              <a:defRPr/>
            </a:pPr>
            <a:r>
              <a:rPr lang="en-GB" altLang="de-DE" sz="1600" b="0" dirty="0" smtClean="0">
                <a:solidFill>
                  <a:prstClr val="black"/>
                </a:solidFill>
                <a:latin typeface="+mn-lt"/>
              </a:rPr>
              <a:t>25 countries</a:t>
            </a:r>
            <a:endParaRPr lang="en-GB" altLang="de-DE" sz="1600" b="0" dirty="0">
              <a:solidFill>
                <a:prstClr val="black"/>
              </a:solidFill>
              <a:latin typeface="+mn-lt"/>
            </a:endParaRPr>
          </a:p>
        </p:txBody>
      </p:sp>
      <p:pic>
        <p:nvPicPr>
          <p:cNvPr id="13" name="Grafik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5864" y="3008908"/>
            <a:ext cx="1470496" cy="103379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36" t="8200" r="15478" b="10703"/>
          <a:stretch/>
        </p:blipFill>
        <p:spPr bwMode="auto">
          <a:xfrm>
            <a:off x="4008338" y="2135115"/>
            <a:ext cx="1676819" cy="111242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hteck 1"/>
          <p:cNvSpPr/>
          <p:nvPr/>
        </p:nvSpPr>
        <p:spPr>
          <a:xfrm>
            <a:off x="4008338" y="3307150"/>
            <a:ext cx="3243067" cy="11018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754">
              <a:lnSpc>
                <a:spcPct val="95000"/>
              </a:lnSpc>
              <a:spcBef>
                <a:spcPct val="10000"/>
              </a:spcBef>
              <a:defRPr/>
            </a:pPr>
            <a:r>
              <a:rPr lang="en-GB" sz="1600" b="1" dirty="0">
                <a:solidFill>
                  <a:prstClr val="black"/>
                </a:solidFill>
              </a:rPr>
              <a:t>M-ERA.NET 2 (2016-2022): </a:t>
            </a:r>
          </a:p>
          <a:p>
            <a:pPr marL="257158" lvl="2" indent="-257158" defTabSz="685754">
              <a:lnSpc>
                <a:spcPct val="95000"/>
              </a:lnSpc>
              <a:spcBef>
                <a:spcPct val="10000"/>
              </a:spcBef>
              <a:buFontTx/>
              <a:buChar char="•"/>
              <a:defRPr/>
            </a:pPr>
            <a:r>
              <a:rPr lang="en-GB" sz="1600" dirty="0">
                <a:solidFill>
                  <a:prstClr val="black"/>
                </a:solidFill>
              </a:rPr>
              <a:t>materials research &amp; innovation</a:t>
            </a:r>
          </a:p>
          <a:p>
            <a:pPr marL="257158" lvl="2" indent="-257158" defTabSz="685754">
              <a:lnSpc>
                <a:spcPct val="95000"/>
              </a:lnSpc>
              <a:spcBef>
                <a:spcPct val="10000"/>
              </a:spcBef>
              <a:buFontTx/>
              <a:buChar char="•"/>
              <a:defRPr/>
            </a:pPr>
            <a:r>
              <a:rPr lang="en-GB" sz="1600" dirty="0">
                <a:solidFill>
                  <a:prstClr val="black"/>
                </a:solidFill>
              </a:rPr>
              <a:t>43 nat./reg. funding organisations </a:t>
            </a:r>
            <a:endParaRPr lang="en-GB" sz="1600" dirty="0" smtClean="0">
              <a:solidFill>
                <a:prstClr val="black"/>
              </a:solidFill>
            </a:endParaRPr>
          </a:p>
          <a:p>
            <a:pPr marL="257158" lvl="2" indent="-257158" defTabSz="685754">
              <a:lnSpc>
                <a:spcPct val="95000"/>
              </a:lnSpc>
              <a:spcBef>
                <a:spcPct val="10000"/>
              </a:spcBef>
              <a:buFontTx/>
              <a:buChar char="•"/>
              <a:defRPr/>
            </a:pPr>
            <a:r>
              <a:rPr lang="en-GB" sz="1600" dirty="0" smtClean="0">
                <a:solidFill>
                  <a:prstClr val="black"/>
                </a:solidFill>
              </a:rPr>
              <a:t>30 </a:t>
            </a:r>
            <a:r>
              <a:rPr lang="en-GB" sz="1600" dirty="0">
                <a:solidFill>
                  <a:prstClr val="black"/>
                </a:solidFill>
              </a:rPr>
              <a:t>countries </a:t>
            </a:r>
          </a:p>
        </p:txBody>
      </p:sp>
      <p:sp>
        <p:nvSpPr>
          <p:cNvPr id="16" name="Rechteck 15"/>
          <p:cNvSpPr/>
          <p:nvPr/>
        </p:nvSpPr>
        <p:spPr>
          <a:xfrm>
            <a:off x="7233510" y="2593992"/>
            <a:ext cx="4659664" cy="21113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5000"/>
              </a:lnSpc>
              <a:spcBef>
                <a:spcPct val="10000"/>
              </a:spcBef>
              <a:defRPr/>
            </a:pPr>
            <a:r>
              <a:rPr lang="en-GB" sz="1600" b="1" dirty="0"/>
              <a:t>M-ERA.NET 3 (2021-2026): </a:t>
            </a:r>
          </a:p>
          <a:p>
            <a:pPr marL="257158" lvl="2" indent="-257158" defTabSz="685754">
              <a:lnSpc>
                <a:spcPct val="95000"/>
              </a:lnSpc>
              <a:spcBef>
                <a:spcPct val="10000"/>
              </a:spcBef>
              <a:buFontTx/>
              <a:buChar char="•"/>
              <a:defRPr/>
            </a:pPr>
            <a:r>
              <a:rPr lang="en-GB" sz="1600" dirty="0"/>
              <a:t>research and innovation on materials and battery technologies, supporting the European Green Deal </a:t>
            </a:r>
          </a:p>
          <a:p>
            <a:pPr marL="257158" lvl="2" indent="-257158" defTabSz="685754">
              <a:lnSpc>
                <a:spcPct val="95000"/>
              </a:lnSpc>
              <a:spcBef>
                <a:spcPct val="10000"/>
              </a:spcBef>
              <a:buFontTx/>
              <a:buChar char="•"/>
              <a:defRPr/>
            </a:pPr>
            <a:r>
              <a:rPr lang="en-GB" sz="1600" dirty="0" smtClean="0"/>
              <a:t>50 nat</a:t>
            </a:r>
            <a:r>
              <a:rPr lang="en-GB" sz="1600" dirty="0"/>
              <a:t>./reg. funding organisations </a:t>
            </a:r>
            <a:endParaRPr lang="en-GB" sz="1600" dirty="0" smtClean="0"/>
          </a:p>
          <a:p>
            <a:pPr marL="257158" lvl="2" indent="-257158" defTabSz="685754">
              <a:lnSpc>
                <a:spcPct val="95000"/>
              </a:lnSpc>
              <a:spcBef>
                <a:spcPct val="10000"/>
              </a:spcBef>
              <a:buFontTx/>
              <a:buChar char="•"/>
              <a:defRPr/>
            </a:pPr>
            <a:r>
              <a:rPr lang="en-GB" sz="1600" dirty="0" smtClean="0"/>
              <a:t>36 countries:</a:t>
            </a:r>
          </a:p>
          <a:p>
            <a:pPr marL="714358" lvl="3" indent="-257158" defTabSz="685754">
              <a:lnSpc>
                <a:spcPct val="95000"/>
              </a:lnSpc>
              <a:spcBef>
                <a:spcPct val="10000"/>
              </a:spcBef>
              <a:buFontTx/>
              <a:buChar char="•"/>
              <a:defRPr/>
            </a:pPr>
            <a:r>
              <a:rPr lang="en-GB" sz="1600" dirty="0"/>
              <a:t>25 EU Member </a:t>
            </a:r>
            <a:r>
              <a:rPr lang="en-GB" sz="1600" dirty="0" smtClean="0"/>
              <a:t>States, incl. </a:t>
            </a:r>
            <a:r>
              <a:rPr lang="de-DE" sz="1600" dirty="0" smtClean="0"/>
              <a:t>11 </a:t>
            </a:r>
            <a:r>
              <a:rPr lang="de-DE" sz="1600" dirty="0"/>
              <a:t>EU </a:t>
            </a:r>
            <a:r>
              <a:rPr lang="de-DE" sz="1600" dirty="0" err="1"/>
              <a:t>regions</a:t>
            </a:r>
            <a:endParaRPr lang="de-DE" sz="1600" dirty="0"/>
          </a:p>
          <a:p>
            <a:pPr marL="714358" lvl="3" indent="-257158" defTabSz="685754">
              <a:lnSpc>
                <a:spcPct val="95000"/>
              </a:lnSpc>
              <a:spcBef>
                <a:spcPct val="10000"/>
              </a:spcBef>
              <a:buFontTx/>
              <a:buChar char="•"/>
              <a:defRPr/>
            </a:pPr>
            <a:r>
              <a:rPr lang="en-GB" sz="1600" dirty="0"/>
              <a:t>5 Associated Countries</a:t>
            </a:r>
          </a:p>
          <a:p>
            <a:pPr marL="714358" lvl="3" indent="-257158" defTabSz="685754">
              <a:lnSpc>
                <a:spcPct val="95000"/>
              </a:lnSpc>
              <a:spcBef>
                <a:spcPct val="10000"/>
              </a:spcBef>
              <a:buFontTx/>
              <a:buChar char="•"/>
              <a:defRPr/>
            </a:pPr>
            <a:r>
              <a:rPr lang="en-GB" sz="1600" dirty="0">
                <a:sym typeface="Wingdings" panose="05000000000000000000" pitchFamily="2" charset="2"/>
              </a:rPr>
              <a:t>6</a:t>
            </a:r>
            <a:r>
              <a:rPr lang="en-GB" sz="1600" dirty="0"/>
              <a:t> non-European </a:t>
            </a:r>
            <a:r>
              <a:rPr lang="en-GB" sz="1600" dirty="0" smtClean="0"/>
              <a:t>countries</a:t>
            </a:r>
            <a:endParaRPr lang="en-GB" sz="1600" dirty="0"/>
          </a:p>
        </p:txBody>
      </p:sp>
      <p:pic>
        <p:nvPicPr>
          <p:cNvPr id="17" name="Grafik 1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26" t="8296" r="18656" b="27475"/>
          <a:stretch/>
        </p:blipFill>
        <p:spPr>
          <a:xfrm>
            <a:off x="7233510" y="707756"/>
            <a:ext cx="3111969" cy="178726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1" name="Pfeil nach unten 10"/>
          <p:cNvSpPr/>
          <p:nvPr/>
        </p:nvSpPr>
        <p:spPr>
          <a:xfrm rot="16200000">
            <a:off x="5708566" y="-303538"/>
            <a:ext cx="829340" cy="11367214"/>
          </a:xfrm>
          <a:prstGeom prst="downArrow">
            <a:avLst>
              <a:gd name="adj1" fmla="val 50000"/>
              <a:gd name="adj2" fmla="val 177003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defTabSz="685754"/>
            <a:r>
              <a:rPr lang="de-DE" sz="1600" dirty="0" smtClean="0">
                <a:solidFill>
                  <a:schemeClr val="tx1"/>
                </a:solidFill>
              </a:rPr>
              <a:t>	2012				2016					2021</a:t>
            </a:r>
            <a:endParaRPr lang="de-AT" sz="1600" dirty="0">
              <a:solidFill>
                <a:schemeClr val="tx1"/>
              </a:solidFill>
            </a:endParaRPr>
          </a:p>
        </p:txBody>
      </p:sp>
      <p:sp>
        <p:nvSpPr>
          <p:cNvPr id="3" name="Rechteck 2"/>
          <p:cNvSpPr/>
          <p:nvPr/>
        </p:nvSpPr>
        <p:spPr>
          <a:xfrm>
            <a:off x="2769116" y="1032907"/>
            <a:ext cx="415526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2" indent="-285750" algn="r" defTabSz="685754">
              <a:lnSpc>
                <a:spcPct val="95000"/>
              </a:lnSpc>
              <a:spcBef>
                <a:spcPct val="10000"/>
              </a:spcBef>
              <a:buFont typeface="Arial" panose="020B0604020202020204" pitchFamily="34" charset="0"/>
              <a:buChar char="•"/>
              <a:defRPr/>
            </a:pPr>
            <a:r>
              <a:rPr lang="de-DE" sz="1600" dirty="0" smtClean="0"/>
              <a:t>ERA-NET </a:t>
            </a:r>
            <a:r>
              <a:rPr lang="de-DE" sz="1600" dirty="0" err="1" smtClean="0"/>
              <a:t>Cofund</a:t>
            </a:r>
            <a:r>
              <a:rPr lang="de-DE" sz="1600" dirty="0" smtClean="0"/>
              <a:t> on </a:t>
            </a:r>
            <a:r>
              <a:rPr lang="de-DE" sz="1600" dirty="0" err="1" smtClean="0"/>
              <a:t>advanced</a:t>
            </a:r>
            <a:r>
              <a:rPr lang="de-DE" sz="1600" dirty="0" smtClean="0"/>
              <a:t> </a:t>
            </a:r>
            <a:r>
              <a:rPr lang="de-DE" sz="1600" dirty="0" err="1" smtClean="0"/>
              <a:t>materials</a:t>
            </a:r>
            <a:endParaRPr lang="de-DE" sz="1600" dirty="0" smtClean="0"/>
          </a:p>
          <a:p>
            <a:pPr marL="285750" lvl="2" indent="-285750" algn="r" defTabSz="685754">
              <a:lnSpc>
                <a:spcPct val="95000"/>
              </a:lnSpc>
              <a:spcBef>
                <a:spcPct val="10000"/>
              </a:spcBef>
              <a:buFont typeface="Arial" panose="020B0604020202020204" pitchFamily="34" charset="0"/>
              <a:buChar char="•"/>
              <a:defRPr/>
            </a:pPr>
            <a:r>
              <a:rPr lang="de-DE" sz="1600" dirty="0" err="1"/>
              <a:t>largest</a:t>
            </a:r>
            <a:r>
              <a:rPr lang="de-DE" sz="1600" dirty="0"/>
              <a:t> ERA-NET </a:t>
            </a:r>
            <a:r>
              <a:rPr lang="de-DE" sz="1600" dirty="0" err="1"/>
              <a:t>Cofund</a:t>
            </a:r>
            <a:r>
              <a:rPr lang="de-DE" sz="1600" dirty="0"/>
              <a:t> </a:t>
            </a:r>
            <a:r>
              <a:rPr lang="de-DE" sz="1600" dirty="0" err="1"/>
              <a:t>network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1182526759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34054" y="1279176"/>
            <a:ext cx="5636665" cy="3185380"/>
          </a:xfrm>
          <a:prstGeom prst="rect">
            <a:avLst/>
          </a:prstGeom>
        </p:spPr>
      </p:pic>
      <p:sp>
        <p:nvSpPr>
          <p:cNvPr id="3073" name="Title 1"/>
          <p:cNvSpPr>
            <a:spLocks noGrp="1"/>
          </p:cNvSpPr>
          <p:nvPr>
            <p:ph type="title"/>
          </p:nvPr>
        </p:nvSpPr>
        <p:spPr>
          <a:xfrm>
            <a:off x="286603" y="159689"/>
            <a:ext cx="11286697" cy="560633"/>
          </a:xfrm>
          <a:noFill/>
        </p:spPr>
        <p:txBody>
          <a:bodyPr>
            <a:noAutofit/>
          </a:bodyPr>
          <a:lstStyle/>
          <a:p>
            <a:pPr marL="257158" indent="-257158" algn="ctr" defTabSz="685754" eaLnBrk="0" hangingPunct="0">
              <a:lnSpc>
                <a:spcPct val="105000"/>
              </a:lnSpc>
              <a:spcBef>
                <a:spcPct val="25000"/>
              </a:spcBef>
              <a:defRPr/>
            </a:pPr>
            <a:r>
              <a:rPr lang="en-GB" sz="2800" dirty="0" smtClean="0" bmk="_Toc415050799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66CC"/>
                </a:solidFill>
                <a:latin typeface="Calibri "/>
              </a:rPr>
              <a:t>M-ERA.NET Calls: substantial support for the R&amp;I community</a:t>
            </a:r>
            <a:endParaRPr lang="en-US" sz="2800" dirty="0" bmk="_Toc415050799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66CC"/>
              </a:solidFill>
              <a:latin typeface="Calibri "/>
            </a:endParaRPr>
          </a:p>
        </p:txBody>
      </p:sp>
      <p:grpSp>
        <p:nvGrpSpPr>
          <p:cNvPr id="6" name="Gruppieren 5"/>
          <p:cNvGrpSpPr/>
          <p:nvPr/>
        </p:nvGrpSpPr>
        <p:grpSpPr>
          <a:xfrm>
            <a:off x="399338" y="1376125"/>
            <a:ext cx="5346312" cy="2919986"/>
            <a:chOff x="191280" y="3223277"/>
            <a:chExt cx="6474697" cy="2919986"/>
          </a:xfrm>
        </p:grpSpPr>
        <p:graphicFrame>
          <p:nvGraphicFramePr>
            <p:cNvPr id="12" name="Diagramm 11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199905442"/>
                </p:ext>
              </p:extLst>
            </p:nvPr>
          </p:nvGraphicFramePr>
          <p:xfrm>
            <a:off x="484743" y="3223277"/>
            <a:ext cx="6181234" cy="291998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pic>
          <p:nvPicPr>
            <p:cNvPr id="2" name="Grafik 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979989" y="5750479"/>
              <a:ext cx="139707" cy="120656"/>
            </a:xfrm>
            <a:prstGeom prst="rect">
              <a:avLst/>
            </a:prstGeom>
          </p:spPr>
        </p:pic>
        <p:sp>
          <p:nvSpPr>
            <p:cNvPr id="4" name="Bogen 3"/>
            <p:cNvSpPr/>
            <p:nvPr/>
          </p:nvSpPr>
          <p:spPr>
            <a:xfrm rot="20213709" flipV="1">
              <a:off x="191280" y="3655031"/>
              <a:ext cx="4601548" cy="1188720"/>
            </a:xfrm>
            <a:prstGeom prst="arc">
              <a:avLst>
                <a:gd name="adj1" fmla="val 16200000"/>
                <a:gd name="adj2" fmla="val 21420134"/>
              </a:avLst>
            </a:prstGeom>
            <a:ln w="50800">
              <a:solidFill>
                <a:srgbClr val="00B0F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</p:grpSp>
      <p:sp>
        <p:nvSpPr>
          <p:cNvPr id="13" name="Rechteck 12"/>
          <p:cNvSpPr/>
          <p:nvPr/>
        </p:nvSpPr>
        <p:spPr>
          <a:xfrm>
            <a:off x="10080341" y="1642995"/>
            <a:ext cx="723067" cy="443346"/>
          </a:xfrm>
          <a:prstGeom prst="rect">
            <a:avLst/>
          </a:prstGeom>
          <a:pattFill prst="wdUpDiag">
            <a:fgClr>
              <a:srgbClr val="92D050"/>
            </a:fgClr>
            <a:bgClr>
              <a:schemeClr val="bg1"/>
            </a:bgClr>
          </a:patt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hteck 13"/>
          <p:cNvSpPr/>
          <p:nvPr/>
        </p:nvSpPr>
        <p:spPr>
          <a:xfrm>
            <a:off x="10035036" y="1711279"/>
            <a:ext cx="90014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754"/>
            <a:r>
              <a:rPr lang="de-DE" altLang="de-DE" sz="1400" b="1" dirty="0" smtClean="0">
                <a:solidFill>
                  <a:prstClr val="black"/>
                </a:solidFill>
                <a:ea typeface="ＭＳ Ｐゴシック" pitchFamily="34" charset="-128"/>
              </a:rPr>
              <a:t>Call 2025</a:t>
            </a:r>
            <a:endParaRPr lang="de-AT" sz="1400" b="1" dirty="0">
              <a:solidFill>
                <a:prstClr val="black"/>
              </a:solidFill>
            </a:endParaRPr>
          </a:p>
        </p:txBody>
      </p:sp>
      <p:sp>
        <p:nvSpPr>
          <p:cNvPr id="16" name="Bogen 15"/>
          <p:cNvSpPr/>
          <p:nvPr/>
        </p:nvSpPr>
        <p:spPr>
          <a:xfrm rot="19832798" flipV="1">
            <a:off x="5557843" y="1995160"/>
            <a:ext cx="4925646" cy="1188720"/>
          </a:xfrm>
          <a:prstGeom prst="arc">
            <a:avLst>
              <a:gd name="adj1" fmla="val 16200000"/>
              <a:gd name="adj2" fmla="val 21420134"/>
            </a:avLst>
          </a:prstGeom>
          <a:ln w="50800">
            <a:solidFill>
              <a:srgbClr val="00B0F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640853" y="1001964"/>
            <a:ext cx="4497678" cy="35860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 defTabSz="685754" eaLnBrk="0" hangingPunct="0">
              <a:lnSpc>
                <a:spcPct val="105000"/>
              </a:lnSpc>
              <a:spcBef>
                <a:spcPct val="25000"/>
              </a:spcBef>
              <a:buFont typeface="Arial" panose="020B0604020202020204" pitchFamily="34" charset="0"/>
              <a:buChar char="•"/>
              <a:defRPr/>
            </a:pPr>
            <a:r>
              <a:rPr lang="en-GB" sz="2000" dirty="0" smtClean="0" bmk="_Toc415050799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66CC"/>
                </a:solidFill>
                <a:latin typeface="+mn-lt"/>
              </a:rPr>
              <a:t>reaching an increasing community</a:t>
            </a:r>
            <a:endParaRPr lang="en-US" sz="2000" dirty="0" bmk="_Toc415050799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66CC"/>
              </a:solidFill>
              <a:latin typeface="+mn-lt"/>
            </a:endParaRPr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5978487" y="825372"/>
            <a:ext cx="5676091" cy="56063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 defTabSz="685754" eaLnBrk="0" hangingPunct="0">
              <a:lnSpc>
                <a:spcPct val="105000"/>
              </a:lnSpc>
              <a:spcBef>
                <a:spcPct val="25000"/>
              </a:spcBef>
              <a:buFont typeface="Arial" panose="020B0604020202020204" pitchFamily="34" charset="0"/>
              <a:buChar char="•"/>
              <a:defRPr/>
            </a:pPr>
            <a:r>
              <a:rPr lang="en-GB" sz="2000" dirty="0" smtClean="0" bmk="_Toc415050799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66CC"/>
                </a:solidFill>
                <a:latin typeface="+mn-lt"/>
              </a:rPr>
              <a:t>mobilising increasing nat./reg. budgets (million €)</a:t>
            </a:r>
            <a:endParaRPr lang="en-US" sz="2000" dirty="0" bmk="_Toc415050799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66CC"/>
              </a:solidFill>
              <a:latin typeface="+mn-lt"/>
            </a:endParaRPr>
          </a:p>
        </p:txBody>
      </p:sp>
      <p:sp>
        <p:nvSpPr>
          <p:cNvPr id="7" name="Rechteck 6"/>
          <p:cNvSpPr/>
          <p:nvPr/>
        </p:nvSpPr>
        <p:spPr>
          <a:xfrm>
            <a:off x="640853" y="4344676"/>
            <a:ext cx="372427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AT" b="1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M-ERA.NET</a:t>
            </a:r>
            <a:r>
              <a:rPr lang="de-AT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	</a:t>
            </a:r>
            <a:r>
              <a:rPr lang="de-AT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Calls 2012-2015</a:t>
            </a:r>
            <a:endParaRPr lang="de-AT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</a:endParaRPr>
          </a:p>
          <a:p>
            <a:r>
              <a:rPr lang="de-AT" b="1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</a:rPr>
              <a:t>M-ERA.NET 2	</a:t>
            </a:r>
            <a:r>
              <a:rPr lang="de-AT" dirty="0" smtClean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</a:rPr>
              <a:t>Calls 2016-2020</a:t>
            </a:r>
          </a:p>
          <a:p>
            <a:r>
              <a:rPr lang="de-AT" b="1" dirty="0">
                <a:solidFill>
                  <a:schemeClr val="accent6"/>
                </a:solidFill>
                <a:latin typeface="Calibri" panose="020F0502020204030204" pitchFamily="34" charset="0"/>
              </a:rPr>
              <a:t>M-ERA.NET </a:t>
            </a:r>
            <a:r>
              <a:rPr lang="de-AT" b="1" dirty="0" smtClean="0">
                <a:solidFill>
                  <a:schemeClr val="accent6"/>
                </a:solidFill>
                <a:latin typeface="Calibri" panose="020F0502020204030204" pitchFamily="34" charset="0"/>
              </a:rPr>
              <a:t>3</a:t>
            </a:r>
            <a:r>
              <a:rPr lang="de-AT" b="1" dirty="0">
                <a:solidFill>
                  <a:schemeClr val="accent6"/>
                </a:solidFill>
                <a:latin typeface="Calibri" panose="020F0502020204030204" pitchFamily="34" charset="0"/>
              </a:rPr>
              <a:t>	</a:t>
            </a:r>
            <a:r>
              <a:rPr lang="de-AT" dirty="0" smtClean="0">
                <a:solidFill>
                  <a:schemeClr val="accent6"/>
                </a:solidFill>
                <a:latin typeface="Calibri" panose="020F0502020204030204" pitchFamily="34" charset="0"/>
              </a:rPr>
              <a:t>Calls 2021-2025</a:t>
            </a:r>
            <a:endParaRPr lang="de-AT" dirty="0">
              <a:solidFill>
                <a:schemeClr val="accent6"/>
              </a:solidFill>
              <a:latin typeface="Calibri" panose="020F0502020204030204" pitchFamily="34" charset="0"/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484743" y="656059"/>
            <a:ext cx="211820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u="sng" dirty="0" bmk="_Toc415050799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66CC"/>
                </a:solidFill>
              </a:rPr>
              <a:t>annual </a:t>
            </a:r>
            <a:r>
              <a:rPr lang="en-GB" sz="2000" u="sng" dirty="0" smtClean="0" bmk="_Toc415050799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66CC"/>
                </a:solidFill>
              </a:rPr>
              <a:t>joint calls:  </a:t>
            </a:r>
            <a:endParaRPr lang="de-AT" sz="2000" u="sng" dirty="0"/>
          </a:p>
        </p:txBody>
      </p:sp>
      <p:sp>
        <p:nvSpPr>
          <p:cNvPr id="10" name="Geschweifte Klammer rechts 9"/>
          <p:cNvSpPr/>
          <p:nvPr/>
        </p:nvSpPr>
        <p:spPr>
          <a:xfrm>
            <a:off x="10864410" y="1642995"/>
            <a:ext cx="200025" cy="227012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8" name="Rechteck 17"/>
          <p:cNvSpPr/>
          <p:nvPr/>
        </p:nvSpPr>
        <p:spPr>
          <a:xfrm>
            <a:off x="11039882" y="2617503"/>
            <a:ext cx="106683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754"/>
            <a:r>
              <a:rPr lang="de-DE" altLang="de-DE" sz="1400" b="1" dirty="0" smtClean="0">
                <a:solidFill>
                  <a:prstClr val="black"/>
                </a:solidFill>
                <a:ea typeface="ＭＳ Ｐゴシック" pitchFamily="34" charset="-128"/>
              </a:rPr>
              <a:t>230 </a:t>
            </a:r>
            <a:r>
              <a:rPr lang="de-DE" altLang="de-DE" sz="1400" b="1" dirty="0" err="1" smtClean="0">
                <a:solidFill>
                  <a:prstClr val="black"/>
                </a:solidFill>
                <a:ea typeface="ＭＳ Ｐゴシック" pitchFamily="34" charset="-128"/>
              </a:rPr>
              <a:t>mio.</a:t>
            </a:r>
            <a:r>
              <a:rPr lang="de-DE" altLang="de-DE" sz="1400" b="1" dirty="0" smtClean="0">
                <a:solidFill>
                  <a:prstClr val="black"/>
                </a:solidFill>
                <a:ea typeface="ＭＳ Ｐゴシック" pitchFamily="34" charset="-128"/>
              </a:rPr>
              <a:t>€</a:t>
            </a:r>
            <a:endParaRPr lang="de-AT" sz="1400" b="1" dirty="0">
              <a:solidFill>
                <a:prstClr val="black"/>
              </a:solidFill>
            </a:endParaRPr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71831" y="4454500"/>
            <a:ext cx="4298401" cy="2195818"/>
          </a:xfrm>
          <a:prstGeom prst="rect">
            <a:avLst/>
          </a:prstGeom>
        </p:spPr>
      </p:pic>
      <p:sp>
        <p:nvSpPr>
          <p:cNvPr id="19" name="Title 1"/>
          <p:cNvSpPr txBox="1">
            <a:spLocks/>
          </p:cNvSpPr>
          <p:nvPr/>
        </p:nvSpPr>
        <p:spPr>
          <a:xfrm>
            <a:off x="8662737" y="4576057"/>
            <a:ext cx="3870234" cy="56063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754" eaLnBrk="0" hangingPunct="0">
              <a:lnSpc>
                <a:spcPct val="105000"/>
              </a:lnSpc>
              <a:spcBef>
                <a:spcPct val="25000"/>
              </a:spcBef>
              <a:defRPr/>
            </a:pPr>
            <a:r>
              <a:rPr lang="en-GB" sz="2000" dirty="0" smtClean="0" bmk="_Toc415050799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66CC"/>
                </a:solidFill>
                <a:latin typeface="+mn-lt"/>
              </a:rPr>
              <a:t>co-funded calls very successful</a:t>
            </a:r>
            <a:endParaRPr lang="en-US" sz="2000" dirty="0" bmk="_Toc415050799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66CC"/>
              </a:solidFill>
              <a:latin typeface="+mn-lt"/>
            </a:endParaRPr>
          </a:p>
        </p:txBody>
      </p:sp>
      <p:sp>
        <p:nvSpPr>
          <p:cNvPr id="3" name="Ellipse 2"/>
          <p:cNvSpPr/>
          <p:nvPr/>
        </p:nvSpPr>
        <p:spPr>
          <a:xfrm>
            <a:off x="8470232" y="4764505"/>
            <a:ext cx="192505" cy="21656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cxnSp>
        <p:nvCxnSpPr>
          <p:cNvPr id="20" name="Gerader Verbinder 19"/>
          <p:cNvCxnSpPr/>
          <p:nvPr/>
        </p:nvCxnSpPr>
        <p:spPr>
          <a:xfrm>
            <a:off x="640853" y="5268006"/>
            <a:ext cx="34378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hteck 21"/>
          <p:cNvSpPr/>
          <p:nvPr/>
        </p:nvSpPr>
        <p:spPr>
          <a:xfrm>
            <a:off x="640852" y="5219441"/>
            <a:ext cx="37242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de-AT" b="1" dirty="0" err="1" smtClean="0">
                <a:latin typeface="Calibri" panose="020F0502020204030204" pitchFamily="34" charset="0"/>
              </a:rPr>
              <a:t>approx</a:t>
            </a:r>
            <a:r>
              <a:rPr lang="de-AT" b="1" dirty="0" smtClean="0">
                <a:latin typeface="Calibri" panose="020F0502020204030204" pitchFamily="34" charset="0"/>
              </a:rPr>
              <a:t> 460 </a:t>
            </a:r>
            <a:r>
              <a:rPr lang="de-AT" b="1" dirty="0" err="1" smtClean="0">
                <a:latin typeface="Calibri" panose="020F0502020204030204" pitchFamily="34" charset="0"/>
              </a:rPr>
              <a:t>projects</a:t>
            </a:r>
            <a:r>
              <a:rPr lang="de-AT" b="1" dirty="0" smtClean="0">
                <a:latin typeface="Calibri" panose="020F0502020204030204" pitchFamily="34" charset="0"/>
              </a:rPr>
              <a:t> </a:t>
            </a:r>
            <a:r>
              <a:rPr lang="de-AT" b="1" dirty="0" err="1" smtClean="0">
                <a:latin typeface="Calibri" panose="020F0502020204030204" pitchFamily="34" charset="0"/>
              </a:rPr>
              <a:t>funded</a:t>
            </a:r>
            <a:r>
              <a:rPr lang="de-AT" b="1" dirty="0" smtClean="0">
                <a:latin typeface="Calibri" panose="020F0502020204030204" pitchFamily="34" charset="0"/>
              </a:rPr>
              <a:t> </a:t>
            </a:r>
            <a:endParaRPr lang="de-AT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1530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604363" y="352385"/>
            <a:ext cx="9786546" cy="432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57158" indent="-257158" algn="ctr" defTabSz="685754" eaLnBrk="0" hangingPunct="0">
              <a:lnSpc>
                <a:spcPct val="95000"/>
              </a:lnSpc>
              <a:spcBef>
                <a:spcPct val="25000"/>
              </a:spcBef>
              <a:defRPr/>
            </a:pPr>
            <a:r>
              <a:rPr lang="en-GB" sz="2800" dirty="0" smtClean="0" bmk="_Toc415050799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66CC"/>
                </a:solidFill>
                <a:latin typeface="Calibri "/>
                <a:ea typeface="+mj-ea"/>
                <a:cs typeface="+mj-cs"/>
              </a:rPr>
              <a:t>M-ERA.NET assessments</a:t>
            </a:r>
            <a:endParaRPr lang="de-AT" sz="2800" dirty="0" bmk="_Toc415050799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66CC"/>
              </a:solidFill>
              <a:latin typeface="Calibri "/>
              <a:ea typeface="+mj-ea"/>
              <a:cs typeface="+mj-cs"/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413862" y="1169941"/>
            <a:ext cx="6044088" cy="45858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de-DE" b="1" dirty="0" smtClean="0"/>
              <a:t>(</a:t>
            </a:r>
            <a:r>
              <a:rPr lang="de-DE" b="1" dirty="0" err="1" smtClean="0"/>
              <a:t>annual</a:t>
            </a:r>
            <a:r>
              <a:rPr lang="de-DE" b="1" dirty="0" smtClean="0"/>
              <a:t>) M-ERA.NET Calls 2012-2019: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monitoring of calls &amp; projects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1" dirty="0" smtClean="0"/>
              <a:t>assessment of transnational projects</a:t>
            </a:r>
            <a:endParaRPr lang="en-US" dirty="0" smtClean="0"/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assessing </a:t>
            </a:r>
            <a:r>
              <a:rPr lang="en-US" b="1" dirty="0"/>
              <a:t>scientific results, </a:t>
            </a:r>
            <a:r>
              <a:rPr lang="en-US" b="1" dirty="0" smtClean="0"/>
              <a:t>technol. impact, </a:t>
            </a:r>
            <a:r>
              <a:rPr lang="en-US" b="1" dirty="0"/>
              <a:t>economic effects, transnational benefits 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survey to applicants: questionnaires slightly adjusted from year to year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reports published for each call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b="1" dirty="0" smtClean="0"/>
              <a:t>Network performance</a:t>
            </a:r>
            <a:r>
              <a:rPr lang="en-US" dirty="0" smtClean="0"/>
              <a:t>: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1" dirty="0" smtClean="0"/>
              <a:t>M-ERA.NET 2 (2016-2022): </a:t>
            </a:r>
            <a:r>
              <a:rPr lang="en-US" dirty="0" smtClean="0"/>
              <a:t>final assessment according to </a:t>
            </a:r>
            <a:r>
              <a:rPr lang="de-AT" b="1" dirty="0" err="1" smtClean="0"/>
              <a:t>logical</a:t>
            </a:r>
            <a:r>
              <a:rPr lang="de-AT" b="1" dirty="0" smtClean="0"/>
              <a:t> </a:t>
            </a:r>
            <a:r>
              <a:rPr lang="de-AT" b="1" dirty="0" err="1" smtClean="0"/>
              <a:t>framework</a:t>
            </a:r>
            <a:r>
              <a:rPr lang="de-AT" b="1" dirty="0" smtClean="0"/>
              <a:t> </a:t>
            </a:r>
            <a:r>
              <a:rPr lang="de-AT" dirty="0" err="1" smtClean="0"/>
              <a:t>and</a:t>
            </a:r>
            <a:r>
              <a:rPr lang="de-AT" dirty="0" smtClean="0"/>
              <a:t> </a:t>
            </a:r>
            <a:r>
              <a:rPr lang="de-AT" dirty="0" err="1" smtClean="0"/>
              <a:t>indicator</a:t>
            </a:r>
            <a:r>
              <a:rPr lang="de-AT" dirty="0" smtClean="0"/>
              <a:t> </a:t>
            </a:r>
            <a:r>
              <a:rPr lang="de-AT" dirty="0" err="1" smtClean="0"/>
              <a:t>system</a:t>
            </a:r>
            <a:r>
              <a:rPr lang="de-AT" dirty="0" smtClean="0"/>
              <a:t>; </a:t>
            </a:r>
            <a:r>
              <a:rPr lang="en-US" dirty="0"/>
              <a:t>report published </a:t>
            </a:r>
            <a:endParaRPr lang="de-AT" dirty="0" smtClean="0"/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b="1" dirty="0" smtClean="0"/>
              <a:t>M-ERA.NET 3 (2021-2026): </a:t>
            </a:r>
            <a:r>
              <a:rPr lang="de-DE" dirty="0" smtClean="0"/>
              <a:t>final </a:t>
            </a:r>
            <a:r>
              <a:rPr lang="de-DE" dirty="0" err="1" smtClean="0"/>
              <a:t>assessment</a:t>
            </a:r>
            <a:r>
              <a:rPr lang="de-DE" dirty="0" smtClean="0"/>
              <a:t> will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done</a:t>
            </a:r>
            <a:r>
              <a:rPr lang="de-DE" dirty="0"/>
              <a:t> </a:t>
            </a:r>
            <a:r>
              <a:rPr lang="de-DE" dirty="0" smtClean="0"/>
              <a:t>in 2025 &amp; </a:t>
            </a:r>
            <a:r>
              <a:rPr lang="de-DE" dirty="0" err="1" smtClean="0"/>
              <a:t>published</a:t>
            </a:r>
            <a:r>
              <a:rPr lang="de-DE" dirty="0" smtClean="0"/>
              <a:t> 2026</a:t>
            </a:r>
            <a:endParaRPr lang="de-AT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3"/>
          <a:srcRect t="10388"/>
          <a:stretch/>
        </p:blipFill>
        <p:spPr>
          <a:xfrm>
            <a:off x="6694960" y="1552074"/>
            <a:ext cx="5430430" cy="3841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079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84">
            <a:extLst>
              <a:ext uri="{FF2B5EF4-FFF2-40B4-BE49-F238E27FC236}">
                <a16:creationId xmlns:a16="http://schemas.microsoft.com/office/drawing/2014/main" id="{2D00CA51-870C-1D62-702A-7E4EA8F1EAC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2214902"/>
              </p:ext>
            </p:extLst>
          </p:nvPr>
        </p:nvGraphicFramePr>
        <p:xfrm>
          <a:off x="5837897" y="2069409"/>
          <a:ext cx="6035719" cy="32446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Rechteck 1"/>
          <p:cNvSpPr/>
          <p:nvPr/>
        </p:nvSpPr>
        <p:spPr>
          <a:xfrm>
            <a:off x="5943600" y="1537122"/>
            <a:ext cx="55946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/>
              <a:t>main added value of M-ERA.NET </a:t>
            </a:r>
            <a:r>
              <a:rPr lang="en-GB" dirty="0" smtClean="0"/>
              <a:t>calls </a:t>
            </a:r>
            <a:r>
              <a:rPr lang="en-US" dirty="0" smtClean="0"/>
              <a:t>compared </a:t>
            </a:r>
            <a:r>
              <a:rPr lang="en-US" dirty="0"/>
              <a:t>to other transnational funding</a:t>
            </a:r>
            <a:endParaRPr lang="de-AT" dirty="0"/>
          </a:p>
        </p:txBody>
      </p:sp>
      <p:graphicFrame>
        <p:nvGraphicFramePr>
          <p:cNvPr id="7" name="Diagram 83">
            <a:extLst>
              <a:ext uri="{FF2B5EF4-FFF2-40B4-BE49-F238E27FC236}">
                <a16:creationId xmlns:a16="http://schemas.microsoft.com/office/drawing/2014/main" id="{77C9E9F3-90D3-86C5-5E53-DD43C162DD0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60410964"/>
              </p:ext>
            </p:extLst>
          </p:nvPr>
        </p:nvGraphicFramePr>
        <p:xfrm>
          <a:off x="896246" y="2069409"/>
          <a:ext cx="4844295" cy="27066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Rechteck 7"/>
          <p:cNvSpPr/>
          <p:nvPr/>
        </p:nvSpPr>
        <p:spPr>
          <a:xfrm>
            <a:off x="843023" y="1537122"/>
            <a:ext cx="42102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M-ERA.NET attracts newcomers to transnational R&amp;I</a:t>
            </a:r>
            <a:endParaRPr lang="de-AT" dirty="0"/>
          </a:p>
        </p:txBody>
      </p:sp>
      <p:sp>
        <p:nvSpPr>
          <p:cNvPr id="10" name="Titel 3"/>
          <p:cNvSpPr txBox="1">
            <a:spLocks/>
          </p:cNvSpPr>
          <p:nvPr/>
        </p:nvSpPr>
        <p:spPr>
          <a:xfrm>
            <a:off x="1354667" y="237283"/>
            <a:ext cx="9177866" cy="90571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None/>
              <a:defRPr lang="de-DE" sz="3600" b="1" kern="12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66CC"/>
                </a:solidFill>
                <a:latin typeface="+mj-lt"/>
                <a:ea typeface="+mj-ea"/>
                <a:cs typeface="+mj-cs"/>
              </a:defRPr>
            </a:lvl1pPr>
          </a:lstStyle>
          <a:p>
            <a:pPr indent="-257158" algn="ctr" defTabSz="685754">
              <a:lnSpc>
                <a:spcPct val="100000"/>
              </a:lnSpc>
              <a:spcBef>
                <a:spcPts val="600"/>
              </a:spcBef>
              <a:defRPr/>
            </a:pPr>
            <a:r>
              <a:rPr lang="en-US" sz="3200" b="0" dirty="0" bmk="_Toc415050799">
                <a:latin typeface="+mn-lt"/>
              </a:rPr>
              <a:t>Assessment results: </a:t>
            </a:r>
            <a:br>
              <a:rPr lang="en-US" sz="3200" b="0" dirty="0" bmk="_Toc415050799">
                <a:latin typeface="+mn-lt"/>
              </a:rPr>
            </a:br>
            <a:r>
              <a:rPr lang="en-US" sz="3200" b="0" dirty="0" smtClean="0" bmk="_Toc415050799">
                <a:latin typeface="+mn-lt"/>
              </a:rPr>
              <a:t>What </a:t>
            </a:r>
            <a:r>
              <a:rPr lang="en-US" sz="3200" b="0" dirty="0" bmk="_Toc415050799">
                <a:latin typeface="+mn-lt"/>
              </a:rPr>
              <a:t>our clients say: benefits for RTD </a:t>
            </a:r>
            <a:r>
              <a:rPr lang="en-US" sz="3200" b="0" dirty="0" smtClean="0" bmk="_Toc415050799">
                <a:latin typeface="+mn-lt"/>
              </a:rPr>
              <a:t>community (1)</a:t>
            </a:r>
            <a:endParaRPr lang="en-US" sz="3200" b="0" dirty="0" bmk="_Toc415050799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68138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afik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396" y="1873908"/>
            <a:ext cx="6688764" cy="3660617"/>
          </a:xfrm>
          <a:prstGeom prst="rect">
            <a:avLst/>
          </a:prstGeom>
        </p:spPr>
      </p:pic>
      <p:sp>
        <p:nvSpPr>
          <p:cNvPr id="23" name="Titel 3"/>
          <p:cNvSpPr txBox="1">
            <a:spLocks/>
          </p:cNvSpPr>
          <p:nvPr/>
        </p:nvSpPr>
        <p:spPr>
          <a:xfrm>
            <a:off x="1354667" y="237283"/>
            <a:ext cx="9177866" cy="59443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None/>
              <a:defRPr lang="de-DE" sz="3600" b="1" kern="12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66CC"/>
                </a:solidFill>
                <a:latin typeface="+mj-lt"/>
                <a:ea typeface="+mj-ea"/>
                <a:cs typeface="+mj-cs"/>
              </a:defRPr>
            </a:lvl1pPr>
          </a:lstStyle>
          <a:p>
            <a:pPr indent="-257158" algn="ctr" defTabSz="685754">
              <a:lnSpc>
                <a:spcPct val="115000"/>
              </a:lnSpc>
              <a:spcBef>
                <a:spcPct val="25000"/>
              </a:spcBef>
              <a:defRPr/>
            </a:pPr>
            <a:r>
              <a:rPr lang="en-US" sz="3200" b="0" dirty="0" smtClean="0" bmk="_Toc415050799">
                <a:latin typeface="+mn-lt"/>
              </a:rPr>
              <a:t>Assessment results: </a:t>
            </a:r>
            <a:br>
              <a:rPr lang="en-US" sz="3200" b="0" dirty="0" smtClean="0" bmk="_Toc415050799">
                <a:latin typeface="+mn-lt"/>
              </a:rPr>
            </a:br>
            <a:r>
              <a:rPr lang="en-US" sz="3200" b="0" dirty="0" smtClean="0" bmk="_Toc415050799">
                <a:latin typeface="+mn-lt"/>
              </a:rPr>
              <a:t>What </a:t>
            </a:r>
            <a:r>
              <a:rPr lang="en-US" sz="3200" b="0" dirty="0" bmk="_Toc415050799">
                <a:latin typeface="+mn-lt"/>
              </a:rPr>
              <a:t>our clients say: benefits for RTD </a:t>
            </a:r>
            <a:r>
              <a:rPr lang="en-US" sz="3200" b="0" dirty="0" smtClean="0" bmk="_Toc415050799">
                <a:latin typeface="+mn-lt"/>
              </a:rPr>
              <a:t>community (2)</a:t>
            </a:r>
            <a:endParaRPr lang="en-US" sz="3200" b="0" dirty="0" bmk="_Toc415050799">
              <a:latin typeface="+mn-lt"/>
            </a:endParaRPr>
          </a:p>
        </p:txBody>
      </p:sp>
      <p:sp>
        <p:nvSpPr>
          <p:cNvPr id="4" name="Rechteck 3"/>
          <p:cNvSpPr/>
          <p:nvPr/>
        </p:nvSpPr>
        <p:spPr>
          <a:xfrm>
            <a:off x="522816" y="1504577"/>
            <a:ext cx="80285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effect(s) on </a:t>
            </a:r>
            <a:r>
              <a:rPr lang="en-US" dirty="0" smtClean="0"/>
              <a:t>institution/company </a:t>
            </a:r>
            <a:r>
              <a:rPr lang="en-US" dirty="0"/>
              <a:t>originating from </a:t>
            </a:r>
            <a:r>
              <a:rPr lang="en-US" dirty="0" smtClean="0"/>
              <a:t>funded project</a:t>
            </a:r>
            <a:endParaRPr lang="de-AT" dirty="0"/>
          </a:p>
        </p:txBody>
      </p:sp>
      <p:graphicFrame>
        <p:nvGraphicFramePr>
          <p:cNvPr id="7" name="Diagram 81">
            <a:extLst>
              <a:ext uri="{FF2B5EF4-FFF2-40B4-BE49-F238E27FC236}">
                <a16:creationId xmlns:a16="http://schemas.microsoft.com/office/drawing/2014/main" id="{06A5EF32-1A79-1DC7-8D8C-D38E9B8CB1E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70983511"/>
              </p:ext>
            </p:extLst>
          </p:nvPr>
        </p:nvGraphicFramePr>
        <p:xfrm>
          <a:off x="6862579" y="1870175"/>
          <a:ext cx="5051251" cy="26003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Rechteck 7"/>
          <p:cNvSpPr/>
          <p:nvPr/>
        </p:nvSpPr>
        <p:spPr>
          <a:xfrm>
            <a:off x="7569415" y="1504577"/>
            <a:ext cx="38092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time frame for </a:t>
            </a:r>
            <a:r>
              <a:rPr lang="en-US" dirty="0" err="1" smtClean="0"/>
              <a:t>commercialisation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619058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935536" y="352385"/>
            <a:ext cx="8208912" cy="432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57158" indent="-257158" algn="ctr" defTabSz="685754" eaLnBrk="0" hangingPunct="0">
              <a:lnSpc>
                <a:spcPct val="95000"/>
              </a:lnSpc>
              <a:spcBef>
                <a:spcPct val="25000"/>
              </a:spcBef>
              <a:defRPr/>
            </a:pPr>
            <a:r>
              <a:rPr lang="en-US" sz="3200" dirty="0" bmk="_Toc415050799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66CC"/>
                </a:solidFill>
                <a:ea typeface="+mj-ea"/>
                <a:cs typeface="+mj-cs"/>
              </a:rPr>
              <a:t>Assessment results: </a:t>
            </a:r>
            <a:r>
              <a:rPr lang="en-GB" sz="3200" dirty="0" bmk="_Toc415050799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66CC"/>
                </a:solidFill>
                <a:ea typeface="+mj-ea"/>
                <a:cs typeface="+mj-cs"/>
              </a:rPr>
              <a:t>impact (example Call 2019)</a:t>
            </a:r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 rotWithShape="1">
          <a:blip r:embed="rId3"/>
          <a:srcRect l="4360" t="5683" r="7605" b="4822"/>
          <a:stretch/>
        </p:blipFill>
        <p:spPr>
          <a:xfrm>
            <a:off x="4223084" y="915142"/>
            <a:ext cx="7467100" cy="5246065"/>
          </a:xfrm>
          <a:prstGeom prst="rect">
            <a:avLst/>
          </a:prstGeom>
        </p:spPr>
      </p:pic>
      <p:sp>
        <p:nvSpPr>
          <p:cNvPr id="3" name="Rechteck 2"/>
          <p:cNvSpPr/>
          <p:nvPr/>
        </p:nvSpPr>
        <p:spPr>
          <a:xfrm>
            <a:off x="780740" y="1525107"/>
            <a:ext cx="33469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response rates: </a:t>
            </a:r>
          </a:p>
          <a:p>
            <a:r>
              <a:rPr lang="en-US" dirty="0" smtClean="0"/>
              <a:t>97</a:t>
            </a:r>
            <a:r>
              <a:rPr lang="en-US" dirty="0"/>
              <a:t>% for projects </a:t>
            </a:r>
            <a:endParaRPr lang="en-US" dirty="0" smtClean="0"/>
          </a:p>
          <a:p>
            <a:r>
              <a:rPr lang="en-US" dirty="0" smtClean="0"/>
              <a:t>54 </a:t>
            </a:r>
            <a:r>
              <a:rPr lang="en-US" dirty="0"/>
              <a:t>% for individual </a:t>
            </a:r>
            <a:r>
              <a:rPr lang="en-US" dirty="0" smtClean="0"/>
              <a:t>beneficiaries</a:t>
            </a:r>
            <a:endParaRPr lang="de-AT" dirty="0"/>
          </a:p>
        </p:txBody>
      </p:sp>
      <p:sp>
        <p:nvSpPr>
          <p:cNvPr id="2" name="Rechteck 1"/>
          <p:cNvSpPr/>
          <p:nvPr/>
        </p:nvSpPr>
        <p:spPr>
          <a:xfrm>
            <a:off x="586356" y="1035459"/>
            <a:ext cx="483988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b="1" dirty="0"/>
              <a:t>Q13. What is the main impact of </a:t>
            </a:r>
            <a:r>
              <a:rPr lang="en-US" b="1" dirty="0" smtClean="0"/>
              <a:t>your </a:t>
            </a:r>
            <a:r>
              <a:rPr lang="en-US" b="1" dirty="0"/>
              <a:t>project?</a:t>
            </a:r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796788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985849" y="98262"/>
            <a:ext cx="9682276" cy="432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57158" indent="-257158" algn="ctr" defTabSz="685754" eaLnBrk="0" hangingPunct="0">
              <a:lnSpc>
                <a:spcPct val="95000"/>
              </a:lnSpc>
              <a:spcBef>
                <a:spcPct val="25000"/>
              </a:spcBef>
              <a:defRPr/>
            </a:pPr>
            <a:r>
              <a:rPr lang="en-US" sz="3200" dirty="0" bmk="_Toc415050799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66CC"/>
                </a:solidFill>
                <a:ea typeface="+mj-ea"/>
                <a:cs typeface="+mj-cs"/>
              </a:rPr>
              <a:t>Assessment results: </a:t>
            </a:r>
            <a:r>
              <a:rPr lang="en-GB" sz="3200" dirty="0" smtClean="0" bmk="_Toc415050799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66CC"/>
                </a:solidFill>
                <a:ea typeface="+mj-ea"/>
                <a:cs typeface="+mj-cs"/>
              </a:rPr>
              <a:t>M-ERA.NET </a:t>
            </a:r>
            <a:r>
              <a:rPr lang="en-GB" sz="3200" dirty="0" bmk="_Toc415050799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66CC"/>
                </a:solidFill>
                <a:ea typeface="+mj-ea"/>
                <a:cs typeface="+mj-cs"/>
              </a:rPr>
              <a:t>and ERA</a:t>
            </a:r>
            <a:endParaRPr lang="de-AT" sz="3200" dirty="0" bmk="_Toc415050799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66CC"/>
              </a:solidFill>
              <a:ea typeface="+mj-ea"/>
              <a:cs typeface="+mj-cs"/>
            </a:endParaRPr>
          </a:p>
        </p:txBody>
      </p:sp>
      <p:pic>
        <p:nvPicPr>
          <p:cNvPr id="6" name="Grafik 5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74" b="4398"/>
          <a:stretch/>
        </p:blipFill>
        <p:spPr bwMode="auto">
          <a:xfrm>
            <a:off x="341037" y="1108285"/>
            <a:ext cx="11498537" cy="5749716"/>
          </a:xfrm>
          <a:prstGeom prst="rect">
            <a:avLst/>
          </a:prstGeom>
          <a:noFill/>
        </p:spPr>
      </p:pic>
      <p:pic>
        <p:nvPicPr>
          <p:cNvPr id="5" name="Grafik 4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69" r="33469" b="94267"/>
          <a:stretch/>
        </p:blipFill>
        <p:spPr bwMode="auto">
          <a:xfrm>
            <a:off x="0" y="746334"/>
            <a:ext cx="6993212" cy="3619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33244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907492" y="199985"/>
            <a:ext cx="8208912" cy="432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57158" indent="-257158" algn="ctr" defTabSz="685754" eaLnBrk="0" hangingPunct="0">
              <a:lnSpc>
                <a:spcPct val="95000"/>
              </a:lnSpc>
              <a:spcBef>
                <a:spcPct val="25000"/>
              </a:spcBef>
              <a:defRPr/>
            </a:pPr>
            <a:r>
              <a:rPr lang="en-GB" sz="3200" dirty="0" smtClean="0" bmk="_Toc415050799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66CC"/>
                </a:solidFill>
                <a:ea typeface="+mj-ea"/>
                <a:cs typeface="+mj-cs"/>
              </a:rPr>
              <a:t>M-ERA.NET results</a:t>
            </a:r>
            <a:endParaRPr lang="en-GB" sz="3200" dirty="0" bmk="_Toc415050799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66CC"/>
              </a:solidFill>
              <a:ea typeface="+mj-ea"/>
              <a:cs typeface="+mj-cs"/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428625" y="710096"/>
            <a:ext cx="11353799" cy="13696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GB" sz="1700" dirty="0"/>
              <a:t>A</a:t>
            </a:r>
            <a:r>
              <a:rPr lang="en-GB" sz="1700" dirty="0" smtClean="0"/>
              <a:t>dvanced </a:t>
            </a:r>
            <a:r>
              <a:rPr lang="en-GB" sz="1700" dirty="0"/>
              <a:t>materials are at the forefront of innovation, driving sustainable development and addressing global challenges </a:t>
            </a:r>
            <a:endParaRPr lang="en-GB" sz="1700" dirty="0" smtClean="0"/>
          </a:p>
          <a:p>
            <a:pPr>
              <a:spcAft>
                <a:spcPts val="600"/>
              </a:spcAft>
            </a:pPr>
            <a:r>
              <a:rPr lang="en-GB" sz="1700" b="1" dirty="0" smtClean="0">
                <a:sym typeface="Wingdings" panose="05000000000000000000" pitchFamily="2" charset="2"/>
              </a:rPr>
              <a:t> </a:t>
            </a:r>
            <a:r>
              <a:rPr lang="en-GB" sz="1700" b="1" dirty="0" smtClean="0"/>
              <a:t>M-ERA.NET is a key actor &amp; provides very substantial national &amp; regional funding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700" b="1" dirty="0" smtClean="0"/>
              <a:t>“</a:t>
            </a:r>
            <a:r>
              <a:rPr lang="en-US" sz="1700" b="1" dirty="0" err="1" smtClean="0"/>
              <a:t>Materipedia</a:t>
            </a:r>
            <a:r>
              <a:rPr lang="en-US" sz="1700" b="1" dirty="0"/>
              <a:t>“ </a:t>
            </a:r>
            <a:r>
              <a:rPr lang="en-US" sz="1700" b="1" dirty="0" smtClean="0"/>
              <a:t>: </a:t>
            </a:r>
            <a:r>
              <a:rPr lang="en-US" sz="1700" dirty="0" smtClean="0"/>
              <a:t>online </a:t>
            </a:r>
            <a:r>
              <a:rPr lang="en-US" sz="1700" dirty="0"/>
              <a:t>database </a:t>
            </a:r>
            <a:r>
              <a:rPr lang="en-US" sz="1700" dirty="0" smtClean="0"/>
              <a:t>&gt;420 </a:t>
            </a:r>
            <a:r>
              <a:rPr lang="en-US" sz="1700" dirty="0"/>
              <a:t>funded </a:t>
            </a:r>
            <a:r>
              <a:rPr lang="en-US" sz="1700" dirty="0" smtClean="0"/>
              <a:t>projects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700" b="1" dirty="0" smtClean="0"/>
              <a:t>Success stories </a:t>
            </a:r>
            <a:r>
              <a:rPr lang="en-US" sz="1700" dirty="0" smtClean="0"/>
              <a:t>highlights</a:t>
            </a:r>
          </a:p>
        </p:txBody>
      </p:sp>
      <p:grpSp>
        <p:nvGrpSpPr>
          <p:cNvPr id="8" name="Gruppieren 7"/>
          <p:cNvGrpSpPr/>
          <p:nvPr/>
        </p:nvGrpSpPr>
        <p:grpSpPr>
          <a:xfrm>
            <a:off x="527905" y="2312086"/>
            <a:ext cx="9044720" cy="3298469"/>
            <a:chOff x="594580" y="2711806"/>
            <a:chExt cx="8726040" cy="2974488"/>
          </a:xfrm>
        </p:grpSpPr>
        <p:pic>
          <p:nvPicPr>
            <p:cNvPr id="5" name="Grafik 4"/>
            <p:cNvPicPr>
              <a:picLocks noChangeAspect="1"/>
            </p:cNvPicPr>
            <p:nvPr/>
          </p:nvPicPr>
          <p:blipFill rotWithShape="1">
            <a:blip r:embed="rId3"/>
            <a:srcRect l="-109" t="1109" r="109" b="92136"/>
            <a:stretch/>
          </p:blipFill>
          <p:spPr>
            <a:xfrm>
              <a:off x="594580" y="2711806"/>
              <a:ext cx="8726040" cy="290160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</p:pic>
        <p:pic>
          <p:nvPicPr>
            <p:cNvPr id="7" name="Grafik 6"/>
            <p:cNvPicPr>
              <a:picLocks noChangeAspect="1"/>
            </p:cNvPicPr>
            <p:nvPr/>
          </p:nvPicPr>
          <p:blipFill rotWithShape="1">
            <a:blip r:embed="rId3"/>
            <a:srcRect t="37797"/>
            <a:stretch/>
          </p:blipFill>
          <p:spPr>
            <a:xfrm>
              <a:off x="594580" y="3014179"/>
              <a:ext cx="8726040" cy="2672115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</p:pic>
      </p:grpSp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4"/>
          <a:srcRect r="3791" b="11138"/>
          <a:stretch/>
        </p:blipFill>
        <p:spPr>
          <a:xfrm rot="879405">
            <a:off x="7867696" y="1591634"/>
            <a:ext cx="4236206" cy="1569789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466346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B06DECA5663C46A25228468530AF33" ma:contentTypeVersion="6" ma:contentTypeDescription="Een nieuw document maken." ma:contentTypeScope="" ma:versionID="98e8c672554b3da86944c9bd8e879c5b">
  <xsd:schema xmlns:xsd="http://www.w3.org/2001/XMLSchema" xmlns:xs="http://www.w3.org/2001/XMLSchema" xmlns:p="http://schemas.microsoft.com/office/2006/metadata/properties" xmlns:ns2="b4f06535-9e84-4b34-be76-e3d4f4c5c0a5" xmlns:ns3="6e4c1d7a-e683-4948-9734-36f99d5e1dd9" targetNamespace="http://schemas.microsoft.com/office/2006/metadata/properties" ma:root="true" ma:fieldsID="f5a68e32cc27dedce926bfed4ed4b242" ns2:_="" ns3:_="">
    <xsd:import namespace="b4f06535-9e84-4b34-be76-e3d4f4c5c0a5"/>
    <xsd:import namespace="6e4c1d7a-e683-4948-9734-36f99d5e1dd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SearchPropertie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f06535-9e84-4b34-be76-e3d4f4c5c0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4c1d7a-e683-4948-9734-36f99d5e1dd9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ED1E17F-8059-423C-9313-27BCF70A7C51}"/>
</file>

<file path=customXml/itemProps2.xml><?xml version="1.0" encoding="utf-8"?>
<ds:datastoreItem xmlns:ds="http://schemas.openxmlformats.org/officeDocument/2006/customXml" ds:itemID="{97E134C4-BCE5-48DA-A0E1-2406A275772D}"/>
</file>

<file path=customXml/itemProps3.xml><?xml version="1.0" encoding="utf-8"?>
<ds:datastoreItem xmlns:ds="http://schemas.openxmlformats.org/officeDocument/2006/customXml" ds:itemID="{98A7AB33-E19C-4DD2-9D8B-C64F855C5049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528</Words>
  <Application>Microsoft Office PowerPoint</Application>
  <PresentationFormat>Breitbild</PresentationFormat>
  <Paragraphs>90</Paragraphs>
  <Slides>11</Slides>
  <Notes>7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9" baseType="lpstr">
      <vt:lpstr>ＭＳ Ｐゴシック</vt:lpstr>
      <vt:lpstr>Arial</vt:lpstr>
      <vt:lpstr>Calibri</vt:lpstr>
      <vt:lpstr>Calibri </vt:lpstr>
      <vt:lpstr>Calibri Light</vt:lpstr>
      <vt:lpstr>Verdana</vt:lpstr>
      <vt:lpstr>Wingdings</vt:lpstr>
      <vt:lpstr>Office</vt:lpstr>
      <vt:lpstr>Mutual Learning Exercise (MLE) of the PKH, 2025 "Impact of European Partnerships on national R&amp;I Systems“  Continuous assessment exercises by M-ERA.NET</vt:lpstr>
      <vt:lpstr>PowerPoint-Präsentation</vt:lpstr>
      <vt:lpstr>M-ERA.NET Calls: substantial support for the R&amp;I community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PtJ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Lee-Müller, Show-Ling</dc:creator>
  <cp:lastModifiedBy>Roland Brandenburg</cp:lastModifiedBy>
  <cp:revision>360</cp:revision>
  <dcterms:created xsi:type="dcterms:W3CDTF">2021-09-14T08:36:22Z</dcterms:created>
  <dcterms:modified xsi:type="dcterms:W3CDTF">2025-05-16T12:17:35Z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0x0101002EB06DECA5663C46A25228468530AF33</vt:lpwstr>
  </property>
</Properties>
</file>