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42" r:id="rId2"/>
    <p:sldId id="410" r:id="rId3"/>
    <p:sldId id="44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4"/>
    <a:srgbClr val="931680"/>
    <a:srgbClr val="034EA2"/>
    <a:srgbClr val="9BD4F0"/>
    <a:srgbClr val="0356B1"/>
    <a:srgbClr val="024EA2"/>
    <a:srgbClr val="024B9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4" autoAdjust="0"/>
    <p:restoredTop sz="84186" autoAdjust="0"/>
  </p:normalViewPr>
  <p:slideViewPr>
    <p:cSldViewPr snapToGrid="0">
      <p:cViewPr>
        <p:scale>
          <a:sx n="49" d="100"/>
          <a:sy n="49" d="100"/>
        </p:scale>
        <p:origin x="60" y="12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12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120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b="0" i="1" dirty="0" err="1">
                  <a:solidFill>
                    <a:schemeClr val="bg1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b="0" i="1" dirty="0">
                  <a:solidFill>
                    <a:schemeClr val="bg1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b="0" i="1" dirty="0" err="1">
                <a:solidFill>
                  <a:schemeClr val="bg1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2"/>
                </a:solidFill>
              </a:rPr>
              <a:t>THE EU</a:t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RESEARCH &amp; INNOVATION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00" b="1" spc="80" baseline="0" dirty="0">
                <a:solidFill>
                  <a:schemeClr val="tx2"/>
                </a:solidFill>
              </a:rPr>
              <a:t>PROGRAMME</a:t>
            </a:r>
            <a:endParaRPr lang="en-GB" sz="1900" spc="80" baseline="0" dirty="0">
              <a:solidFill>
                <a:schemeClr val="tx2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0" spc="70" baseline="0" dirty="0"/>
              <a:t>2021 – 2027</a:t>
            </a:r>
            <a:endParaRPr lang="en-GB" b="0" spc="70" baseline="0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34041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8382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softEdge rad="0"/>
          </a:effectLst>
        </p:spPr>
      </p:sp>
      <p:sp>
        <p:nvSpPr>
          <p:cNvPr id="14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5754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5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63126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6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90498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24" name="Content Placeholder 25"/>
          <p:cNvSpPr>
            <a:spLocks noGrp="1"/>
          </p:cNvSpPr>
          <p:nvPr>
            <p:ph sz="quarter" idx="20"/>
          </p:nvPr>
        </p:nvSpPr>
        <p:spPr>
          <a:xfrm>
            <a:off x="9049800" y="4260554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5" name="Content Placeholder 25"/>
          <p:cNvSpPr>
            <a:spLocks noGrp="1"/>
          </p:cNvSpPr>
          <p:nvPr>
            <p:ph sz="quarter" idx="21"/>
          </p:nvPr>
        </p:nvSpPr>
        <p:spPr>
          <a:xfrm>
            <a:off x="6312600" y="4270487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6" name="Content Placeholder 25"/>
          <p:cNvSpPr>
            <a:spLocks noGrp="1"/>
          </p:cNvSpPr>
          <p:nvPr>
            <p:ph sz="quarter" idx="22"/>
          </p:nvPr>
        </p:nvSpPr>
        <p:spPr>
          <a:xfrm>
            <a:off x="3575400" y="4260553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7" name="Content Placeholder 25"/>
          <p:cNvSpPr>
            <a:spLocks noGrp="1"/>
          </p:cNvSpPr>
          <p:nvPr>
            <p:ph sz="quarter" idx="23"/>
          </p:nvPr>
        </p:nvSpPr>
        <p:spPr>
          <a:xfrm>
            <a:off x="819624" y="4260552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609600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8851590" y="4254539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11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6053" r="30725" b="6244"/>
          <a:stretch/>
        </p:blipFill>
        <p:spPr>
          <a:xfrm>
            <a:off x="429491" y="4461163"/>
            <a:ext cx="1233054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69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4542732"/>
            <a:ext cx="972867" cy="21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57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0" y="4593727"/>
            <a:ext cx="2050083" cy="19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5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4639713"/>
            <a:ext cx="969978" cy="18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07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0" y="4278124"/>
            <a:ext cx="1540612" cy="22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22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636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3" name="Oval 22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849706" y="1523939"/>
            <a:ext cx="8581250" cy="2841196"/>
          </a:xfrm>
        </p:spPr>
        <p:txBody>
          <a:bodyPr wrap="square" anchor="ctr" anchorCtr="0">
            <a:noAutofit/>
          </a:bodyPr>
          <a:lstStyle>
            <a:lvl1pPr algn="l">
              <a:defRPr sz="2800" b="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Insert your quote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0819" y="4645214"/>
            <a:ext cx="8622192" cy="294935"/>
          </a:xfrm>
        </p:spPr>
        <p:txBody>
          <a:bodyPr wrap="none" t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850808" y="4945651"/>
            <a:ext cx="8621874" cy="283576"/>
          </a:xfrm>
        </p:spPr>
        <p:txBody>
          <a:bodyPr wrap="none" tIns="0" bIns="0">
            <a:noAutofit/>
          </a:bodyPr>
          <a:lstStyle>
            <a:lvl1pPr marL="0" indent="0" algn="l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</p:spTree>
    <p:extLst>
      <p:ext uri="{BB962C8B-B14F-4D97-AF65-F5344CB8AC3E}">
        <p14:creationId xmlns:p14="http://schemas.microsoft.com/office/powerpoint/2010/main" val="3966113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1905580" y="5205607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885951" y="876300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4" y="1304763"/>
            <a:ext cx="1276929" cy="1011400"/>
          </a:xfrm>
          <a:prstGeom prst="rect">
            <a:avLst/>
          </a:prstGeom>
        </p:spPr>
      </p:pic>
      <p:pic>
        <p:nvPicPr>
          <p:cNvPr id="17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2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455643" y="5916080"/>
            <a:ext cx="8730171" cy="474727"/>
          </a:xfrm>
          <a:prstGeom prst="rect">
            <a:avLst/>
          </a:prstGeom>
        </p:spPr>
        <p:txBody>
          <a:bodyPr wrap="square" lIns="0" tIns="72000" rIns="0" bIns="72000" numCol="1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800" i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n-US" sz="700" b="1" kern="0" dirty="0">
                <a:solidFill>
                  <a:schemeClr val="tx1"/>
                </a:solidFill>
              </a:rPr>
              <a:t>© European Union 2021</a:t>
            </a:r>
          </a:p>
          <a:p>
            <a:pPr marL="0" indent="0" algn="just">
              <a:buNone/>
            </a:pPr>
            <a:r>
              <a:rPr lang="en-US" sz="600" b="0" kern="0" dirty="0">
                <a:solidFill>
                  <a:schemeClr val="tx1"/>
                </a:solidFill>
              </a:rPr>
              <a:t>Unless otherwise noted the reuse of this presentation is </a:t>
            </a:r>
            <a:r>
              <a:rPr lang="en-US" sz="600" b="0" kern="0" dirty="0" err="1">
                <a:solidFill>
                  <a:schemeClr val="tx1"/>
                </a:solidFill>
              </a:rPr>
              <a:t>authorised</a:t>
            </a:r>
            <a:r>
              <a:rPr lang="en-US" sz="600" b="0" kern="0" dirty="0">
                <a:solidFill>
                  <a:schemeClr val="tx1"/>
                </a:solidFill>
              </a:rPr>
              <a:t> under the </a:t>
            </a:r>
            <a:r>
              <a:rPr lang="en-US" sz="600" b="0" u="sng" kern="0" dirty="0">
                <a:solidFill>
                  <a:schemeClr val="tx1"/>
                </a:solidFill>
              </a:rPr>
              <a:t>CC BY 4.0</a:t>
            </a:r>
            <a:r>
              <a:rPr lang="en-US" sz="600" b="1" kern="0" dirty="0">
                <a:solidFill>
                  <a:schemeClr val="tx1"/>
                </a:solidFill>
              </a:rPr>
              <a:t>  </a:t>
            </a:r>
            <a:r>
              <a:rPr lang="en-US" sz="600" b="0" kern="0" dirty="0">
                <a:solidFill>
                  <a:schemeClr val="tx1"/>
                </a:solidFill>
              </a:rPr>
              <a:t>license. For any use or reproduction of elements that are not owned by the EU, permission may need to be sought directly from the respective right holders.</a:t>
            </a:r>
          </a:p>
          <a:p>
            <a:pPr marL="0" indent="0" algn="just">
              <a:buNone/>
            </a:pPr>
            <a:r>
              <a:rPr lang="en-GB" sz="600" kern="0" dirty="0">
                <a:solidFill>
                  <a:schemeClr val="tx1"/>
                </a:solidFill>
              </a:rPr>
              <a:t>Image credits: © </a:t>
            </a:r>
            <a:r>
              <a:rPr lang="en-GB" sz="600" kern="0" dirty="0" err="1">
                <a:solidFill>
                  <a:schemeClr val="tx1"/>
                </a:solidFill>
              </a:rPr>
              <a:t>ivector</a:t>
            </a:r>
            <a:r>
              <a:rPr lang="en-GB" sz="600" kern="0" dirty="0">
                <a:solidFill>
                  <a:schemeClr val="tx1"/>
                </a:solidFill>
              </a:rPr>
              <a:t> #235536634, #249868181, #251163013, #266009682, #273480523, #362422833, #241215668, #244690530, #245719946, #251163053, #252508849, 2020. Source: Stock.Adobe.com. </a:t>
            </a:r>
            <a:r>
              <a:rPr lang="en-US" sz="600" kern="0" dirty="0">
                <a:solidFill>
                  <a:schemeClr val="tx1"/>
                </a:solidFill>
              </a:rPr>
              <a:t>Icons © </a:t>
            </a:r>
            <a:r>
              <a:rPr lang="en-US" sz="600" kern="0" dirty="0" err="1">
                <a:solidFill>
                  <a:schemeClr val="tx1"/>
                </a:solidFill>
              </a:rPr>
              <a:t>Flaticon</a:t>
            </a:r>
            <a:r>
              <a:rPr lang="en-US" sz="600" kern="0" dirty="0">
                <a:solidFill>
                  <a:schemeClr val="tx1"/>
                </a:solidFill>
              </a:rPr>
              <a:t> – all rights reserved.</a:t>
            </a:r>
            <a:endParaRPr lang="en-GB" sz="600" kern="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75" y="5994432"/>
            <a:ext cx="939572" cy="3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2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1523"/>
            <a:ext cx="12189629" cy="6854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60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56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28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8190973" cy="27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03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6997604" cy="237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34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225498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37527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2113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94857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548000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2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37527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5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501914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202455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21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78" r:id="rId3"/>
    <p:sldLayoutId id="2147483680" r:id="rId4"/>
    <p:sldLayoutId id="2147483681" r:id="rId5"/>
    <p:sldLayoutId id="2147483682" r:id="rId6"/>
    <p:sldLayoutId id="2147483683" r:id="rId7"/>
    <p:sldLayoutId id="2147483650" r:id="rId8"/>
    <p:sldLayoutId id="2147483689" r:id="rId9"/>
    <p:sldLayoutId id="2147483690" r:id="rId10"/>
    <p:sldLayoutId id="2147483672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4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-and-innovation.ec.europa.eu/strategy/support-policy-making/shaping-eu-research-and-innovation-policy/evaluation-impact-assessment-and-monitoring/horizon-europe-programme-analysis_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.europa.eu/en/publication-detail/-/publication/a6cbe152-d19e-11ec-a95f-01aa75ed71a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hyperlink" Target="https://op.europa.eu/en/web/eu-law-and-publications/publication-detail/-/publication/8f71dfd0-76fe-11ef-bbbe-01aa75ed71a1" TargetMode="Externa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1098647" cy="4103410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/>
              <a:t>Horizon Europe Regulation</a:t>
            </a:r>
          </a:p>
          <a:p>
            <a:pPr marL="1028700" lvl="1" indent="-342900">
              <a:spcAft>
                <a:spcPts val="600"/>
              </a:spcAft>
            </a:pPr>
            <a:r>
              <a:rPr lang="en-IE" dirty="0"/>
              <a:t>Article 50: “[…] In </a:t>
            </a:r>
            <a:r>
              <a:rPr lang="en-US" dirty="0"/>
              <a:t>particular, data for projects funded under ERC, </a:t>
            </a:r>
            <a:r>
              <a:rPr lang="en-US" b="1" dirty="0"/>
              <a:t>European Partnerships</a:t>
            </a:r>
            <a:r>
              <a:rPr lang="en-US" dirty="0"/>
              <a:t>, missions, the EIC and the EIT shall be included in </a:t>
            </a:r>
            <a:r>
              <a:rPr lang="en-IE" dirty="0"/>
              <a:t>the </a:t>
            </a:r>
            <a:r>
              <a:rPr lang="en-IE" b="1" dirty="0"/>
              <a:t>same database</a:t>
            </a:r>
            <a:r>
              <a:rPr lang="en-IE" dirty="0"/>
              <a:t>.”</a:t>
            </a:r>
          </a:p>
          <a:p>
            <a:pPr marL="1028700" lvl="1" indent="-342900">
              <a:spcAft>
                <a:spcPts val="600"/>
              </a:spcAft>
            </a:pPr>
            <a:r>
              <a:rPr lang="en-IE" dirty="0"/>
              <a:t>Key Impact Pathway (KIP) indicators</a:t>
            </a:r>
          </a:p>
          <a:p>
            <a:pPr marL="1485900" lvl="2" indent="-342900">
              <a:spcAft>
                <a:spcPts val="600"/>
              </a:spcAft>
            </a:pPr>
            <a:r>
              <a:rPr lang="en-US" b="1" dirty="0"/>
              <a:t>Scientific Impact: </a:t>
            </a:r>
            <a:r>
              <a:rPr lang="en-US" dirty="0"/>
              <a:t>(1) Creating high-quality new knowledge; (2) Strengthening human capital; (3) Fostering diffusion of knowledge &amp; Open source</a:t>
            </a:r>
          </a:p>
          <a:p>
            <a:pPr marL="1485900" lvl="2" indent="-342900">
              <a:spcAft>
                <a:spcPts val="600"/>
              </a:spcAft>
            </a:pPr>
            <a:r>
              <a:rPr lang="en-US" b="1" dirty="0"/>
              <a:t>Societal Impact: </a:t>
            </a:r>
            <a:r>
              <a:rPr lang="en-US" dirty="0"/>
              <a:t>(4) Addressing EU policy priorities &amp; global challenges; (5) Delivering benefits via missions; (6) Strengthening uptake in society</a:t>
            </a:r>
          </a:p>
          <a:p>
            <a:pPr marL="1485900" lvl="2" indent="-342900">
              <a:spcAft>
                <a:spcPts val="600"/>
              </a:spcAft>
            </a:pPr>
            <a:r>
              <a:rPr lang="en-US" b="1" dirty="0"/>
              <a:t>Economic/Technological Impact: </a:t>
            </a:r>
            <a:r>
              <a:rPr lang="en-US" dirty="0"/>
              <a:t>(7) Generating innovation-based growth; (8) Creating more &amp; better jobs; (9) Leveraging R&amp;I investments</a:t>
            </a:r>
          </a:p>
          <a:p>
            <a:pPr marL="1028700" lvl="1" indent="-342900">
              <a:spcAft>
                <a:spcPts val="600"/>
              </a:spcAft>
            </a:pPr>
            <a:r>
              <a:rPr lang="en-IE" dirty="0"/>
              <a:t>Evaluations </a:t>
            </a:r>
            <a:r>
              <a:rPr lang="en-US" dirty="0"/>
              <a:t>(</a:t>
            </a:r>
            <a:r>
              <a:rPr lang="en-US" dirty="0">
                <a:hlinkClick r:id="rId3"/>
              </a:rPr>
              <a:t>interim</a:t>
            </a:r>
            <a:r>
              <a:rPr lang="en-US" dirty="0"/>
              <a:t> and final)</a:t>
            </a:r>
            <a:endParaRPr lang="en-IE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/>
              <a:t>Common Indicator Framework for European Partnerships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/>
              <a:t>Partnership-specific KPIs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786034"/>
          </a:xfrm>
        </p:spPr>
        <p:txBody>
          <a:bodyPr/>
          <a:lstStyle/>
          <a:p>
            <a:r>
              <a:rPr lang="en-IE" dirty="0"/>
              <a:t>European Partnerships’ monitoring frameworks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1030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>
          <a:xfrm>
            <a:off x="866931" y="1368000"/>
            <a:ext cx="6035674" cy="410341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Objective: support evidence-based policy making for partnerships and a strategic vision of the landscape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Provide a tailored, yet consolidated overview on the progress made by European Partnerships:</a:t>
            </a:r>
          </a:p>
          <a:p>
            <a:pPr marL="1028700" lvl="1" indent="-342900"/>
            <a:r>
              <a:rPr lang="en-US" dirty="0"/>
              <a:t>Contribution of partnerships (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Additionality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, 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directionality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, 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transparency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 &amp; 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openness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, synergies, contribution to EU 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policy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fr-BE" sz="1800" b="0" i="0" u="none" strike="noStrike" dirty="0" err="1">
                <a:effectLst/>
                <a:latin typeface="Arial" panose="020B0604020202020204" pitchFamily="34" charset="0"/>
              </a:rPr>
              <a:t>priorities</a:t>
            </a:r>
            <a:r>
              <a:rPr lang="fr-BE" sz="1800" b="0" i="0" u="none" strike="noStrike" dirty="0">
                <a:effectLst/>
                <a:latin typeface="Arial" panose="020B0604020202020204" pitchFamily="34" charset="0"/>
              </a:rPr>
              <a:t>)</a:t>
            </a:r>
            <a:endParaRPr lang="en-US" dirty="0"/>
          </a:p>
          <a:p>
            <a:pPr marL="1028700" lvl="1" indent="-342900"/>
            <a:r>
              <a:rPr lang="en-US" dirty="0"/>
              <a:t>Country fiches</a:t>
            </a:r>
          </a:p>
          <a:p>
            <a:pPr marL="1028700" lvl="1" indent="-342900"/>
            <a:r>
              <a:rPr lang="en-US" dirty="0"/>
              <a:t>Partnership fiches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Biennial Monitoring Report (BMR)</a:t>
            </a:r>
            <a:endParaRPr lang="en-GB" dirty="0"/>
          </a:p>
        </p:txBody>
      </p:sp>
      <p:pic>
        <p:nvPicPr>
          <p:cNvPr id="6" name="Picture 5" descr="A cover of a report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02D7366E-A623-3831-FB2F-6D7ABBF81D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365" y="384557"/>
            <a:ext cx="3182625" cy="45030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BDC43B6-FB2C-479C-F782-47595B8E0ACD}"/>
              </a:ext>
            </a:extLst>
          </p:cNvPr>
          <p:cNvSpPr/>
          <p:nvPr/>
        </p:nvSpPr>
        <p:spPr>
          <a:xfrm>
            <a:off x="9716400" y="5776251"/>
            <a:ext cx="2236113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9" name="Picture 8" descr="A cover of a report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ED610317-385C-D7AB-B87E-FB4920F3E3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751" y="1870202"/>
            <a:ext cx="3481227" cy="488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9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C1B5446-F552-CEA3-3695-DA510AF99B51}"/>
              </a:ext>
            </a:extLst>
          </p:cNvPr>
          <p:cNvSpPr/>
          <p:nvPr/>
        </p:nvSpPr>
        <p:spPr>
          <a:xfrm>
            <a:off x="9716400" y="5776251"/>
            <a:ext cx="2236113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3EEAB-8BA8-4972-8B71-4DA6CCD484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6500521" cy="410341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dirty="0"/>
              <a:t>Switch from an independent expert group to a procurement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dirty="0"/>
              <a:t>Review of the Common Indicator Framework to improve robustness and reliability while retaining comparability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dirty="0"/>
              <a:t>Improved data availability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dirty="0"/>
              <a:t>Greater focus on the KIPs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dirty="0"/>
              <a:t>Transversal focus of the 2026 edition: competitiveness</a:t>
            </a:r>
          </a:p>
        </p:txBody>
      </p:sp>
      <p:pic>
        <p:nvPicPr>
          <p:cNvPr id="5" name="Picture 4" descr="A cover of a report&#10;&#10;AI-generated content may be incorrect.">
            <a:extLst>
              <a:ext uri="{FF2B5EF4-FFF2-40B4-BE49-F238E27FC236}">
                <a16:creationId xmlns:a16="http://schemas.microsoft.com/office/drawing/2014/main" id="{9E72F386-89C4-4791-8199-724E424A2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72" y="738210"/>
            <a:ext cx="4026107" cy="565179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DBC1774-C013-08E5-3ECE-285E8B170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Outlook on the future BMR editions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5B8BA5-FFAE-A829-8E4D-1F30A25AC27D}"/>
              </a:ext>
            </a:extLst>
          </p:cNvPr>
          <p:cNvSpPr/>
          <p:nvPr/>
        </p:nvSpPr>
        <p:spPr>
          <a:xfrm rot="784346">
            <a:off x="10238123" y="2893551"/>
            <a:ext cx="1368822" cy="7273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b="1" dirty="0"/>
              <a:t>2026+</a:t>
            </a:r>
          </a:p>
        </p:txBody>
      </p:sp>
    </p:spTree>
    <p:extLst>
      <p:ext uri="{BB962C8B-B14F-4D97-AF65-F5344CB8AC3E}">
        <p14:creationId xmlns:p14="http://schemas.microsoft.com/office/powerpoint/2010/main" val="3212543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ccent 7">
      <a:dk1>
        <a:srgbClr val="4D4D4D"/>
      </a:dk1>
      <a:lt1>
        <a:srgbClr val="FFFFFF"/>
      </a:lt1>
      <a:dk2>
        <a:srgbClr val="004494"/>
      </a:dk2>
      <a:lt2>
        <a:srgbClr val="D3E8F9"/>
      </a:lt2>
      <a:accent1>
        <a:srgbClr val="F39E0C"/>
      </a:accent1>
      <a:accent2>
        <a:srgbClr val="931680"/>
      </a:accent2>
      <a:accent3>
        <a:srgbClr val="0F5364"/>
      </a:accent3>
      <a:accent4>
        <a:srgbClr val="B0D10E"/>
      </a:accent4>
      <a:accent5>
        <a:srgbClr val="A2D5D0"/>
      </a:accent5>
      <a:accent6>
        <a:srgbClr val="009EE0"/>
      </a:accent6>
      <a:hlink>
        <a:srgbClr val="004494"/>
      </a:hlink>
      <a:folHlink>
        <a:srgbClr val="00449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24EA1E-950F-4F22-8F33-C7AC48151101}"/>
</file>

<file path=customXml/itemProps2.xml><?xml version="1.0" encoding="utf-8"?>
<ds:datastoreItem xmlns:ds="http://schemas.openxmlformats.org/officeDocument/2006/customXml" ds:itemID="{8B433FCA-82A1-40DD-A35B-11FA228B8503}"/>
</file>

<file path=customXml/itemProps3.xml><?xml version="1.0" encoding="utf-8"?>
<ds:datastoreItem xmlns:ds="http://schemas.openxmlformats.org/officeDocument/2006/customXml" ds:itemID="{D1637CBC-012C-491E-8349-0D96FC9841B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23468</TotalTime>
  <Words>256</Words>
  <Application>Microsoft Office PowerPoint</Application>
  <PresentationFormat>Widescreen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EC Square Sans Pro Light</vt:lpstr>
      <vt:lpstr>Office Theme</vt:lpstr>
      <vt:lpstr>European Partnerships’ monitoring frameworks</vt:lpstr>
      <vt:lpstr>Biennial Monitoring Report (BMR)</vt:lpstr>
      <vt:lpstr>Outlook on the future BMR editions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Kathrin KAPFINGER</dc:creator>
  <cp:lastModifiedBy>KAPFINGER Kathrin (RTD)</cp:lastModifiedBy>
  <cp:revision>272</cp:revision>
  <dcterms:created xsi:type="dcterms:W3CDTF">2020-12-04T09:35:19Z</dcterms:created>
  <dcterms:modified xsi:type="dcterms:W3CDTF">2025-05-22T05:27:26Z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2022-08-26T06:46:27Z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d5f1a9dc-0fb3-4422-ac4e-b9f24f5f3c3e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0x0101002EB06DECA5663C46A25228468530AF33</vt:lpwstr>
  </property>
</Properties>
</file>