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6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</p:sldMasterIdLst>
  <p:notesMasterIdLst>
    <p:notesMasterId r:id="rId10"/>
  </p:notesMasterIdLst>
  <p:handoutMasterIdLst>
    <p:handoutMasterId r:id="rId11"/>
  </p:handoutMasterIdLst>
  <p:sldIdLst>
    <p:sldId id="397" r:id="rId3"/>
    <p:sldId id="417" r:id="rId4"/>
    <p:sldId id="399" r:id="rId5"/>
    <p:sldId id="414" r:id="rId6"/>
    <p:sldId id="404" r:id="rId7"/>
    <p:sldId id="415" r:id="rId8"/>
    <p:sldId id="41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aikejaotis" id="{E0A589BF-F363-4665-B5FE-9A665E2E1968}">
          <p14:sldIdLst>
            <p14:sldId id="397"/>
            <p14:sldId id="417"/>
            <p14:sldId id="399"/>
            <p14:sldId id="414"/>
            <p14:sldId id="404"/>
            <p14:sldId id="415"/>
            <p14:sldId id="416"/>
          </p14:sldIdLst>
        </p14:section>
        <p14:section name="Pealkirjata jaotis" id="{8A662CFB-AB18-42C5-B18F-3650F09EE77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B83726A-5167-6209-00EB-BBC9660F97ED}" name="Margit Suuroja" initials="MS" userId="S::margit.suuroja@etag.ee::69192e1f-4adb-4b4d-974c-73eb17daa52e" providerId="AD"/>
  <p188:author id="{4F2C229E-2CF6-18AA-E39B-5DE330175CCB}" name="Allan Padar" initials="AP" userId="S::allan.padar@etag.ee::50d7fd69-0e8b-424d-90b6-ac47e81e07dd" providerId="AD"/>
  <p188:author id="{16E69EC7-C142-C03F-BE75-A22794E43B92}" name="Katrin Piller" initials="KP" userId="S::Katrin.Piller@etag.ee::5c8d7fa6-d897-4d6a-9b6e-ad0f876acea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8B5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eskmine laad 2 – rõh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5" autoAdjust="0"/>
    <p:restoredTop sz="87074" autoAdjust="0"/>
  </p:normalViewPr>
  <p:slideViewPr>
    <p:cSldViewPr snapToGrid="0" showGuides="1">
      <p:cViewPr varScale="1">
        <p:scale>
          <a:sx n="65" d="100"/>
          <a:sy n="65" d="100"/>
        </p:scale>
        <p:origin x="684" y="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3956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se kohatäide 1">
            <a:extLst>
              <a:ext uri="{FF2B5EF4-FFF2-40B4-BE49-F238E27FC236}">
                <a16:creationId xmlns:a16="http://schemas.microsoft.com/office/drawing/2014/main" id="{056128F3-BD04-4CFC-B182-EA3F9D61C2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Kuupäeva kohatäide 2">
            <a:extLst>
              <a:ext uri="{FF2B5EF4-FFF2-40B4-BE49-F238E27FC236}">
                <a16:creationId xmlns:a16="http://schemas.microsoft.com/office/drawing/2014/main" id="{1DEBADB8-CAD2-4E70-BDAE-DCEF611B6A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8ECB9-1587-4FBB-974D-C8B3C0CA6281}" type="datetimeFigureOut">
              <a:rPr lang="en-GB" smtClean="0"/>
              <a:pPr/>
              <a:t>19/05/2025</a:t>
            </a:fld>
            <a:endParaRPr lang="en-GB"/>
          </a:p>
        </p:txBody>
      </p:sp>
      <p:sp>
        <p:nvSpPr>
          <p:cNvPr id="4" name="Jaluse kohatäide 3">
            <a:extLst>
              <a:ext uri="{FF2B5EF4-FFF2-40B4-BE49-F238E27FC236}">
                <a16:creationId xmlns:a16="http://schemas.microsoft.com/office/drawing/2014/main" id="{90C3E150-235D-4B7C-90F1-43B236CE5D2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aidinumbri kohatäide 4">
            <a:extLst>
              <a:ext uri="{FF2B5EF4-FFF2-40B4-BE49-F238E27FC236}">
                <a16:creationId xmlns:a16="http://schemas.microsoft.com/office/drawing/2014/main" id="{0B1C4FDD-84FB-41D2-93DC-C51FAD2845A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F413E-1A61-480A-84C5-DC9A89285BC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608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se kohatäid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Kuupäeva kohatäid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4C01A-D788-4923-A4D6-F6BF7A5B072D}" type="datetimeFigureOut">
              <a:rPr lang="en-GB" smtClean="0"/>
              <a:pPr/>
              <a:t>19/05/2025</a:t>
            </a:fld>
            <a:endParaRPr lang="en-GB"/>
          </a:p>
        </p:txBody>
      </p:sp>
      <p:sp>
        <p:nvSpPr>
          <p:cNvPr id="4" name="Slaidi pildi kohatä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ärkmete kohatäid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GB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8EFAD-6C77-4B57-858D-B1ABC7D3A0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583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elleht tum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464DD-8543-46FA-98EC-2688834A13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err="1"/>
              <a:t>Klõpsake</a:t>
            </a:r>
            <a:r>
              <a:rPr lang="en-US" dirty="0"/>
              <a:t> </a:t>
            </a:r>
            <a:r>
              <a:rPr lang="en-US" dirty="0" err="1"/>
              <a:t>pealkirja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99DF9E-0EDF-41C2-9A64-C47ED6951C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lt 7">
            <a:extLst>
              <a:ext uri="{FF2B5EF4-FFF2-40B4-BE49-F238E27FC236}">
                <a16:creationId xmlns:a16="http://schemas.microsoft.com/office/drawing/2014/main" id="{86EB4E15-6716-4608-9CDD-3C29FF655B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60000" y="468000"/>
            <a:ext cx="2606353" cy="81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6494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kasti tum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C8198D-3ABF-4207-9E61-9040ECB6419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1997686"/>
            <a:ext cx="5157787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PEALKIRI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A6CD39-497E-4281-98B6-7AB29617F5C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2821598"/>
            <a:ext cx="5157787" cy="3684588"/>
          </a:xfrm>
        </p:spPr>
        <p:txBody>
          <a:bodyPr/>
          <a:lstStyle/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60CFA0-FD7D-4DFF-8285-DE9C94DDFCB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0612" y="1997686"/>
            <a:ext cx="5183188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PEALKIRI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A81980-7CA7-40CC-9E8C-E2CC362D2114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0612" y="2821598"/>
            <a:ext cx="5183188" cy="3684588"/>
          </a:xfrm>
        </p:spPr>
        <p:txBody>
          <a:bodyPr/>
          <a:lstStyle/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4EDB458-107A-4876-87BB-69FB81F7E1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0"/>
            <a:ext cx="8200292" cy="18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Klõpsake</a:t>
            </a:r>
            <a:r>
              <a:rPr lang="en-US" dirty="0"/>
              <a:t> </a:t>
            </a:r>
            <a:r>
              <a:rPr lang="en-US" dirty="0" err="1"/>
              <a:t>pealkirja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</p:txBody>
      </p:sp>
      <p:pic>
        <p:nvPicPr>
          <p:cNvPr id="11" name="Pilt 10">
            <a:extLst>
              <a:ext uri="{FF2B5EF4-FFF2-40B4-BE49-F238E27FC236}">
                <a16:creationId xmlns:a16="http://schemas.microsoft.com/office/drawing/2014/main" id="{D9E63F43-5832-4BA0-99EC-2DFB8B1956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60000" y="468000"/>
            <a:ext cx="2606353" cy="81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5222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+pilt he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DB86A41-2FFF-4897-8D24-8A91F2B3823B}"/>
              </a:ext>
            </a:extLst>
          </p:cNvPr>
          <p:cNvSpPr txBox="1">
            <a:spLocks/>
          </p:cNvSpPr>
          <p:nvPr userDrawn="1"/>
        </p:nvSpPr>
        <p:spPr>
          <a:xfrm>
            <a:off x="838200" y="0"/>
            <a:ext cx="8200292" cy="18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Klõpsake</a:t>
            </a:r>
            <a:r>
              <a:rPr lang="en-US" dirty="0"/>
              <a:t> </a:t>
            </a:r>
            <a:r>
              <a:rPr lang="en-US" dirty="0" err="1"/>
              <a:t>pealkirja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</p:txBody>
      </p:sp>
      <p:pic>
        <p:nvPicPr>
          <p:cNvPr id="9" name="Pilt 8" descr="Pilt, millel on kujutatud tekst&#10;&#10;Kirjeldus on genereeritud automaatselt">
            <a:extLst>
              <a:ext uri="{FF2B5EF4-FFF2-40B4-BE49-F238E27FC236}">
                <a16:creationId xmlns:a16="http://schemas.microsoft.com/office/drawing/2014/main" id="{DFA82078-C1B9-47D5-96B6-A7114D83D2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0" y="468000"/>
            <a:ext cx="2606353" cy="815843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D9DA752A-A2B0-4B34-8538-E1331A68952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943100"/>
            <a:ext cx="4116265" cy="3917950"/>
          </a:xfrm>
        </p:spPr>
        <p:txBody>
          <a:bodyPr/>
          <a:lstStyle/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Sisu kohatäide 2">
            <a:extLst>
              <a:ext uri="{FF2B5EF4-FFF2-40B4-BE49-F238E27FC236}">
                <a16:creationId xmlns:a16="http://schemas.microsoft.com/office/drawing/2014/main" id="{B9214274-5EED-4731-BAE8-5DBFE5E7757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191125" y="1943100"/>
            <a:ext cx="6161088" cy="3917950"/>
          </a:xfrm>
        </p:spPr>
        <p:txBody>
          <a:bodyPr/>
          <a:lstStyle/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t-EE" dirty="0"/>
              <a:t>Teine tase</a:t>
            </a:r>
          </a:p>
          <a:p>
            <a:pPr lvl="2"/>
            <a:r>
              <a:rPr lang="et-EE" dirty="0"/>
              <a:t>Kolmas tase</a:t>
            </a:r>
          </a:p>
          <a:p>
            <a:pPr lvl="3"/>
            <a:r>
              <a:rPr lang="et-EE" dirty="0"/>
              <a:t>Neljas tase</a:t>
            </a:r>
          </a:p>
          <a:p>
            <a:pPr lvl="4"/>
            <a:r>
              <a:rPr lang="et-EE" dirty="0"/>
              <a:t>Viies tase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6200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+pilt tum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DB86A41-2FFF-4897-8D24-8A91F2B3823B}"/>
              </a:ext>
            </a:extLst>
          </p:cNvPr>
          <p:cNvSpPr txBox="1">
            <a:spLocks/>
          </p:cNvSpPr>
          <p:nvPr userDrawn="1"/>
        </p:nvSpPr>
        <p:spPr>
          <a:xfrm>
            <a:off x="838200" y="-1"/>
            <a:ext cx="8200292" cy="18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Klõpsake</a:t>
            </a:r>
            <a:r>
              <a:rPr lang="en-US" dirty="0"/>
              <a:t> </a:t>
            </a:r>
            <a:r>
              <a:rPr lang="en-US" dirty="0" err="1"/>
              <a:t>pealkirja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</p:txBody>
      </p:sp>
      <p:pic>
        <p:nvPicPr>
          <p:cNvPr id="9" name="Pilt 8">
            <a:extLst>
              <a:ext uri="{FF2B5EF4-FFF2-40B4-BE49-F238E27FC236}">
                <a16:creationId xmlns:a16="http://schemas.microsoft.com/office/drawing/2014/main" id="{DFA82078-C1B9-47D5-96B6-A7114D83D2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60000" y="468000"/>
            <a:ext cx="2606353" cy="815842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D9DA752A-A2B0-4B34-8538-E1331A68952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943100"/>
            <a:ext cx="4116265" cy="3917950"/>
          </a:xfrm>
        </p:spPr>
        <p:txBody>
          <a:bodyPr/>
          <a:lstStyle/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isu kohatäide 2">
            <a:extLst>
              <a:ext uri="{FF2B5EF4-FFF2-40B4-BE49-F238E27FC236}">
                <a16:creationId xmlns:a16="http://schemas.microsoft.com/office/drawing/2014/main" id="{4CDB810C-5431-4EC0-94A7-44BF7C4392F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191125" y="1943100"/>
            <a:ext cx="6161088" cy="3917950"/>
          </a:xfrm>
        </p:spPr>
        <p:txBody>
          <a:bodyPr/>
          <a:lstStyle/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t-EE" dirty="0"/>
              <a:t>Teine tase</a:t>
            </a:r>
          </a:p>
          <a:p>
            <a:pPr lvl="2"/>
            <a:r>
              <a:rPr lang="et-EE" dirty="0"/>
              <a:t>Kolmas tase</a:t>
            </a:r>
          </a:p>
          <a:p>
            <a:pPr lvl="3"/>
            <a:r>
              <a:rPr lang="et-EE" dirty="0"/>
              <a:t>Neljas tase</a:t>
            </a:r>
          </a:p>
          <a:p>
            <a:pPr lvl="4"/>
            <a:r>
              <a:rPr lang="et-EE" dirty="0"/>
              <a:t>Viies tase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71567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l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DB86A41-2FFF-4897-8D24-8A91F2B3823B}"/>
              </a:ext>
            </a:extLst>
          </p:cNvPr>
          <p:cNvSpPr txBox="1">
            <a:spLocks/>
          </p:cNvSpPr>
          <p:nvPr userDrawn="1"/>
        </p:nvSpPr>
        <p:spPr>
          <a:xfrm>
            <a:off x="838200" y="0"/>
            <a:ext cx="8200292" cy="18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Klõpsake</a:t>
            </a:r>
            <a:r>
              <a:rPr lang="en-US" dirty="0"/>
              <a:t> </a:t>
            </a:r>
            <a:r>
              <a:rPr lang="en-US" dirty="0" err="1"/>
              <a:t>pealkirja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</p:txBody>
      </p:sp>
      <p:pic>
        <p:nvPicPr>
          <p:cNvPr id="9" name="Pilt 8" descr="Pilt, millel on kujutatud tekst&#10;&#10;Kirjeldus on genereeritud automaatselt">
            <a:extLst>
              <a:ext uri="{FF2B5EF4-FFF2-40B4-BE49-F238E27FC236}">
                <a16:creationId xmlns:a16="http://schemas.microsoft.com/office/drawing/2014/main" id="{DFA82078-C1B9-47D5-96B6-A7114D83D2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0" y="468000"/>
            <a:ext cx="2606353" cy="815843"/>
          </a:xfrm>
          <a:prstGeom prst="rect">
            <a:avLst/>
          </a:prstGeom>
        </p:spPr>
      </p:pic>
      <p:sp>
        <p:nvSpPr>
          <p:cNvPr id="3" name="Teksti kohatäide 2">
            <a:extLst>
              <a:ext uri="{FF2B5EF4-FFF2-40B4-BE49-F238E27FC236}">
                <a16:creationId xmlns:a16="http://schemas.microsoft.com/office/drawing/2014/main" id="{70AB34D0-B3A1-4A8A-8FE8-F7659C6C59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5873750"/>
            <a:ext cx="5180013" cy="522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endParaRPr lang="en-US" dirty="0"/>
          </a:p>
          <a:p>
            <a:pPr lvl="1"/>
            <a:r>
              <a:rPr lang="et-EE" dirty="0"/>
              <a:t>Teine tase</a:t>
            </a:r>
          </a:p>
          <a:p>
            <a:pPr lvl="2"/>
            <a:r>
              <a:rPr lang="et-EE" dirty="0"/>
              <a:t>Kolmas tase</a:t>
            </a:r>
          </a:p>
          <a:p>
            <a:pPr lvl="3"/>
            <a:r>
              <a:rPr lang="et-EE" dirty="0"/>
              <a:t>Neljas tase</a:t>
            </a:r>
          </a:p>
          <a:p>
            <a:pPr lvl="4"/>
            <a:r>
              <a:rPr lang="et-EE" dirty="0"/>
              <a:t>Viies tase</a:t>
            </a:r>
            <a:endParaRPr lang="en-GB" dirty="0"/>
          </a:p>
        </p:txBody>
      </p:sp>
      <p:sp>
        <p:nvSpPr>
          <p:cNvPr id="11" name="Teksti kohatäide 2">
            <a:extLst>
              <a:ext uri="{FF2B5EF4-FFF2-40B4-BE49-F238E27FC236}">
                <a16:creationId xmlns:a16="http://schemas.microsoft.com/office/drawing/2014/main" id="{23B01275-57FD-4A23-9152-1592042608A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73667" y="5867712"/>
            <a:ext cx="5180013" cy="522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Lisage</a:t>
            </a:r>
            <a:r>
              <a:rPr lang="en-GB" dirty="0"/>
              <a:t> </a:t>
            </a:r>
            <a:r>
              <a:rPr lang="en-GB" dirty="0" err="1"/>
              <a:t>tekst</a:t>
            </a:r>
            <a:endParaRPr lang="et-EE" dirty="0"/>
          </a:p>
          <a:p>
            <a:pPr lvl="1"/>
            <a:r>
              <a:rPr lang="et-EE" dirty="0"/>
              <a:t>Teine tase</a:t>
            </a:r>
          </a:p>
          <a:p>
            <a:pPr lvl="2"/>
            <a:r>
              <a:rPr lang="et-EE" dirty="0"/>
              <a:t>Kolmas tase</a:t>
            </a:r>
          </a:p>
          <a:p>
            <a:pPr lvl="3"/>
            <a:r>
              <a:rPr lang="et-EE" dirty="0"/>
              <a:t>Neljas tase</a:t>
            </a:r>
          </a:p>
          <a:p>
            <a:pPr lvl="4"/>
            <a:r>
              <a:rPr lang="et-EE" dirty="0"/>
              <a:t>Viies tase</a:t>
            </a:r>
            <a:endParaRPr lang="en-GB" dirty="0"/>
          </a:p>
        </p:txBody>
      </p:sp>
      <p:sp>
        <p:nvSpPr>
          <p:cNvPr id="17" name="Sisu kohatäide 4">
            <a:extLst>
              <a:ext uri="{FF2B5EF4-FFF2-40B4-BE49-F238E27FC236}">
                <a16:creationId xmlns:a16="http://schemas.microsoft.com/office/drawing/2014/main" id="{85E3949B-815C-442E-AA24-A14C20540DFB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173667" y="1942856"/>
            <a:ext cx="5180013" cy="3794125"/>
          </a:xfrm>
        </p:spPr>
        <p:txBody>
          <a:bodyPr/>
          <a:lstStyle/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t-EE" dirty="0"/>
              <a:t>Teine tase</a:t>
            </a:r>
          </a:p>
          <a:p>
            <a:pPr lvl="2"/>
            <a:r>
              <a:rPr lang="et-EE" dirty="0"/>
              <a:t>Kolmas tase</a:t>
            </a:r>
          </a:p>
          <a:p>
            <a:pPr lvl="3"/>
            <a:r>
              <a:rPr lang="et-EE" dirty="0"/>
              <a:t>Neljas tase</a:t>
            </a:r>
          </a:p>
          <a:p>
            <a:pPr lvl="4"/>
            <a:r>
              <a:rPr lang="et-EE" dirty="0"/>
              <a:t>Viies tase</a:t>
            </a:r>
            <a:endParaRPr lang="en-GB" dirty="0"/>
          </a:p>
        </p:txBody>
      </p:sp>
      <p:sp>
        <p:nvSpPr>
          <p:cNvPr id="18" name="Sisu kohatäide 4">
            <a:extLst>
              <a:ext uri="{FF2B5EF4-FFF2-40B4-BE49-F238E27FC236}">
                <a16:creationId xmlns:a16="http://schemas.microsoft.com/office/drawing/2014/main" id="{552C31B5-F62A-4EDD-BAD6-9FE40984414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38199" y="1942855"/>
            <a:ext cx="5180013" cy="3794125"/>
          </a:xfrm>
        </p:spPr>
        <p:txBody>
          <a:bodyPr/>
          <a:lstStyle/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t-EE" dirty="0"/>
              <a:t>Teine tase</a:t>
            </a:r>
          </a:p>
          <a:p>
            <a:pPr lvl="2"/>
            <a:r>
              <a:rPr lang="et-EE" dirty="0"/>
              <a:t>Kolmas tase</a:t>
            </a:r>
          </a:p>
          <a:p>
            <a:pPr lvl="3"/>
            <a:r>
              <a:rPr lang="et-EE" dirty="0"/>
              <a:t>Neljas tase</a:t>
            </a:r>
          </a:p>
          <a:p>
            <a:pPr lvl="4"/>
            <a:r>
              <a:rPr lang="et-EE" dirty="0"/>
              <a:t>Viies tase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833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lti tum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DB86A41-2FFF-4897-8D24-8A91F2B3823B}"/>
              </a:ext>
            </a:extLst>
          </p:cNvPr>
          <p:cNvSpPr txBox="1">
            <a:spLocks/>
          </p:cNvSpPr>
          <p:nvPr userDrawn="1"/>
        </p:nvSpPr>
        <p:spPr>
          <a:xfrm>
            <a:off x="838200" y="0"/>
            <a:ext cx="8200292" cy="18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Klõpsake</a:t>
            </a:r>
            <a:r>
              <a:rPr lang="en-US" dirty="0"/>
              <a:t> </a:t>
            </a:r>
            <a:r>
              <a:rPr lang="en-US" dirty="0" err="1"/>
              <a:t>pealkirja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</p:txBody>
      </p:sp>
      <p:pic>
        <p:nvPicPr>
          <p:cNvPr id="9" name="Pilt 8">
            <a:extLst>
              <a:ext uri="{FF2B5EF4-FFF2-40B4-BE49-F238E27FC236}">
                <a16:creationId xmlns:a16="http://schemas.microsoft.com/office/drawing/2014/main" id="{DFA82078-C1B9-47D5-96B6-A7114D83D2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60000" y="468000"/>
            <a:ext cx="2606353" cy="815842"/>
          </a:xfrm>
          <a:prstGeom prst="rect">
            <a:avLst/>
          </a:prstGeom>
        </p:spPr>
      </p:pic>
      <p:sp>
        <p:nvSpPr>
          <p:cNvPr id="3" name="Teksti kohatäide 2">
            <a:extLst>
              <a:ext uri="{FF2B5EF4-FFF2-40B4-BE49-F238E27FC236}">
                <a16:creationId xmlns:a16="http://schemas.microsoft.com/office/drawing/2014/main" id="{70AB34D0-B3A1-4A8A-8FE8-F7659C6C59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5873750"/>
            <a:ext cx="5180013" cy="522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Lisage</a:t>
            </a:r>
            <a:r>
              <a:rPr lang="en-GB" dirty="0"/>
              <a:t> </a:t>
            </a:r>
            <a:r>
              <a:rPr lang="en-GB" dirty="0" err="1"/>
              <a:t>tekst</a:t>
            </a:r>
            <a:endParaRPr lang="et-EE" dirty="0"/>
          </a:p>
          <a:p>
            <a:pPr lvl="1"/>
            <a:r>
              <a:rPr lang="et-EE" dirty="0"/>
              <a:t>Teine tase</a:t>
            </a:r>
          </a:p>
          <a:p>
            <a:pPr lvl="2"/>
            <a:r>
              <a:rPr lang="et-EE" dirty="0"/>
              <a:t>Kolmas tase</a:t>
            </a:r>
          </a:p>
          <a:p>
            <a:pPr lvl="3"/>
            <a:r>
              <a:rPr lang="et-EE" dirty="0"/>
              <a:t>Neljas tase</a:t>
            </a:r>
          </a:p>
          <a:p>
            <a:pPr lvl="4"/>
            <a:r>
              <a:rPr lang="et-EE" dirty="0"/>
              <a:t>Viies tase</a:t>
            </a:r>
            <a:endParaRPr lang="en-GB" dirty="0"/>
          </a:p>
        </p:txBody>
      </p:sp>
      <p:sp>
        <p:nvSpPr>
          <p:cNvPr id="11" name="Teksti kohatäide 2">
            <a:extLst>
              <a:ext uri="{FF2B5EF4-FFF2-40B4-BE49-F238E27FC236}">
                <a16:creationId xmlns:a16="http://schemas.microsoft.com/office/drawing/2014/main" id="{23B01275-57FD-4A23-9152-1592042608A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73667" y="5867712"/>
            <a:ext cx="5180013" cy="522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Lisage</a:t>
            </a:r>
            <a:r>
              <a:rPr lang="en-GB" dirty="0"/>
              <a:t> </a:t>
            </a:r>
            <a:r>
              <a:rPr lang="en-GB" dirty="0" err="1"/>
              <a:t>tekst</a:t>
            </a:r>
            <a:endParaRPr lang="et-EE" dirty="0"/>
          </a:p>
          <a:p>
            <a:pPr lvl="1"/>
            <a:r>
              <a:rPr lang="et-EE" dirty="0"/>
              <a:t>Teine tase</a:t>
            </a:r>
          </a:p>
          <a:p>
            <a:pPr lvl="2"/>
            <a:r>
              <a:rPr lang="et-EE" dirty="0"/>
              <a:t>Kolmas tase</a:t>
            </a:r>
          </a:p>
          <a:p>
            <a:pPr lvl="3"/>
            <a:r>
              <a:rPr lang="et-EE" dirty="0"/>
              <a:t>Neljas tase</a:t>
            </a:r>
          </a:p>
          <a:p>
            <a:pPr lvl="4"/>
            <a:r>
              <a:rPr lang="et-EE" dirty="0"/>
              <a:t>Viies tase</a:t>
            </a:r>
            <a:endParaRPr lang="en-GB" dirty="0"/>
          </a:p>
        </p:txBody>
      </p:sp>
      <p:sp>
        <p:nvSpPr>
          <p:cNvPr id="10" name="Sisu kohatäide 4">
            <a:extLst>
              <a:ext uri="{FF2B5EF4-FFF2-40B4-BE49-F238E27FC236}">
                <a16:creationId xmlns:a16="http://schemas.microsoft.com/office/drawing/2014/main" id="{9E68A62E-51C9-40EB-A1A0-552142AE959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173667" y="1942856"/>
            <a:ext cx="5180013" cy="3794125"/>
          </a:xfrm>
        </p:spPr>
        <p:txBody>
          <a:bodyPr/>
          <a:lstStyle/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t-EE" dirty="0"/>
              <a:t>Teine tase</a:t>
            </a:r>
          </a:p>
          <a:p>
            <a:pPr lvl="2"/>
            <a:r>
              <a:rPr lang="et-EE" dirty="0"/>
              <a:t>Kolmas tase</a:t>
            </a:r>
          </a:p>
          <a:p>
            <a:pPr lvl="3"/>
            <a:r>
              <a:rPr lang="et-EE" dirty="0"/>
              <a:t>Neljas tase</a:t>
            </a:r>
          </a:p>
          <a:p>
            <a:pPr lvl="4"/>
            <a:r>
              <a:rPr lang="et-EE" dirty="0"/>
              <a:t>Viies tase</a:t>
            </a:r>
            <a:endParaRPr lang="en-GB" dirty="0"/>
          </a:p>
        </p:txBody>
      </p:sp>
      <p:sp>
        <p:nvSpPr>
          <p:cNvPr id="12" name="Sisu kohatäide 4">
            <a:extLst>
              <a:ext uri="{FF2B5EF4-FFF2-40B4-BE49-F238E27FC236}">
                <a16:creationId xmlns:a16="http://schemas.microsoft.com/office/drawing/2014/main" id="{A46574CF-F450-4BAC-B71D-A2EAF3F6820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38199" y="1942855"/>
            <a:ext cx="5180013" cy="3794125"/>
          </a:xfrm>
        </p:spPr>
        <p:txBody>
          <a:bodyPr/>
          <a:lstStyle/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t-EE" dirty="0"/>
              <a:t>Teine tase</a:t>
            </a:r>
          </a:p>
          <a:p>
            <a:pPr lvl="2"/>
            <a:r>
              <a:rPr lang="et-EE" dirty="0"/>
              <a:t>Kolmas tase</a:t>
            </a:r>
          </a:p>
          <a:p>
            <a:pPr lvl="3"/>
            <a:r>
              <a:rPr lang="et-EE" dirty="0"/>
              <a:t>Neljas tase</a:t>
            </a:r>
          </a:p>
          <a:p>
            <a:pPr lvl="4"/>
            <a:r>
              <a:rPr lang="et-EE" dirty="0"/>
              <a:t>Viies tase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2168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lti/joonist j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isu kohatäide 3">
            <a:extLst>
              <a:ext uri="{FF2B5EF4-FFF2-40B4-BE49-F238E27FC236}">
                <a16:creationId xmlns:a16="http://schemas.microsoft.com/office/drawing/2014/main" id="{8553F907-BE94-4425-B378-00EF85BA1CD1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0" y="0"/>
            <a:ext cx="6096000" cy="3429000"/>
          </a:xfrm>
        </p:spPr>
        <p:txBody>
          <a:bodyPr/>
          <a:lstStyle/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t-EE" dirty="0"/>
              <a:t>Teine tase</a:t>
            </a:r>
          </a:p>
          <a:p>
            <a:pPr lvl="2"/>
            <a:r>
              <a:rPr lang="et-EE" dirty="0"/>
              <a:t>Kolmas tase</a:t>
            </a:r>
          </a:p>
          <a:p>
            <a:pPr lvl="3"/>
            <a:r>
              <a:rPr lang="et-EE" dirty="0"/>
              <a:t>Neljas tase</a:t>
            </a:r>
          </a:p>
          <a:p>
            <a:pPr lvl="4"/>
            <a:r>
              <a:rPr lang="et-EE" dirty="0"/>
              <a:t>Viies tase</a:t>
            </a:r>
            <a:endParaRPr lang="en-GB" dirty="0"/>
          </a:p>
        </p:txBody>
      </p:sp>
      <p:sp>
        <p:nvSpPr>
          <p:cNvPr id="15" name="Sisu kohatäide 3">
            <a:extLst>
              <a:ext uri="{FF2B5EF4-FFF2-40B4-BE49-F238E27FC236}">
                <a16:creationId xmlns:a16="http://schemas.microsoft.com/office/drawing/2014/main" id="{E42083A8-95B8-42E2-805F-CCE365EF0E6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096000" y="0"/>
            <a:ext cx="6096000" cy="3429000"/>
          </a:xfrm>
        </p:spPr>
        <p:txBody>
          <a:bodyPr/>
          <a:lstStyle/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t-EE" dirty="0"/>
              <a:t>Teine tase</a:t>
            </a:r>
          </a:p>
          <a:p>
            <a:pPr lvl="2"/>
            <a:r>
              <a:rPr lang="et-EE" dirty="0"/>
              <a:t>Kolmas tase</a:t>
            </a:r>
          </a:p>
          <a:p>
            <a:pPr lvl="3"/>
            <a:r>
              <a:rPr lang="et-EE" dirty="0"/>
              <a:t>Neljas tase</a:t>
            </a:r>
          </a:p>
          <a:p>
            <a:pPr lvl="4"/>
            <a:r>
              <a:rPr lang="et-EE" dirty="0"/>
              <a:t>Viies tase</a:t>
            </a:r>
            <a:endParaRPr lang="en-GB" dirty="0"/>
          </a:p>
        </p:txBody>
      </p:sp>
      <p:sp>
        <p:nvSpPr>
          <p:cNvPr id="16" name="Sisu kohatäide 3">
            <a:extLst>
              <a:ext uri="{FF2B5EF4-FFF2-40B4-BE49-F238E27FC236}">
                <a16:creationId xmlns:a16="http://schemas.microsoft.com/office/drawing/2014/main" id="{F6E9E510-B05B-4D40-808B-5EA7CA34BA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3429000"/>
            <a:ext cx="6096000" cy="3429000"/>
          </a:xfrm>
        </p:spPr>
        <p:txBody>
          <a:bodyPr/>
          <a:lstStyle/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t-EE" dirty="0"/>
              <a:t>Teine tase</a:t>
            </a:r>
          </a:p>
          <a:p>
            <a:pPr lvl="2"/>
            <a:r>
              <a:rPr lang="et-EE" dirty="0"/>
              <a:t>Kolmas tase</a:t>
            </a:r>
          </a:p>
          <a:p>
            <a:pPr lvl="3"/>
            <a:r>
              <a:rPr lang="et-EE" dirty="0"/>
              <a:t>Neljas tase</a:t>
            </a:r>
          </a:p>
          <a:p>
            <a:pPr lvl="4"/>
            <a:r>
              <a:rPr lang="et-EE" dirty="0"/>
              <a:t>Viies tase</a:t>
            </a:r>
            <a:endParaRPr lang="en-GB" dirty="0"/>
          </a:p>
        </p:txBody>
      </p:sp>
      <p:sp>
        <p:nvSpPr>
          <p:cNvPr id="17" name="Sisu kohatäide 3">
            <a:extLst>
              <a:ext uri="{FF2B5EF4-FFF2-40B4-BE49-F238E27FC236}">
                <a16:creationId xmlns:a16="http://schemas.microsoft.com/office/drawing/2014/main" id="{C7CB8FA2-06DD-415F-9906-6ED10EDC7913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096000" y="3429000"/>
            <a:ext cx="6096000" cy="3429000"/>
          </a:xfrm>
          <a:noFill/>
        </p:spPr>
        <p:txBody>
          <a:bodyPr/>
          <a:lstStyle/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t-EE" dirty="0"/>
              <a:t>Teine tase</a:t>
            </a:r>
          </a:p>
          <a:p>
            <a:pPr lvl="2"/>
            <a:r>
              <a:rPr lang="et-EE" dirty="0"/>
              <a:t>Kolmas tase</a:t>
            </a:r>
          </a:p>
          <a:p>
            <a:pPr lvl="3"/>
            <a:r>
              <a:rPr lang="et-EE" dirty="0"/>
              <a:t>Neljas tase</a:t>
            </a:r>
          </a:p>
          <a:p>
            <a:pPr lvl="4"/>
            <a:r>
              <a:rPr lang="et-EE" dirty="0"/>
              <a:t>Viies tase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8323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ur pil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828A99FC-17D3-43B0-9C0A-F8F6A7B58E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3112" y="0"/>
            <a:ext cx="7734300" cy="18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Klõpake</a:t>
            </a:r>
            <a:r>
              <a:rPr lang="en-US" dirty="0"/>
              <a:t> </a:t>
            </a:r>
            <a:r>
              <a:rPr lang="en-US" dirty="0" err="1"/>
              <a:t>pealkirja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</p:txBody>
      </p:sp>
      <p:pic>
        <p:nvPicPr>
          <p:cNvPr id="11" name="Pilt 10">
            <a:extLst>
              <a:ext uri="{FF2B5EF4-FFF2-40B4-BE49-F238E27FC236}">
                <a16:creationId xmlns:a16="http://schemas.microsoft.com/office/drawing/2014/main" id="{AF70A102-6DDE-4480-8A6C-124FC809D0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60000" y="468000"/>
            <a:ext cx="2606353" cy="81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9200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67485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Master Slide esika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1190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54980" y="1826558"/>
            <a:ext cx="9882042" cy="749715"/>
          </a:xfrm>
          <a:prstGeom prst="rect">
            <a:avLst/>
          </a:prstGeom>
        </p:spPr>
        <p:txBody>
          <a:bodyPr lIns="0" tIns="0" rIns="0" bIns="0"/>
          <a:lstStyle>
            <a:lvl1pPr>
              <a:defRPr sz="4700" b="0" i="0">
                <a:solidFill>
                  <a:srgbClr val="034DA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1" y="1577340"/>
            <a:ext cx="10972800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1" y="6377939"/>
            <a:ext cx="3901440" cy="3429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23694"/>
            <a:endParaRPr lang="et-EE" sz="20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2" y="6377939"/>
            <a:ext cx="280416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23694"/>
            <a:fld id="{1D8BD707-D9CF-40AE-B4C6-C98DA3205C09}" type="datetimeFigureOut">
              <a:rPr lang="en-US" sz="2000" smtClean="0">
                <a:solidFill>
                  <a:prstClr val="black">
                    <a:tint val="75000"/>
                  </a:prstClr>
                </a:solidFill>
              </a:rPr>
              <a:pPr defTabSz="1023694"/>
              <a:t>5/19/2025</a:t>
            </a:fld>
            <a:endParaRPr lang="en-US" sz="20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39"/>
            <a:ext cx="2804160" cy="3429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23694"/>
            <a:fld id="{B6F15528-21DE-4FAA-801E-634DDDAF4B2B}" type="slidenum">
              <a:rPr lang="et-EE" sz="2000" smtClean="0">
                <a:solidFill>
                  <a:prstClr val="black">
                    <a:tint val="75000"/>
                  </a:prstClr>
                </a:solidFill>
              </a:rPr>
              <a:pPr defTabSz="1023694"/>
              <a:t>‹#›</a:t>
            </a:fld>
            <a:endParaRPr lang="et-EE" sz="20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493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elleht he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464DD-8543-46FA-98EC-2688834A13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err="1"/>
              <a:t>Klõpsake</a:t>
            </a:r>
            <a:r>
              <a:rPr lang="en-US" dirty="0"/>
              <a:t> </a:t>
            </a:r>
            <a:r>
              <a:rPr lang="en-US" dirty="0" err="1"/>
              <a:t>pealkirja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99DF9E-0EDF-41C2-9A64-C47ED6951C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lt 7" descr="Pilt, millel on kujutatud tekst&#10;&#10;Kirjeldus on genereeritud automaatselt">
            <a:extLst>
              <a:ext uri="{FF2B5EF4-FFF2-40B4-BE49-F238E27FC236}">
                <a16:creationId xmlns:a16="http://schemas.microsoft.com/office/drawing/2014/main" id="{86EB4E15-6716-4608-9CDD-3C29FF655B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0" y="468000"/>
            <a:ext cx="2606353" cy="81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4498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SITAAT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214970" y="1745192"/>
            <a:ext cx="9755717" cy="3225463"/>
          </a:xfrm>
          <a:prstGeom prst="rect">
            <a:avLst/>
          </a:prstGeom>
        </p:spPr>
        <p:txBody>
          <a:bodyPr lIns="91406" tIns="45702" rIns="91406" bIns="45702" anchor="ctr">
            <a:noAutofit/>
          </a:bodyPr>
          <a:lstStyle>
            <a:lvl1pPr marL="0" marR="0" indent="0" algn="ctr" defTabSz="51181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 sz="3600" b="0" i="1" kern="1200" cap="all" spc="157" baseline="0">
                <a:solidFill>
                  <a:schemeClr val="tx1">
                    <a:lumMod val="95000"/>
                  </a:schemeClr>
                </a:solidFill>
              </a:defRPr>
            </a:lvl1pPr>
          </a:lstStyle>
          <a:p>
            <a:pPr marL="0" marR="0" lvl="0" indent="0" algn="l" defTabSz="51181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60000"/>
              <a:buFont typeface="Arial"/>
              <a:buNone/>
              <a:tabLst/>
              <a:defRPr/>
            </a:pPr>
            <a:r>
              <a:rPr lang="et-EE" dirty="0"/>
              <a:t>“tsitaadi tekst”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14970" y="4970467"/>
            <a:ext cx="9755717" cy="444500"/>
          </a:xfrm>
          <a:prstGeom prst="rect">
            <a:avLst/>
          </a:prstGeom>
        </p:spPr>
        <p:txBody>
          <a:bodyPr lIns="91406" tIns="45702" rIns="91406" bIns="45702">
            <a:noAutofit/>
          </a:bodyPr>
          <a:lstStyle>
            <a:lvl1pPr algn="r">
              <a:defRPr sz="27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- T</a:t>
            </a:r>
            <a:r>
              <a:rPr lang="et-EE" dirty="0"/>
              <a:t>sitaadi autor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671422" y="6419081"/>
            <a:ext cx="2844800" cy="365125"/>
          </a:xfrm>
          <a:prstGeom prst="rect">
            <a:avLst/>
          </a:prstGeom>
        </p:spPr>
        <p:txBody>
          <a:bodyPr lIns="91406" tIns="45702" rIns="91406" bIns="45702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defTabSz="914035"/>
            <a:fld id="{48FA6FF9-EC4C-EA4E-AA5F-7615A268238B}" type="slidenum">
              <a:rPr lang="en-US" sz="1900" smtClean="0">
                <a:solidFill>
                  <a:srgbClr val="593788"/>
                </a:solidFill>
              </a:rPr>
              <a:pPr defTabSz="914035"/>
              <a:t>‹#›</a:t>
            </a:fld>
            <a:endParaRPr lang="en-US" sz="1900" dirty="0">
              <a:solidFill>
                <a:srgbClr val="59378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166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ealkiri ja tekst he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CFE34-CECB-4F19-9C31-18A466EEBB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3112" y="0"/>
            <a:ext cx="8118230" cy="18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Klõpsake</a:t>
            </a:r>
            <a:r>
              <a:rPr lang="en-US" dirty="0"/>
              <a:t> </a:t>
            </a:r>
            <a:r>
              <a:rPr lang="en-US" dirty="0" err="1"/>
              <a:t>pealkirja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A0364-4435-4352-A6D1-142D6189B7A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3112" y="2017835"/>
            <a:ext cx="10490688" cy="4159128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lt 6" descr="Pilt, millel on kujutatud tekst&#10;&#10;Kirjeldus on genereeritud automaatselt">
            <a:extLst>
              <a:ext uri="{FF2B5EF4-FFF2-40B4-BE49-F238E27FC236}">
                <a16:creationId xmlns:a16="http://schemas.microsoft.com/office/drawing/2014/main" id="{A76E22C1-CDD9-45C8-A5C2-66F8AD2084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0" y="468000"/>
            <a:ext cx="2606353" cy="81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68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ealkiri ja tekst tu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stkülik 3">
            <a:extLst>
              <a:ext uri="{FF2B5EF4-FFF2-40B4-BE49-F238E27FC236}">
                <a16:creationId xmlns:a16="http://schemas.microsoft.com/office/drawing/2014/main" id="{35380A04-F7E3-4519-AD4C-5E1425B17923}"/>
              </a:ext>
            </a:extLst>
          </p:cNvPr>
          <p:cNvSpPr/>
          <p:nvPr userDrawn="1"/>
        </p:nvSpPr>
        <p:spPr>
          <a:xfrm>
            <a:off x="0" y="0"/>
            <a:ext cx="12192000" cy="18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7CFE34-CECB-4F19-9C31-18A466EEBB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3111" y="0"/>
            <a:ext cx="8135815" cy="17682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Klõpsake</a:t>
            </a:r>
            <a:r>
              <a:rPr lang="en-US" dirty="0"/>
              <a:t> </a:t>
            </a:r>
            <a:r>
              <a:rPr lang="en-US" dirty="0" err="1"/>
              <a:t>pealkirja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A0364-4435-4352-A6D1-142D6189B7A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3112" y="2017835"/>
            <a:ext cx="10490688" cy="4159128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2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lt 6">
            <a:extLst>
              <a:ext uri="{FF2B5EF4-FFF2-40B4-BE49-F238E27FC236}">
                <a16:creationId xmlns:a16="http://schemas.microsoft.com/office/drawing/2014/main" id="{A76E22C1-CDD9-45C8-A5C2-66F8AD2084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60000" y="468000"/>
            <a:ext cx="2606353" cy="81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0797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ealkiri ja tekst tume mustrig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CFE34-CECB-4F19-9C31-18A466EEBB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3111" y="0"/>
            <a:ext cx="8135815" cy="17682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Klõpsake</a:t>
            </a:r>
            <a:r>
              <a:rPr lang="en-US" dirty="0"/>
              <a:t> </a:t>
            </a:r>
            <a:r>
              <a:rPr lang="en-US" dirty="0" err="1"/>
              <a:t>pealkirja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A0364-4435-4352-A6D1-142D6189B7A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3112" y="2017835"/>
            <a:ext cx="10490688" cy="4159128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2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lt 6">
            <a:extLst>
              <a:ext uri="{FF2B5EF4-FFF2-40B4-BE49-F238E27FC236}">
                <a16:creationId xmlns:a16="http://schemas.microsoft.com/office/drawing/2014/main" id="{A76E22C1-CDD9-45C8-A5C2-66F8AD2084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60000" y="468000"/>
            <a:ext cx="2606353" cy="81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3416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ks tekstikasti he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CCBFF-728D-45F3-BBEB-078527BEECC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023413"/>
            <a:ext cx="5181600" cy="395576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6188AD-F07D-4AB2-8A94-F0E2D3EBB24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2023413"/>
            <a:ext cx="5181600" cy="395576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086562F-AB3F-46FF-8F9F-1117E969EC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0"/>
            <a:ext cx="8090388" cy="18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Klõpsake</a:t>
            </a:r>
            <a:r>
              <a:rPr lang="en-US" dirty="0"/>
              <a:t> </a:t>
            </a:r>
            <a:r>
              <a:rPr lang="en-US" dirty="0" err="1"/>
              <a:t>pealkirja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</p:txBody>
      </p:sp>
      <p:pic>
        <p:nvPicPr>
          <p:cNvPr id="9" name="Pilt 8" descr="Pilt, millel on kujutatud tekst&#10;&#10;Kirjeldus on genereeritud automaatselt">
            <a:extLst>
              <a:ext uri="{FF2B5EF4-FFF2-40B4-BE49-F238E27FC236}">
                <a16:creationId xmlns:a16="http://schemas.microsoft.com/office/drawing/2014/main" id="{07341EE1-3AC7-4544-B29E-EDF47DCF33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0" y="468000"/>
            <a:ext cx="2606353" cy="81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587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ks tekstikasti tu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CCBFF-728D-45F3-BBEB-078527BEECC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023413"/>
            <a:ext cx="5181600" cy="3955762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2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istkülik 5">
            <a:extLst>
              <a:ext uri="{FF2B5EF4-FFF2-40B4-BE49-F238E27FC236}">
                <a16:creationId xmlns:a16="http://schemas.microsoft.com/office/drawing/2014/main" id="{F343B94A-FA31-419C-86D9-7226C86B2018}"/>
              </a:ext>
            </a:extLst>
          </p:cNvPr>
          <p:cNvSpPr/>
          <p:nvPr userDrawn="1"/>
        </p:nvSpPr>
        <p:spPr>
          <a:xfrm>
            <a:off x="0" y="0"/>
            <a:ext cx="12192000" cy="18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F504563-DD08-41DB-9E1E-46D34567C5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4000" y="0"/>
            <a:ext cx="8100646" cy="18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Klõpsake</a:t>
            </a:r>
            <a:r>
              <a:rPr lang="en-US" dirty="0"/>
              <a:t> </a:t>
            </a:r>
            <a:r>
              <a:rPr lang="en-US" dirty="0" err="1"/>
              <a:t>pealkirja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</p:txBody>
      </p:sp>
      <p:pic>
        <p:nvPicPr>
          <p:cNvPr id="10" name="Pilt 9">
            <a:extLst>
              <a:ext uri="{FF2B5EF4-FFF2-40B4-BE49-F238E27FC236}">
                <a16:creationId xmlns:a16="http://schemas.microsoft.com/office/drawing/2014/main" id="{215657BB-D60D-4A92-8D31-B84ED99FBB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60000" y="468000"/>
            <a:ext cx="2606353" cy="815842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87F3EBF-F9D3-468D-942B-DBFD8DA7C1FA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172202" y="2023413"/>
            <a:ext cx="5181600" cy="3955762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2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07920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ks tekstikasti tume mustrig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CCBFF-728D-45F3-BBEB-078527BEECC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023413"/>
            <a:ext cx="5181600" cy="3955762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2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F504563-DD08-41DB-9E1E-46D34567C5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4000" y="0"/>
            <a:ext cx="8100646" cy="18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Klõpsake</a:t>
            </a:r>
            <a:r>
              <a:rPr lang="en-US" dirty="0"/>
              <a:t> </a:t>
            </a:r>
            <a:r>
              <a:rPr lang="en-US" dirty="0" err="1"/>
              <a:t>pealkirja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</p:txBody>
      </p:sp>
      <p:pic>
        <p:nvPicPr>
          <p:cNvPr id="10" name="Pilt 9">
            <a:extLst>
              <a:ext uri="{FF2B5EF4-FFF2-40B4-BE49-F238E27FC236}">
                <a16:creationId xmlns:a16="http://schemas.microsoft.com/office/drawing/2014/main" id="{215657BB-D60D-4A92-8D31-B84ED99FBB1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60000" y="468000"/>
            <a:ext cx="2606353" cy="815842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87F3EBF-F9D3-468D-942B-DBFD8DA7C1FA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172202" y="2023413"/>
            <a:ext cx="5181600" cy="3955762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2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95493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kasti he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C8198D-3ABF-4207-9E61-9040ECB6419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1997686"/>
            <a:ext cx="5157787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PEALKIRI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A6CD39-497E-4281-98B6-7AB29617F5C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2821598"/>
            <a:ext cx="5157787" cy="3684588"/>
          </a:xfrm>
        </p:spPr>
        <p:txBody>
          <a:bodyPr/>
          <a:lstStyle/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60CFA0-FD7D-4DFF-8285-DE9C94DDFCB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0612" y="1997686"/>
            <a:ext cx="5183188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PEALKIRI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A81980-7CA7-40CC-9E8C-E2CC362D2114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0612" y="2821598"/>
            <a:ext cx="5183188" cy="3684588"/>
          </a:xfrm>
        </p:spPr>
        <p:txBody>
          <a:bodyPr/>
          <a:lstStyle/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4EDB458-107A-4876-87BB-69FB81F7E1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-1"/>
            <a:ext cx="8200292" cy="18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Klõpsake</a:t>
            </a:r>
            <a:r>
              <a:rPr lang="en-US" dirty="0"/>
              <a:t> </a:t>
            </a:r>
            <a:r>
              <a:rPr lang="en-US" dirty="0" err="1"/>
              <a:t>pealkirja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</p:txBody>
      </p:sp>
      <p:pic>
        <p:nvPicPr>
          <p:cNvPr id="11" name="Pilt 10" descr="Pilt, millel on kujutatud tekst&#10;&#10;Kirjeldus on genereeritud automaatselt">
            <a:extLst>
              <a:ext uri="{FF2B5EF4-FFF2-40B4-BE49-F238E27FC236}">
                <a16:creationId xmlns:a16="http://schemas.microsoft.com/office/drawing/2014/main" id="{D9E63F43-5832-4BA0-99EC-2DFB8B1956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0" y="468000"/>
            <a:ext cx="2606353" cy="81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789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0B445C-DE68-4E0E-B816-49898BF49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/>
              <a:t>Klõpsake</a:t>
            </a:r>
            <a:r>
              <a:rPr lang="en-US" dirty="0"/>
              <a:t> </a:t>
            </a:r>
            <a:r>
              <a:rPr lang="en-US" dirty="0" err="1"/>
              <a:t>pealkirja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AB24F0-4944-4A0A-B599-F0F8EB6D3F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err="1"/>
              <a:t>Lisage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või</a:t>
            </a:r>
            <a:r>
              <a:rPr lang="en-US" dirty="0"/>
              <a:t> </a:t>
            </a:r>
            <a:r>
              <a:rPr lang="en-US" dirty="0" err="1"/>
              <a:t>valige</a:t>
            </a:r>
            <a:r>
              <a:rPr lang="en-US" dirty="0"/>
              <a:t> </a:t>
            </a:r>
            <a:r>
              <a:rPr lang="en-US" dirty="0" err="1"/>
              <a:t>ikoon</a:t>
            </a:r>
            <a:r>
              <a:rPr lang="en-US" dirty="0"/>
              <a:t> </a:t>
            </a:r>
            <a:r>
              <a:rPr lang="en-US" dirty="0" err="1"/>
              <a:t>pildi</a:t>
            </a:r>
            <a:r>
              <a:rPr lang="en-US" dirty="0"/>
              <a:t> </a:t>
            </a:r>
            <a:r>
              <a:rPr lang="en-US" dirty="0" err="1"/>
              <a:t>lisamiseks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4872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60" r:id="rId4"/>
    <p:sldLayoutId id="2147483667" r:id="rId5"/>
    <p:sldLayoutId id="2147483652" r:id="rId6"/>
    <p:sldLayoutId id="2147483661" r:id="rId7"/>
    <p:sldLayoutId id="2147483668" r:id="rId8"/>
    <p:sldLayoutId id="2147483653" r:id="rId9"/>
    <p:sldLayoutId id="2147483662" r:id="rId10"/>
    <p:sldLayoutId id="2147483656" r:id="rId11"/>
    <p:sldLayoutId id="2147483663" r:id="rId12"/>
    <p:sldLayoutId id="2147483664" r:id="rId13"/>
    <p:sldLayoutId id="2147483665" r:id="rId14"/>
    <p:sldLayoutId id="2147483666" r:id="rId15"/>
    <p:sldLayoutId id="214748365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pp_logo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7104" y="120666"/>
            <a:ext cx="2159000" cy="43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>
            <a:cxnSpLocks noChangeShapeType="1"/>
          </p:cNvCxnSpPr>
          <p:nvPr/>
        </p:nvCxnSpPr>
        <p:spPr bwMode="auto">
          <a:xfrm>
            <a:off x="1" y="639763"/>
            <a:ext cx="12192000" cy="0"/>
          </a:xfrm>
          <a:prstGeom prst="line">
            <a:avLst/>
          </a:prstGeom>
          <a:noFill/>
          <a:ln w="12700">
            <a:solidFill>
              <a:srgbClr val="832B7C"/>
            </a:solidFill>
            <a:round/>
            <a:headEnd/>
            <a:tailEnd/>
          </a:ln>
          <a:effectLst>
            <a:outerShdw blurRad="40000" dist="12700" dir="5400000" rotWithShape="0">
              <a:srgbClr val="808080">
                <a:alpha val="2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865841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</p:sldLayoutIdLst>
  <p:txStyles>
    <p:titleStyle>
      <a:lvl1pPr algn="ctr" defTabSz="578949" rtl="0" eaLnBrk="0" fontAlgn="base" hangingPunct="0">
        <a:spcBef>
          <a:spcPct val="0"/>
        </a:spcBef>
        <a:spcAft>
          <a:spcPct val="0"/>
        </a:spcAft>
        <a:defRPr sz="56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578949" rtl="0" eaLnBrk="0" fontAlgn="base" hangingPunct="0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578949" rtl="0" eaLnBrk="0" fontAlgn="base" hangingPunct="0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578949" rtl="0" eaLnBrk="0" fontAlgn="base" hangingPunct="0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578949" rtl="0" eaLnBrk="0" fontAlgn="base" hangingPunct="0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578949" algn="ctr" defTabSz="578949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1157899" algn="ctr" defTabSz="578949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736849" algn="ctr" defTabSz="578949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2315800" algn="ctr" defTabSz="578949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434211" indent="-434211" algn="l" defTabSz="578949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940795" indent="-361845" algn="l" defTabSz="578949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447378" indent="-289478" algn="l" defTabSz="578949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2026325" indent="-289478" algn="l" defTabSz="578949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605277" indent="-289478" algn="l" defTabSz="578949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3184228" indent="-289478" algn="l" defTabSz="578949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763178" indent="-289478" algn="l" defTabSz="578949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342128" indent="-289478" algn="l" defTabSz="578949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4921076" indent="-289478" algn="l" defTabSz="578949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894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8949" algn="l" defTabSz="57894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7899" algn="l" defTabSz="57894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36849" algn="l" defTabSz="57894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15800" algn="l" defTabSz="57894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94752" algn="l" defTabSz="57894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73699" algn="l" defTabSz="57894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52651" algn="l" defTabSz="57894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31599" algn="l" defTabSz="57894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F9AF90CC-8D20-47D8-A0A5-A343F3E2D5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6481" y="1758539"/>
            <a:ext cx="10655166" cy="4029179"/>
          </a:xfrm>
        </p:spPr>
        <p:txBody>
          <a:bodyPr>
            <a:normAutofit fontScale="90000"/>
          </a:bodyPr>
          <a:lstStyle/>
          <a:p>
            <a:r>
              <a:rPr lang="en-GB" noProof="0" dirty="0"/>
              <a:t>Use of ERDF funds as a national contribution in European Partnerships</a:t>
            </a:r>
            <a:br>
              <a:rPr lang="en-GB" noProof="0" dirty="0"/>
            </a:br>
            <a:br>
              <a:rPr lang="en-GB" noProof="0" dirty="0"/>
            </a:br>
            <a:r>
              <a:rPr lang="en-GB" sz="4400" noProof="0" dirty="0"/>
              <a:t>Margit Suuroja, </a:t>
            </a:r>
            <a:br>
              <a:rPr lang="en-GB" sz="4400" noProof="0" dirty="0"/>
            </a:br>
            <a:r>
              <a:rPr lang="en-GB" sz="4400" noProof="0" dirty="0"/>
              <a:t>Estonian Research Council</a:t>
            </a:r>
            <a:br>
              <a:rPr lang="en-GB" sz="4400" noProof="0" dirty="0"/>
            </a:br>
            <a:br>
              <a:rPr lang="en-GB" sz="4400" noProof="0" dirty="0"/>
            </a:br>
            <a:r>
              <a:rPr lang="en-GB" sz="4400" noProof="0" dirty="0"/>
              <a:t>MLE WS in Vienna 21-22.05.2025</a:t>
            </a:r>
          </a:p>
        </p:txBody>
      </p:sp>
    </p:spTree>
    <p:extLst>
      <p:ext uri="{BB962C8B-B14F-4D97-AF65-F5344CB8AC3E}">
        <p14:creationId xmlns:p14="http://schemas.microsoft.com/office/powerpoint/2010/main" val="2240452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BB04B8-924D-0446-8F6C-A3A0E313D0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8C004F67-31E8-516A-C1E8-C3AD4212D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t-EE" sz="4900" b="1" noProof="0" dirty="0"/>
            </a:br>
            <a:r>
              <a:rPr lang="en-GB" sz="4900" b="1" noProof="0" dirty="0"/>
              <a:t>Background</a:t>
            </a:r>
            <a:br>
              <a:rPr lang="et-EE" dirty="0"/>
            </a:b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id="{E2AF1FB3-6F71-7A88-8D8D-272C57445F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38B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t-EE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Estonia (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ETAG</a:t>
            </a:r>
            <a:r>
              <a:rPr kumimoji="0" lang="et-EE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funded partnerships (ERA-NETs) already in the previous </a:t>
            </a:r>
            <a:r>
              <a:rPr kumimoji="0" lang="et-EE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ERDF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funding period</a:t>
            </a:r>
            <a:r>
              <a:rPr kumimoji="0" lang="et-EE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we built competence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38B6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38B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the previous period was it possible only in calls without EC co-funds.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38B6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indent="0">
              <a:buNone/>
            </a:pPr>
            <a:endParaRPr lang="et-EE" dirty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519860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D1495AA8-453B-79E4-8D9C-B701C4D98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t-EE" sz="4900" b="1" noProof="0" dirty="0"/>
            </a:br>
            <a:r>
              <a:rPr lang="en-GB" sz="4900" b="1" noProof="0" dirty="0"/>
              <a:t>Current period</a:t>
            </a:r>
            <a:br>
              <a:rPr lang="et-EE" dirty="0"/>
            </a:b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id="{F03F69D6-3604-0A96-B999-7961FB0142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noProof="0" dirty="0"/>
              <a:t>Only partnerships which overlap with smart specialization</a:t>
            </a:r>
            <a:r>
              <a:rPr lang="et-EE" noProof="0" dirty="0"/>
              <a:t> </a:t>
            </a:r>
            <a:r>
              <a:rPr lang="en-GB" noProof="0" dirty="0"/>
              <a:t>areas</a:t>
            </a:r>
            <a:r>
              <a:rPr lang="et-EE" noProof="0" dirty="0"/>
              <a:t> (</a:t>
            </a:r>
            <a:r>
              <a:rPr lang="en-US" noProof="0" dirty="0"/>
              <a:t>digital solutions in every area of ​​life, health technologies and services, valorization of local resources</a:t>
            </a:r>
            <a:r>
              <a:rPr lang="et-EE" noProof="0" dirty="0"/>
              <a:t>,</a:t>
            </a:r>
            <a:r>
              <a:rPr lang="en-US" noProof="0" dirty="0"/>
              <a:t> smart and sustainable energy solutions</a:t>
            </a:r>
            <a:r>
              <a:rPr lang="et-EE" noProof="0" dirty="0"/>
              <a:t>) </a:t>
            </a:r>
            <a:r>
              <a:rPr lang="en-GB" noProof="0" dirty="0"/>
              <a:t>can be funded</a:t>
            </a:r>
          </a:p>
          <a:p>
            <a:r>
              <a:rPr lang="en-GB" noProof="0" dirty="0"/>
              <a:t>Regardless of the funding source, the participation rules are the same, i.e. from the researcher's/institution's perspective, it makes no difference whether the money comes from the state budget or from ERDF funds</a:t>
            </a:r>
            <a:endParaRPr lang="et-EE" noProof="0" dirty="0"/>
          </a:p>
          <a:p>
            <a:r>
              <a:rPr lang="en-GB" dirty="0"/>
              <a:t>State budget is used next to the ERDF funds, to fund partnerships which are not in the smart specialization areas.</a:t>
            </a:r>
            <a:endParaRPr lang="en-GB" noProof="0" dirty="0"/>
          </a:p>
          <a:p>
            <a:endParaRPr lang="et-EE" dirty="0"/>
          </a:p>
          <a:p>
            <a:endParaRPr lang="et-EE" dirty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245064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276DC6-7861-ECF5-E84C-9772523DE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72830ADC-484D-62BD-F5FA-7BC4CD50B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t-EE" sz="4900" b="1" noProof="0" dirty="0"/>
            </a:br>
            <a:r>
              <a:rPr lang="en-GB" sz="4900" b="1" noProof="0" dirty="0"/>
              <a:t>Intermediate body</a:t>
            </a:r>
            <a:br>
              <a:rPr lang="et-EE" dirty="0"/>
            </a:b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id="{6E29AE55-D2CE-BF82-93A3-812CA5F4C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noProof="0" dirty="0">
                <a:solidFill>
                  <a:schemeClr val="tx1"/>
                </a:solidFill>
              </a:rPr>
              <a:t>Only intermediate body can give a financial support</a:t>
            </a:r>
          </a:p>
          <a:p>
            <a:r>
              <a:rPr lang="en-GB" dirty="0"/>
              <a:t>Agreement between </a:t>
            </a:r>
            <a:r>
              <a:rPr lang="en-GB" noProof="0" dirty="0"/>
              <a:t>ministries </a:t>
            </a:r>
            <a:r>
              <a:rPr lang="en-GB" dirty="0"/>
              <a:t>(the Ministry of Finance, the Ministry of Education and Research).</a:t>
            </a:r>
          </a:p>
          <a:p>
            <a:r>
              <a:rPr lang="en-GB" dirty="0"/>
              <a:t>ETAG had a programme (</a:t>
            </a:r>
            <a:r>
              <a:rPr lang="en-GB" dirty="0" err="1"/>
              <a:t>Mobilitas</a:t>
            </a:r>
            <a:r>
              <a:rPr lang="en-GB" dirty="0"/>
              <a:t>) to support the internalisation of science.</a:t>
            </a:r>
          </a:p>
          <a:p>
            <a:r>
              <a:rPr lang="en-GB" dirty="0"/>
              <a:t>An evaluation process was carried out. </a:t>
            </a:r>
          </a:p>
          <a:p>
            <a:endParaRPr lang="et-EE" dirty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081110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0EBBDBFA-3ADB-7176-D2A9-F096D5657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t-EE" sz="4900" b="1" noProof="0" dirty="0"/>
            </a:br>
            <a:r>
              <a:rPr lang="en-GB" sz="4900" b="1" noProof="0" dirty="0"/>
              <a:t>Finance</a:t>
            </a:r>
            <a:br>
              <a:rPr lang="et-EE" dirty="0"/>
            </a:b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id="{07A8AD1A-A80A-A94A-B204-FF71F9C144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noProof="0" dirty="0"/>
              <a:t>Trilateral grant agreement between ETAG, institution and PI is signed.</a:t>
            </a:r>
          </a:p>
          <a:p>
            <a:r>
              <a:rPr lang="en-GB" noProof="0" dirty="0"/>
              <a:t>Institution receiving funds, must have a liquid assets.</a:t>
            </a:r>
          </a:p>
          <a:p>
            <a:r>
              <a:rPr lang="en-GB" noProof="0" dirty="0"/>
              <a:t>Payment requests from institutions 4 times per year.</a:t>
            </a:r>
          </a:p>
          <a:p>
            <a:r>
              <a:rPr lang="en-GB" noProof="0" dirty="0"/>
              <a:t>Request first check for eligibility b</a:t>
            </a:r>
            <a:r>
              <a:rPr lang="et-EE" noProof="0" dirty="0"/>
              <a:t>y</a:t>
            </a:r>
            <a:r>
              <a:rPr lang="en-GB" noProof="0" dirty="0"/>
              <a:t> ETAG, final check by state support services centre</a:t>
            </a:r>
            <a:r>
              <a:rPr lang="et-EE" noProof="0" dirty="0"/>
              <a:t>.</a:t>
            </a:r>
            <a:endParaRPr lang="en-GB" noProof="0" dirty="0"/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198193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FFAA1C-3E17-A667-2A7C-21EDA39AA5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37E04ACA-4E11-F6C4-ECE2-4CF562514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t-EE" sz="4900" b="1" noProof="0" dirty="0"/>
            </a:br>
            <a:r>
              <a:rPr lang="en-GB" sz="4900" b="1" noProof="0" dirty="0"/>
              <a:t>Complexities</a:t>
            </a:r>
            <a:br>
              <a:rPr lang="et-EE" dirty="0"/>
            </a:b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id="{B34FD427-56C4-D666-8533-9609EC09D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t-EE" dirty="0">
                <a:solidFill>
                  <a:srgbClr val="3C4043"/>
                </a:solidFill>
              </a:rPr>
              <a:t>S</a:t>
            </a:r>
            <a:r>
              <a:rPr lang="en-GB" noProof="0" dirty="0">
                <a:solidFill>
                  <a:srgbClr val="3C4043"/>
                </a:solidFill>
              </a:rPr>
              <a:t>mart specialization </a:t>
            </a:r>
            <a:r>
              <a:rPr lang="en-GB" b="0" i="0" noProof="0" dirty="0">
                <a:solidFill>
                  <a:srgbClr val="3C4043"/>
                </a:solidFill>
                <a:effectLst/>
              </a:rPr>
              <a:t>requirement may lead to a situation where researchers in some fields cannot contribute to the achievement of EU goals (Social Transformations and Resilience)</a:t>
            </a:r>
            <a:r>
              <a:rPr lang="et-EE" b="0" i="0" noProof="0" dirty="0">
                <a:solidFill>
                  <a:srgbClr val="3C4043"/>
                </a:solidFill>
                <a:effectLst/>
              </a:rPr>
              <a:t>.</a:t>
            </a:r>
            <a:endParaRPr lang="en-GB" b="0" i="0" noProof="0" dirty="0">
              <a:solidFill>
                <a:srgbClr val="3C4043"/>
              </a:solidFill>
              <a:effectLst/>
            </a:endParaRPr>
          </a:p>
          <a:p>
            <a:r>
              <a:rPr lang="en-GB" noProof="0" dirty="0">
                <a:solidFill>
                  <a:srgbClr val="3C4043"/>
                </a:solidFill>
              </a:rPr>
              <a:t>ERDF period has a fixed duration which do not overlap with the FP, so only projects that fit entirely within the eligibility period can be funded</a:t>
            </a:r>
            <a:r>
              <a:rPr lang="et-EE" noProof="0" dirty="0">
                <a:solidFill>
                  <a:srgbClr val="3C4043"/>
                </a:solidFill>
              </a:rPr>
              <a:t>.</a:t>
            </a:r>
            <a:endParaRPr lang="en-GB" noProof="0" dirty="0">
              <a:solidFill>
                <a:srgbClr val="3C4043"/>
              </a:solidFill>
            </a:endParaRPr>
          </a:p>
          <a:p>
            <a:r>
              <a:rPr lang="et-EE" b="0" i="0" noProof="0" dirty="0">
                <a:solidFill>
                  <a:srgbClr val="3C4043"/>
                </a:solidFill>
                <a:effectLst/>
              </a:rPr>
              <a:t>T</a:t>
            </a:r>
            <a:r>
              <a:rPr lang="en-GB" b="0" i="0" noProof="0" dirty="0">
                <a:solidFill>
                  <a:srgbClr val="3C4043"/>
                </a:solidFill>
                <a:effectLst/>
              </a:rPr>
              <a:t>he rules are not always suitable for research activities and do not take into account their specificities. Additional administrative activities and requirements or restrictions may apply.</a:t>
            </a:r>
          </a:p>
          <a:p>
            <a:endParaRPr lang="et-EE" dirty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896215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341990-3951-8FA5-82B8-F380B0E6A2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D11CFBC0-00BE-0ED1-5761-628943B38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t-EE" sz="4900" b="1" noProof="0" dirty="0"/>
            </a:br>
            <a:r>
              <a:rPr lang="en-GB" sz="4900" b="1" noProof="0" dirty="0"/>
              <a:t>Suggestions</a:t>
            </a:r>
            <a:br>
              <a:rPr lang="et-EE" dirty="0"/>
            </a:b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id="{28D5A07E-C216-21E8-B68E-0B0437265A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112" y="1693370"/>
            <a:ext cx="10490688" cy="41591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t-EE" dirty="0"/>
          </a:p>
          <a:p>
            <a:r>
              <a:rPr lang="en-GB" noProof="0" dirty="0"/>
              <a:t>Would be good to have a unit-based cost (not actual cost) </a:t>
            </a:r>
            <a:r>
              <a:rPr lang="en-GB" b="0" i="0" noProof="0" dirty="0">
                <a:solidFill>
                  <a:srgbClr val="3C4043"/>
                </a:solidFill>
                <a:effectLst/>
              </a:rPr>
              <a:t>to avoid checking every single expense documents.</a:t>
            </a:r>
          </a:p>
          <a:p>
            <a:r>
              <a:rPr lang="en-GB" b="0" i="0" noProof="0" dirty="0">
                <a:solidFill>
                  <a:srgbClr val="3C4043"/>
                </a:solidFill>
                <a:effectLst/>
              </a:rPr>
              <a:t>Would be good if, in addition to the ERDF budget, there was another source for exceptional cases</a:t>
            </a:r>
            <a:r>
              <a:rPr lang="et-EE" b="0" i="0" noProof="0" dirty="0">
                <a:solidFill>
                  <a:srgbClr val="3C4043"/>
                </a:solidFill>
                <a:effectLst/>
              </a:rPr>
              <a:t> (</a:t>
            </a:r>
            <a:r>
              <a:rPr lang="en-GB" b="0" i="0" noProof="0" dirty="0">
                <a:solidFill>
                  <a:srgbClr val="3C4043"/>
                </a:solidFill>
                <a:effectLst/>
              </a:rPr>
              <a:t>smart specialization).</a:t>
            </a:r>
          </a:p>
          <a:p>
            <a:r>
              <a:rPr lang="en-GB" noProof="0" dirty="0"/>
              <a:t>Think about the exit strategy early. When the period ends, instead of ERDF funds, another source (state budget) must be used.</a:t>
            </a: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40821740"/>
      </p:ext>
    </p:extLst>
  </p:cSld>
  <p:clrMapOvr>
    <a:masterClrMapping/>
  </p:clrMapOvr>
</p:sld>
</file>

<file path=ppt/theme/theme1.xml><?xml version="1.0" encoding="utf-8"?>
<a:theme xmlns:a="http://schemas.openxmlformats.org/drawingml/2006/main" name="ETAg ">
  <a:themeElements>
    <a:clrScheme name="Kohandatud 2">
      <a:dk1>
        <a:srgbClr val="6638B6"/>
      </a:dk1>
      <a:lt1>
        <a:srgbClr val="FFFFFF"/>
      </a:lt1>
      <a:dk2>
        <a:srgbClr val="000000"/>
      </a:dk2>
      <a:lt2>
        <a:srgbClr val="FFFFFF"/>
      </a:lt2>
      <a:accent1>
        <a:srgbClr val="6638B6"/>
      </a:accent1>
      <a:accent2>
        <a:srgbClr val="000000"/>
      </a:accent2>
      <a:accent3>
        <a:srgbClr val="8560C5"/>
      </a:accent3>
      <a:accent4>
        <a:srgbClr val="333333"/>
      </a:accent4>
      <a:accent5>
        <a:srgbClr val="B29BDB"/>
      </a:accent5>
      <a:accent6>
        <a:srgbClr val="808080"/>
      </a:accent6>
      <a:hlink>
        <a:srgbClr val="6638B6"/>
      </a:hlink>
      <a:folHlink>
        <a:srgbClr val="B29BDB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Suitsukla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ster Slide lehekül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'i kujundu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'i kujundu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B06DECA5663C46A25228468530AF33" ma:contentTypeVersion="6" ma:contentTypeDescription="Een nieuw document maken." ma:contentTypeScope="" ma:versionID="98e8c672554b3da86944c9bd8e879c5b">
  <xsd:schema xmlns:xsd="http://www.w3.org/2001/XMLSchema" xmlns:xs="http://www.w3.org/2001/XMLSchema" xmlns:p="http://schemas.microsoft.com/office/2006/metadata/properties" xmlns:ns2="b4f06535-9e84-4b34-be76-e3d4f4c5c0a5" xmlns:ns3="6e4c1d7a-e683-4948-9734-36f99d5e1dd9" targetNamespace="http://schemas.microsoft.com/office/2006/metadata/properties" ma:root="true" ma:fieldsID="f5a68e32cc27dedce926bfed4ed4b242" ns2:_="" ns3:_="">
    <xsd:import namespace="b4f06535-9e84-4b34-be76-e3d4f4c5c0a5"/>
    <xsd:import namespace="6e4c1d7a-e683-4948-9734-36f99d5e1dd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f06535-9e84-4b34-be76-e3d4f4c5c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4c1d7a-e683-4948-9734-36f99d5e1dd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6F326E-45C1-4D8E-B8D8-D2EDE22FB32C}"/>
</file>

<file path=customXml/itemProps2.xml><?xml version="1.0" encoding="utf-8"?>
<ds:datastoreItem xmlns:ds="http://schemas.openxmlformats.org/officeDocument/2006/customXml" ds:itemID="{36B4E9E1-582F-4A2B-83D4-06F383922200}"/>
</file>

<file path=customXml/itemProps3.xml><?xml version="1.0" encoding="utf-8"?>
<ds:datastoreItem xmlns:ds="http://schemas.openxmlformats.org/officeDocument/2006/customXml" ds:itemID="{82C8416E-7C17-4183-9F9C-2847A0B64E6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12910</TotalTime>
  <Words>431</Words>
  <Application>Microsoft Office PowerPoint</Application>
  <PresentationFormat>Laiekraan</PresentationFormat>
  <Paragraphs>30</Paragraphs>
  <Slides>7</Slides>
  <Notes>0</Notes>
  <HiddenSlides>0</HiddenSlides>
  <MMClips>0</MMClips>
  <ScaleCrop>false</ScaleCrop>
  <HeadingPairs>
    <vt:vector size="6" baseType="variant">
      <vt:variant>
        <vt:lpstr>Kasutatud fondid</vt:lpstr>
      </vt:variant>
      <vt:variant>
        <vt:i4>3</vt:i4>
      </vt:variant>
      <vt:variant>
        <vt:lpstr>Kujundus</vt:lpstr>
      </vt:variant>
      <vt:variant>
        <vt:i4>2</vt:i4>
      </vt:variant>
      <vt:variant>
        <vt:lpstr>Slaidipealkirjad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ETAg </vt:lpstr>
      <vt:lpstr>Master Slide lehekülg</vt:lpstr>
      <vt:lpstr>Use of ERDF funds as a national contribution in European Partnerships  Margit Suuroja,  Estonian Research Council  MLE WS in Vienna 21-22.05.2025</vt:lpstr>
      <vt:lpstr> Background </vt:lpstr>
      <vt:lpstr> Current period </vt:lpstr>
      <vt:lpstr> Intermediate body </vt:lpstr>
      <vt:lpstr> Finance </vt:lpstr>
      <vt:lpstr> Complexities </vt:lpstr>
      <vt:lpstr> Suggestions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Külli Kalmus</dc:creator>
  <cp:lastModifiedBy>Margit Suuroja</cp:lastModifiedBy>
  <cp:revision>505</cp:revision>
  <dcterms:created xsi:type="dcterms:W3CDTF">2022-03-02T09:21:52Z</dcterms:created>
  <dcterms:modified xsi:type="dcterms:W3CDTF">2025-05-19T13:17:46Z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0x0101002EB06DECA5663C46A25228468530AF33</vt:lpwstr>
  </property>
</Properties>
</file>