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325" r:id="rId2"/>
    <p:sldId id="309" r:id="rId3"/>
    <p:sldId id="357" r:id="rId4"/>
    <p:sldId id="358" r:id="rId5"/>
    <p:sldId id="341" r:id="rId6"/>
    <p:sldId id="353" r:id="rId7"/>
    <p:sldId id="354" r:id="rId8"/>
    <p:sldId id="327" r:id="rId9"/>
    <p:sldId id="360" r:id="rId10"/>
    <p:sldId id="329" r:id="rId11"/>
    <p:sldId id="330" r:id="rId12"/>
    <p:sldId id="361" r:id="rId13"/>
    <p:sldId id="362" r:id="rId14"/>
    <p:sldId id="340" r:id="rId1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sektion" id="{E459281D-9E0B-45BB-85DF-19B88B788B68}">
          <p14:sldIdLst>
            <p14:sldId id="325"/>
            <p14:sldId id="309"/>
            <p14:sldId id="357"/>
            <p14:sldId id="358"/>
            <p14:sldId id="341"/>
            <p14:sldId id="353"/>
            <p14:sldId id="354"/>
            <p14:sldId id="327"/>
            <p14:sldId id="360"/>
            <p14:sldId id="329"/>
            <p14:sldId id="330"/>
            <p14:sldId id="361"/>
            <p14:sldId id="362"/>
          </p14:sldIdLst>
        </p14:section>
        <p14:section name="Ikke-navngivet sektion" id="{55C1B22A-827C-4840-842A-D151FAF9A559}">
          <p14:sldIdLst>
            <p14:sldId id="34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llemlayout 1 - Markering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llemlayout 2 - Markering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llemlayout 4 - Markering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napToObjects="1">
      <p:cViewPr>
        <p:scale>
          <a:sx n="87" d="100"/>
          <a:sy n="87" d="100"/>
        </p:scale>
        <p:origin x="-792"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4C17AE-0C64-42BF-825A-AE7BB588E08E}" type="datetimeFigureOut">
              <a:rPr lang="fr-FR" smtClean="0"/>
              <a:t>16/05/2016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6C02D2-BA01-4AC2-8DF7-404054045FE4}" type="slidenum">
              <a:rPr lang="fr-FR" smtClean="0"/>
              <a:t>‹nr.›</a:t>
            </a:fld>
            <a:endParaRPr lang="fr-FR"/>
          </a:p>
        </p:txBody>
      </p:sp>
    </p:spTree>
    <p:extLst>
      <p:ext uri="{BB962C8B-B14F-4D97-AF65-F5344CB8AC3E}">
        <p14:creationId xmlns:p14="http://schemas.microsoft.com/office/powerpoint/2010/main" val="2948962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diasnummer 3"/>
          <p:cNvSpPr>
            <a:spLocks noGrp="1"/>
          </p:cNvSpPr>
          <p:nvPr>
            <p:ph type="sldNum" sz="quarter" idx="10"/>
          </p:nvPr>
        </p:nvSpPr>
        <p:spPr/>
        <p:txBody>
          <a:bodyPr/>
          <a:lstStyle/>
          <a:p>
            <a:fld id="{5E6C02D2-BA01-4AC2-8DF7-404054045FE4}" type="slidenum">
              <a:rPr lang="fr-FR" smtClean="0"/>
              <a:t>7</a:t>
            </a:fld>
            <a:endParaRPr lang="fr-FR"/>
          </a:p>
        </p:txBody>
      </p:sp>
    </p:spTree>
    <p:extLst>
      <p:ext uri="{BB962C8B-B14F-4D97-AF65-F5344CB8AC3E}">
        <p14:creationId xmlns:p14="http://schemas.microsoft.com/office/powerpoint/2010/main" val="1118454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smtClean="0"/>
          </a:p>
          <a:p>
            <a:endParaRPr lang="da-DK" dirty="0"/>
          </a:p>
        </p:txBody>
      </p:sp>
      <p:sp>
        <p:nvSpPr>
          <p:cNvPr id="4" name="Pladsholder til diasnummer 3"/>
          <p:cNvSpPr>
            <a:spLocks noGrp="1"/>
          </p:cNvSpPr>
          <p:nvPr>
            <p:ph type="sldNum" sz="quarter" idx="10"/>
          </p:nvPr>
        </p:nvSpPr>
        <p:spPr/>
        <p:txBody>
          <a:bodyPr/>
          <a:lstStyle/>
          <a:p>
            <a:fld id="{5E6C02D2-BA01-4AC2-8DF7-404054045FE4}" type="slidenum">
              <a:rPr lang="fr-FR" smtClean="0"/>
              <a:t>11</a:t>
            </a:fld>
            <a:endParaRPr lang="fr-FR"/>
          </a:p>
        </p:txBody>
      </p:sp>
    </p:spTree>
    <p:extLst>
      <p:ext uri="{BB962C8B-B14F-4D97-AF65-F5344CB8AC3E}">
        <p14:creationId xmlns:p14="http://schemas.microsoft.com/office/powerpoint/2010/main" val="2848822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lumMod val="50000"/>
                  </a:schemeClr>
                </a:solidFill>
              </a:defRPr>
            </a:lvl1p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lvl1pPr>
              <a:defRPr>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E601D76-41D6-CC4B-A2CC-78C2CF93BCE7}" type="slidenum">
              <a:rPr lang="fr-FR" smtClean="0"/>
              <a:pPr/>
              <a:t>‹nr.›</a:t>
            </a:fld>
            <a:endParaRPr lang="fr-FR"/>
          </a:p>
        </p:txBody>
      </p:sp>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688" y="0"/>
            <a:ext cx="913923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2B926CB-BF71-9545-8D2B-E744F98992A3}" type="datetimeFigureOut">
              <a:rPr lang="fr-FR" smtClean="0"/>
              <a:pPr/>
              <a:t>16/05/2016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E601D76-41D6-CC4B-A2CC-78C2CF93BCE7}" type="slidenum">
              <a:rPr lang="fr-FR" smtClean="0"/>
              <a:pPr/>
              <a:t>‹nr.›</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B926CB-BF71-9545-8D2B-E744F98992A3}" type="datetimeFigureOut">
              <a:rPr lang="fr-FR" smtClean="0"/>
              <a:pPr/>
              <a:t>16/05/2016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01D76-41D6-CC4B-A2CC-78C2CF93BCE7}" type="slidenum">
              <a:rPr lang="fr-FR" smtClean="0"/>
              <a:pPr/>
              <a:t>‹nr.›</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Nigoe@fi.dk" TargetMode="External"/><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hyperlink" Target="http://www.faccejpi.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ES-Diapo-4-Preretenue.gif"/>
          <p:cNvPicPr>
            <a:picLocks noChangeAspect="1"/>
          </p:cNvPicPr>
          <p:nvPr/>
        </p:nvPicPr>
        <p:blipFill>
          <a:blip r:embed="rId2"/>
          <a:stretch>
            <a:fillRect/>
          </a:stretch>
        </p:blipFill>
        <p:spPr>
          <a:xfrm>
            <a:off x="26377" y="-2998"/>
            <a:ext cx="9144000" cy="6842801"/>
          </a:xfrm>
          <a:prstGeom prst="rect">
            <a:avLst/>
          </a:prstGeom>
        </p:spPr>
      </p:pic>
      <p:sp>
        <p:nvSpPr>
          <p:cNvPr id="9" name="Espace réservé du contenu 8"/>
          <p:cNvSpPr>
            <a:spLocks noGrp="1"/>
          </p:cNvSpPr>
          <p:nvPr>
            <p:ph idx="1"/>
          </p:nvPr>
        </p:nvSpPr>
        <p:spPr>
          <a:xfrm>
            <a:off x="683568" y="548680"/>
            <a:ext cx="8280920" cy="2160240"/>
          </a:xfrm>
        </p:spPr>
        <p:txBody>
          <a:bodyPr>
            <a:normAutofit fontScale="40000" lnSpcReduction="20000"/>
          </a:bodyPr>
          <a:lstStyle/>
          <a:p>
            <a:pPr marL="0" indent="0" algn="ctr">
              <a:buNone/>
            </a:pPr>
            <a:r>
              <a:rPr lang="en-GB" sz="8000" dirty="0" smtClean="0"/>
              <a:t>The FACCE - JPI monitoring and evaluation framework</a:t>
            </a:r>
          </a:p>
          <a:p>
            <a:pPr marL="0" indent="0" algn="ctr">
              <a:buNone/>
            </a:pPr>
            <a:r>
              <a:rPr lang="en-GB" sz="5000" dirty="0" smtClean="0"/>
              <a:t>ERA-LEARN Workshop 18-19 May 2016</a:t>
            </a:r>
          </a:p>
          <a:p>
            <a:pPr marL="0" indent="0" algn="ctr">
              <a:buNone/>
            </a:pPr>
            <a:endParaRPr lang="en-GB" dirty="0"/>
          </a:p>
          <a:p>
            <a:pPr marL="0" indent="0" algn="ctr">
              <a:buNone/>
            </a:pPr>
            <a:r>
              <a:rPr lang="en-GB" sz="4900" dirty="0" smtClean="0"/>
              <a:t>by</a:t>
            </a:r>
          </a:p>
          <a:p>
            <a:pPr marL="0" indent="0" algn="ctr">
              <a:buNone/>
            </a:pPr>
            <a:r>
              <a:rPr lang="en-GB" sz="4900" dirty="0" smtClean="0"/>
              <a:t> Niels Gøtke, Chair FACCE-JPI</a:t>
            </a:r>
          </a:p>
        </p:txBody>
      </p:sp>
    </p:spTree>
    <p:extLst>
      <p:ext uri="{BB962C8B-B14F-4D97-AF65-F5344CB8AC3E}">
        <p14:creationId xmlns:p14="http://schemas.microsoft.com/office/powerpoint/2010/main" val="3017974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smtClean="0"/>
              <a:t>Targets</a:t>
            </a:r>
            <a:r>
              <a:rPr lang="en-GB" dirty="0" smtClean="0"/>
              <a:t> </a:t>
            </a:r>
            <a:endParaRPr lang="en-GB" dirty="0"/>
          </a:p>
        </p:txBody>
      </p:sp>
      <p:sp>
        <p:nvSpPr>
          <p:cNvPr id="3" name="Espace réservé du contenu 2"/>
          <p:cNvSpPr>
            <a:spLocks noGrp="1"/>
          </p:cNvSpPr>
          <p:nvPr>
            <p:ph idx="1"/>
          </p:nvPr>
        </p:nvSpPr>
        <p:spPr/>
        <p:txBody>
          <a:bodyPr>
            <a:normAutofit lnSpcReduction="10000"/>
          </a:bodyPr>
          <a:lstStyle/>
          <a:p>
            <a:pPr lvl="0"/>
            <a:r>
              <a:rPr lang="en-GB" dirty="0"/>
              <a:t>Alignment of national and European research programmes </a:t>
            </a:r>
            <a:endParaRPr lang="en-GB" dirty="0" smtClean="0"/>
          </a:p>
          <a:p>
            <a:pPr lvl="0"/>
            <a:endParaRPr lang="da-DK" dirty="0"/>
          </a:p>
          <a:p>
            <a:pPr lvl="0"/>
            <a:r>
              <a:rPr lang="en-GB" dirty="0"/>
              <a:t>Increasing high quality transnational research activities within food security, agriculture and climate </a:t>
            </a:r>
            <a:r>
              <a:rPr lang="en-GB" dirty="0" smtClean="0"/>
              <a:t>change</a:t>
            </a:r>
          </a:p>
          <a:p>
            <a:pPr lvl="0"/>
            <a:endParaRPr lang="da-DK" dirty="0"/>
          </a:p>
          <a:p>
            <a:pPr lvl="0"/>
            <a:r>
              <a:rPr lang="en-GB" dirty="0"/>
              <a:t>Societal impact on the challenge of food security, agriculture and climate change</a:t>
            </a:r>
            <a:endParaRPr lang="da-DK" dirty="0"/>
          </a:p>
        </p:txBody>
      </p:sp>
    </p:spTree>
    <p:extLst>
      <p:ext uri="{BB962C8B-B14F-4D97-AF65-F5344CB8AC3E}">
        <p14:creationId xmlns:p14="http://schemas.microsoft.com/office/powerpoint/2010/main" val="3424784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How to get started</a:t>
            </a:r>
            <a:endParaRPr lang="en-GB" dirty="0"/>
          </a:p>
        </p:txBody>
      </p:sp>
      <p:sp>
        <p:nvSpPr>
          <p:cNvPr id="3" name="Espace réservé du contenu 2"/>
          <p:cNvSpPr>
            <a:spLocks noGrp="1"/>
          </p:cNvSpPr>
          <p:nvPr>
            <p:ph idx="1"/>
          </p:nvPr>
        </p:nvSpPr>
        <p:spPr/>
        <p:txBody>
          <a:bodyPr>
            <a:normAutofit/>
          </a:bodyPr>
          <a:lstStyle/>
          <a:p>
            <a:pPr lvl="0"/>
            <a:r>
              <a:rPr lang="da-DK" dirty="0" smtClean="0"/>
              <a:t>Make it simple, relevant and </a:t>
            </a:r>
            <a:r>
              <a:rPr lang="da-DK" dirty="0" err="1" smtClean="0"/>
              <a:t>understandable</a:t>
            </a:r>
            <a:endParaRPr lang="da-DK" dirty="0" smtClean="0"/>
          </a:p>
          <a:p>
            <a:r>
              <a:rPr lang="en-GB" dirty="0"/>
              <a:t>Establishment of a baseline for </a:t>
            </a:r>
            <a:r>
              <a:rPr lang="en-GB" dirty="0" smtClean="0"/>
              <a:t>comparison</a:t>
            </a:r>
          </a:p>
          <a:p>
            <a:r>
              <a:rPr lang="en-GB" dirty="0" smtClean="0"/>
              <a:t>Construct a set of </a:t>
            </a:r>
            <a:r>
              <a:rPr lang="fr-FR" dirty="0" smtClean="0"/>
              <a:t>S.M.A.R.T</a:t>
            </a:r>
            <a:r>
              <a:rPr lang="fr-FR" dirty="0"/>
              <a:t>. </a:t>
            </a:r>
            <a:r>
              <a:rPr lang="fr-FR" dirty="0" err="1" smtClean="0"/>
              <a:t>indicators</a:t>
            </a:r>
            <a:endParaRPr lang="fr-FR" dirty="0" smtClean="0"/>
          </a:p>
          <a:p>
            <a:r>
              <a:rPr lang="fr-FR" dirty="0" err="1" smtClean="0"/>
              <a:t>Involve</a:t>
            </a:r>
            <a:r>
              <a:rPr lang="fr-FR" dirty="0" smtClean="0"/>
              <a:t> GB, SAB, </a:t>
            </a:r>
            <a:r>
              <a:rPr lang="fr-FR" dirty="0" err="1" smtClean="0"/>
              <a:t>StAB</a:t>
            </a:r>
            <a:r>
              <a:rPr lang="fr-FR" dirty="0" smtClean="0"/>
              <a:t> and relevant </a:t>
            </a:r>
            <a:r>
              <a:rPr lang="fr-FR" dirty="0" err="1" smtClean="0"/>
              <a:t>stakeholders</a:t>
            </a:r>
            <a:endParaRPr lang="fr-FR" dirty="0" smtClean="0"/>
          </a:p>
          <a:p>
            <a:r>
              <a:rPr lang="fr-FR" dirty="0" smtClean="0"/>
              <a:t>Report </a:t>
            </a:r>
            <a:r>
              <a:rPr lang="fr-FR" dirty="0" err="1" smtClean="0"/>
              <a:t>progress</a:t>
            </a:r>
            <a:r>
              <a:rPr lang="fr-FR" dirty="0" smtClean="0"/>
              <a:t> </a:t>
            </a:r>
            <a:r>
              <a:rPr lang="fr-FR" dirty="0" err="1" smtClean="0"/>
              <a:t>from</a:t>
            </a:r>
            <a:r>
              <a:rPr lang="fr-FR" dirty="0" smtClean="0"/>
              <a:t> the </a:t>
            </a:r>
            <a:r>
              <a:rPr lang="fr-FR" dirty="0" err="1" smtClean="0"/>
              <a:t>beginning</a:t>
            </a:r>
            <a:r>
              <a:rPr lang="fr-FR" dirty="0" smtClean="0"/>
              <a:t> </a:t>
            </a:r>
          </a:p>
          <a:p>
            <a:r>
              <a:rPr lang="en-GB" dirty="0" smtClean="0"/>
              <a:t>Impacts  </a:t>
            </a:r>
            <a:r>
              <a:rPr lang="en-GB" dirty="0"/>
              <a:t>are not expected to appear within a short period of time </a:t>
            </a:r>
            <a:r>
              <a:rPr lang="en-GB" dirty="0" smtClean="0"/>
              <a:t> </a:t>
            </a:r>
            <a:endParaRPr lang="da-DK" dirty="0"/>
          </a:p>
          <a:p>
            <a:pPr lvl="0"/>
            <a:endParaRPr lang="da-DK" dirty="0"/>
          </a:p>
        </p:txBody>
      </p:sp>
    </p:spTree>
    <p:extLst>
      <p:ext uri="{BB962C8B-B14F-4D97-AF65-F5344CB8AC3E}">
        <p14:creationId xmlns:p14="http://schemas.microsoft.com/office/powerpoint/2010/main" val="22741133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a-DK" dirty="0" smtClean="0"/>
              <a:t>How is FACCE </a:t>
            </a:r>
            <a:r>
              <a:rPr lang="da-DK" dirty="0" err="1" smtClean="0"/>
              <a:t>working</a:t>
            </a:r>
            <a:r>
              <a:rPr lang="da-DK" dirty="0" smtClean="0"/>
              <a:t> with </a:t>
            </a:r>
            <a:r>
              <a:rPr lang="da-DK" dirty="0" err="1" smtClean="0"/>
              <a:t>monitoring</a:t>
            </a:r>
            <a:r>
              <a:rPr lang="da-DK" dirty="0" smtClean="0"/>
              <a:t> and </a:t>
            </a:r>
            <a:r>
              <a:rPr lang="da-DK" dirty="0" err="1" smtClean="0"/>
              <a:t>evaluation</a:t>
            </a:r>
            <a:endParaRPr lang="da-DK" dirty="0"/>
          </a:p>
        </p:txBody>
      </p:sp>
      <p:sp>
        <p:nvSpPr>
          <p:cNvPr id="3" name="Pladsholder til indhold 2"/>
          <p:cNvSpPr>
            <a:spLocks noGrp="1"/>
          </p:cNvSpPr>
          <p:nvPr>
            <p:ph idx="1"/>
          </p:nvPr>
        </p:nvSpPr>
        <p:spPr/>
        <p:txBody>
          <a:bodyPr/>
          <a:lstStyle/>
          <a:p>
            <a:r>
              <a:rPr lang="da-DK" dirty="0" smtClean="0"/>
              <a:t>MACSUR ( the </a:t>
            </a:r>
            <a:r>
              <a:rPr lang="da-DK" dirty="0" err="1" smtClean="0"/>
              <a:t>Khowledge</a:t>
            </a:r>
            <a:r>
              <a:rPr lang="da-DK" dirty="0" smtClean="0"/>
              <a:t> Hub</a:t>
            </a:r>
          </a:p>
          <a:p>
            <a:r>
              <a:rPr lang="da-DK" dirty="0" smtClean="0"/>
              <a:t>CSA 1 + CSA 2</a:t>
            </a:r>
          </a:p>
          <a:p>
            <a:r>
              <a:rPr lang="da-DK" dirty="0" smtClean="0"/>
              <a:t>ERA-NET </a:t>
            </a:r>
            <a:r>
              <a:rPr lang="da-DK" dirty="0" err="1" smtClean="0"/>
              <a:t>Surplus</a:t>
            </a:r>
            <a:endParaRPr lang="da-DK" dirty="0"/>
          </a:p>
        </p:txBody>
      </p:sp>
    </p:spTree>
    <p:extLst>
      <p:ext uri="{BB962C8B-B14F-4D97-AF65-F5344CB8AC3E}">
        <p14:creationId xmlns:p14="http://schemas.microsoft.com/office/powerpoint/2010/main" val="1269454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Conclusion</a:t>
            </a:r>
            <a:endParaRPr lang="da-DK" dirty="0"/>
          </a:p>
        </p:txBody>
      </p:sp>
      <p:sp>
        <p:nvSpPr>
          <p:cNvPr id="3" name="Pladsholder til indhold 2"/>
          <p:cNvSpPr>
            <a:spLocks noGrp="1"/>
          </p:cNvSpPr>
          <p:nvPr>
            <p:ph idx="1"/>
          </p:nvPr>
        </p:nvSpPr>
        <p:spPr/>
        <p:txBody>
          <a:bodyPr/>
          <a:lstStyle/>
          <a:p>
            <a:r>
              <a:rPr lang="da-DK" dirty="0" smtClean="0"/>
              <a:t>Speed the </a:t>
            </a:r>
            <a:r>
              <a:rPr lang="da-DK" dirty="0" err="1" smtClean="0"/>
              <a:t>process</a:t>
            </a:r>
            <a:r>
              <a:rPr lang="da-DK" dirty="0" smtClean="0"/>
              <a:t> up</a:t>
            </a:r>
          </a:p>
          <a:p>
            <a:r>
              <a:rPr lang="da-DK" dirty="0" smtClean="0"/>
              <a:t>Work </a:t>
            </a:r>
            <a:r>
              <a:rPr lang="da-DK" dirty="0" err="1" smtClean="0"/>
              <a:t>together</a:t>
            </a:r>
            <a:r>
              <a:rPr lang="da-DK" dirty="0" smtClean="0"/>
              <a:t>. </a:t>
            </a:r>
          </a:p>
          <a:p>
            <a:r>
              <a:rPr lang="da-DK" dirty="0" smtClean="0"/>
              <a:t>Max. </a:t>
            </a:r>
            <a:r>
              <a:rPr lang="da-DK" dirty="0" err="1"/>
              <a:t>u</a:t>
            </a:r>
            <a:r>
              <a:rPr lang="da-DK" dirty="0" err="1" smtClean="0"/>
              <a:t>se</a:t>
            </a:r>
            <a:r>
              <a:rPr lang="da-DK" dirty="0" smtClean="0"/>
              <a:t> of ERA-LEARN</a:t>
            </a:r>
          </a:p>
          <a:p>
            <a:r>
              <a:rPr lang="da-DK" dirty="0" err="1" smtClean="0"/>
              <a:t>Use</a:t>
            </a:r>
            <a:r>
              <a:rPr lang="da-DK" dirty="0" smtClean="0"/>
              <a:t> the same </a:t>
            </a:r>
            <a:r>
              <a:rPr lang="da-DK" dirty="0" err="1" smtClean="0"/>
              <a:t>Methodology</a:t>
            </a:r>
            <a:endParaRPr lang="da-DK" dirty="0"/>
          </a:p>
        </p:txBody>
      </p:sp>
    </p:spTree>
    <p:extLst>
      <p:ext uri="{BB962C8B-B14F-4D97-AF65-F5344CB8AC3E}">
        <p14:creationId xmlns:p14="http://schemas.microsoft.com/office/powerpoint/2010/main" val="14271395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ES-Diapo-4-Preretenue.gif"/>
          <p:cNvPicPr>
            <a:picLocks noChangeAspect="1"/>
          </p:cNvPicPr>
          <p:nvPr/>
        </p:nvPicPr>
        <p:blipFill>
          <a:blip r:embed="rId2"/>
          <a:stretch>
            <a:fillRect/>
          </a:stretch>
        </p:blipFill>
        <p:spPr>
          <a:xfrm>
            <a:off x="0" y="7599"/>
            <a:ext cx="9144000" cy="6842801"/>
          </a:xfrm>
          <a:prstGeom prst="rect">
            <a:avLst/>
          </a:prstGeom>
        </p:spPr>
      </p:pic>
      <p:sp>
        <p:nvSpPr>
          <p:cNvPr id="3" name="Espace réservé du numéro de diapositive 5"/>
          <p:cNvSpPr>
            <a:spLocks noGrp="1"/>
          </p:cNvSpPr>
          <p:nvPr>
            <p:ph type="sldNum" sz="quarter" idx="12"/>
          </p:nvPr>
        </p:nvSpPr>
        <p:spPr>
          <a:xfrm>
            <a:off x="7046912" y="6592267"/>
            <a:ext cx="2133600" cy="365125"/>
          </a:xfrm>
        </p:spPr>
        <p:txBody>
          <a:bodyPr/>
          <a:lstStyle/>
          <a:p>
            <a:fld id="{8E601D76-41D6-CC4B-A2CC-78C2CF93BCE7}" type="slidenum">
              <a:rPr lang="fr-FR" smtClean="0"/>
              <a:pPr/>
              <a:t>14</a:t>
            </a:fld>
            <a:endParaRPr lang="fr-FR"/>
          </a:p>
        </p:txBody>
      </p:sp>
      <p:sp>
        <p:nvSpPr>
          <p:cNvPr id="4" name="Rectangle 55"/>
          <p:cNvSpPr>
            <a:spLocks noChangeArrowheads="1"/>
          </p:cNvSpPr>
          <p:nvPr/>
        </p:nvSpPr>
        <p:spPr bwMode="auto">
          <a:xfrm>
            <a:off x="251520" y="692696"/>
            <a:ext cx="8568952" cy="523220"/>
          </a:xfrm>
          <a:prstGeom prst="rect">
            <a:avLst/>
          </a:prstGeom>
          <a:noFill/>
          <a:ln w="9525">
            <a:noFill/>
            <a:miter lim="800000"/>
            <a:headEnd/>
            <a:tailEnd/>
          </a:ln>
          <a:effectLst/>
        </p:spPr>
        <p:txBody>
          <a:bodyPr wrap="square">
            <a:spAutoFit/>
          </a:bodyPr>
          <a:lstStyle/>
          <a:p>
            <a:pPr algn="ctr" eaLnBrk="0" hangingPunct="0">
              <a:spcAft>
                <a:spcPts val="100"/>
              </a:spcAft>
            </a:pPr>
            <a:r>
              <a:rPr lang="de-DE" sz="2800" b="1" dirty="0" err="1" smtClean="0">
                <a:solidFill>
                  <a:srgbClr val="006600"/>
                </a:solidFill>
              </a:rPr>
              <a:t>Thank</a:t>
            </a:r>
            <a:r>
              <a:rPr lang="de-DE" sz="2800" b="1" dirty="0" smtClean="0">
                <a:solidFill>
                  <a:srgbClr val="006600"/>
                </a:solidFill>
              </a:rPr>
              <a:t> </a:t>
            </a:r>
            <a:r>
              <a:rPr lang="de-DE" sz="2800" b="1" dirty="0" err="1" smtClean="0">
                <a:solidFill>
                  <a:srgbClr val="006600"/>
                </a:solidFill>
              </a:rPr>
              <a:t>you</a:t>
            </a:r>
            <a:r>
              <a:rPr lang="de-DE" sz="2800" b="1" dirty="0" smtClean="0">
                <a:solidFill>
                  <a:srgbClr val="006600"/>
                </a:solidFill>
              </a:rPr>
              <a:t> </a:t>
            </a:r>
            <a:r>
              <a:rPr lang="de-DE" sz="2800" b="1" dirty="0" err="1" smtClean="0">
                <a:solidFill>
                  <a:srgbClr val="006600"/>
                </a:solidFill>
              </a:rPr>
              <a:t>for</a:t>
            </a:r>
            <a:r>
              <a:rPr lang="de-DE" sz="2800" b="1" dirty="0" smtClean="0">
                <a:solidFill>
                  <a:srgbClr val="006600"/>
                </a:solidFill>
              </a:rPr>
              <a:t> </a:t>
            </a:r>
            <a:r>
              <a:rPr lang="de-DE" sz="2800" b="1" dirty="0" err="1" smtClean="0">
                <a:solidFill>
                  <a:srgbClr val="006600"/>
                </a:solidFill>
              </a:rPr>
              <a:t>your</a:t>
            </a:r>
            <a:r>
              <a:rPr lang="de-DE" sz="2800" b="1" dirty="0" smtClean="0">
                <a:solidFill>
                  <a:srgbClr val="006600"/>
                </a:solidFill>
              </a:rPr>
              <a:t> </a:t>
            </a:r>
            <a:r>
              <a:rPr lang="de-DE" sz="2800" b="1" dirty="0" err="1" smtClean="0">
                <a:solidFill>
                  <a:srgbClr val="006600"/>
                </a:solidFill>
              </a:rPr>
              <a:t>attention</a:t>
            </a:r>
            <a:r>
              <a:rPr lang="de-DE" sz="2800" b="1" dirty="0" smtClean="0">
                <a:solidFill>
                  <a:srgbClr val="006600"/>
                </a:solidFill>
              </a:rPr>
              <a:t>! </a:t>
            </a:r>
            <a:endParaRPr lang="de-DE" sz="2600" b="1" dirty="0">
              <a:solidFill>
                <a:srgbClr val="006600"/>
              </a:solidFill>
            </a:endParaRPr>
          </a:p>
        </p:txBody>
      </p:sp>
      <p:sp>
        <p:nvSpPr>
          <p:cNvPr id="5" name="Rectangle 55"/>
          <p:cNvSpPr>
            <a:spLocks noChangeArrowheads="1"/>
          </p:cNvSpPr>
          <p:nvPr/>
        </p:nvSpPr>
        <p:spPr bwMode="auto">
          <a:xfrm>
            <a:off x="1835696" y="1772816"/>
            <a:ext cx="6084168" cy="1164421"/>
          </a:xfrm>
          <a:prstGeom prst="rect">
            <a:avLst/>
          </a:prstGeom>
          <a:noFill/>
          <a:ln w="9525">
            <a:noFill/>
            <a:miter lim="800000"/>
            <a:headEnd/>
            <a:tailEnd/>
          </a:ln>
          <a:effectLst/>
        </p:spPr>
        <p:txBody>
          <a:bodyPr wrap="square">
            <a:spAutoFit/>
          </a:bodyPr>
          <a:lstStyle/>
          <a:p>
            <a:pPr algn="l" eaLnBrk="0" hangingPunct="0">
              <a:spcAft>
                <a:spcPts val="100"/>
              </a:spcAft>
            </a:pPr>
            <a:endParaRPr lang="fr-FR" sz="1200" dirty="0" smtClean="0">
              <a:solidFill>
                <a:srgbClr val="006600"/>
              </a:solidFill>
              <a:effectLst>
                <a:outerShdw blurRad="38100" dist="38100" dir="2700000" algn="tl">
                  <a:srgbClr val="C0C0C0"/>
                </a:outerShdw>
              </a:effectLst>
              <a:latin typeface="+mn-lt"/>
            </a:endParaRPr>
          </a:p>
          <a:p>
            <a:pPr algn="l" eaLnBrk="0" hangingPunct="0">
              <a:spcAft>
                <a:spcPts val="100"/>
              </a:spcAft>
            </a:pPr>
            <a:r>
              <a:rPr lang="fr-FR" sz="2800" dirty="0" smtClean="0">
                <a:solidFill>
                  <a:srgbClr val="006600"/>
                </a:solidFill>
                <a:latin typeface="+mn-lt"/>
              </a:rPr>
              <a:t>Email: </a:t>
            </a:r>
            <a:r>
              <a:rPr lang="fr-FR" sz="2800" dirty="0" smtClean="0">
                <a:solidFill>
                  <a:srgbClr val="006600"/>
                </a:solidFill>
                <a:hlinkClick r:id="rId3"/>
              </a:rPr>
              <a:t>Nigoe@fi.dk</a:t>
            </a:r>
            <a:endParaRPr lang="fr-FR" sz="2800" dirty="0" smtClean="0">
              <a:solidFill>
                <a:srgbClr val="006600"/>
              </a:solidFill>
            </a:endParaRPr>
          </a:p>
          <a:p>
            <a:pPr algn="l" eaLnBrk="0" hangingPunct="0">
              <a:spcAft>
                <a:spcPts val="100"/>
              </a:spcAft>
            </a:pPr>
            <a:r>
              <a:rPr lang="fr-FR" sz="2800" dirty="0" err="1" smtClean="0">
                <a:solidFill>
                  <a:srgbClr val="006600"/>
                </a:solidFill>
                <a:latin typeface="+mn-lt"/>
              </a:rPr>
              <a:t>Visit</a:t>
            </a:r>
            <a:r>
              <a:rPr lang="fr-FR" sz="2800" dirty="0" smtClean="0">
                <a:solidFill>
                  <a:srgbClr val="006600"/>
                </a:solidFill>
                <a:latin typeface="+mn-lt"/>
              </a:rPr>
              <a:t>:</a:t>
            </a:r>
            <a:r>
              <a:rPr lang="fr-FR" sz="2800" dirty="0" smtClean="0">
                <a:solidFill>
                  <a:srgbClr val="006600"/>
                </a:solidFill>
                <a:effectLst>
                  <a:outerShdw blurRad="38100" dist="38100" dir="2700000" algn="tl">
                    <a:srgbClr val="C0C0C0"/>
                  </a:outerShdw>
                </a:effectLst>
                <a:latin typeface="+mn-lt"/>
              </a:rPr>
              <a:t>	</a:t>
            </a:r>
            <a:r>
              <a:rPr lang="en-US" sz="2800" dirty="0" smtClean="0">
                <a:solidFill>
                  <a:srgbClr val="CC0066"/>
                </a:solidFill>
                <a:hlinkClick r:id="rId4"/>
              </a:rPr>
              <a:t>www.faccejpi.com</a:t>
            </a:r>
            <a:endParaRPr lang="fr-FR" sz="2800" dirty="0" smtClean="0">
              <a:solidFill>
                <a:srgbClr val="CC0066"/>
              </a:solidFill>
              <a:effectLst>
                <a:outerShdw blurRad="38100" dist="38100" dir="2700000" algn="tl">
                  <a:srgbClr val="C0C0C0"/>
                </a:outerShdw>
              </a:effectLst>
              <a:latin typeface="+mn-lt"/>
            </a:endParaRPr>
          </a:p>
        </p:txBody>
      </p:sp>
    </p:spTree>
    <p:extLst>
      <p:ext uri="{BB962C8B-B14F-4D97-AF65-F5344CB8AC3E}">
        <p14:creationId xmlns:p14="http://schemas.microsoft.com/office/powerpoint/2010/main" val="46793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Background</a:t>
            </a:r>
            <a:endParaRPr lang="en-GB" dirty="0"/>
          </a:p>
        </p:txBody>
      </p:sp>
      <p:sp>
        <p:nvSpPr>
          <p:cNvPr id="3" name="Espace réservé du contenu 2"/>
          <p:cNvSpPr>
            <a:spLocks noGrp="1"/>
          </p:cNvSpPr>
          <p:nvPr>
            <p:ph idx="1"/>
          </p:nvPr>
        </p:nvSpPr>
        <p:spPr/>
        <p:txBody>
          <a:bodyPr>
            <a:normAutofit lnSpcReduction="10000"/>
          </a:bodyPr>
          <a:lstStyle/>
          <a:p>
            <a:r>
              <a:rPr lang="en-GB" sz="2800" dirty="0" smtClean="0"/>
              <a:t>Working group established </a:t>
            </a:r>
            <a:r>
              <a:rPr lang="en-GB" sz="2800" dirty="0" smtClean="0"/>
              <a:t>in 2012 .Does FACCE-JPI have an impact? How do we manage this big “machine “ </a:t>
            </a:r>
            <a:r>
              <a:rPr lang="en-GB" sz="2800" dirty="0" err="1" smtClean="0"/>
              <a:t>effeciently</a:t>
            </a:r>
            <a:r>
              <a:rPr lang="en-GB" sz="2800" dirty="0" smtClean="0"/>
              <a:t>? </a:t>
            </a:r>
          </a:p>
          <a:p>
            <a:r>
              <a:rPr lang="en-GB" sz="2800" dirty="0" smtClean="0"/>
              <a:t>CSA 1 and CSA 2</a:t>
            </a:r>
          </a:p>
          <a:p>
            <a:r>
              <a:rPr lang="en-GB" sz="2800" dirty="0" smtClean="0"/>
              <a:t>Primary </a:t>
            </a:r>
            <a:r>
              <a:rPr lang="en-GB" sz="2800" dirty="0" smtClean="0"/>
              <a:t>inspired of the work of JPND and JPI’s </a:t>
            </a:r>
            <a:r>
              <a:rPr lang="en-GB" sz="2800" dirty="0" smtClean="0"/>
              <a:t>To Co-WORK , ERA-NETs, NETWATCH, ERA-LEARN, OECD, national experiences</a:t>
            </a:r>
            <a:endParaRPr lang="en-GB" sz="2800" dirty="0" smtClean="0"/>
          </a:p>
          <a:p>
            <a:endParaRPr lang="en-GB" sz="2800" dirty="0"/>
          </a:p>
          <a:p>
            <a:r>
              <a:rPr lang="en-GB" sz="2800" dirty="0" smtClean="0"/>
              <a:t>The evaluation framework is a mix of the experiences from others tailored to the FACCE - JPI objectives </a:t>
            </a:r>
          </a:p>
          <a:p>
            <a:endParaRPr lang="en-GB" sz="2800" dirty="0"/>
          </a:p>
          <a:p>
            <a:pPr marL="0" indent="0">
              <a:buNone/>
            </a:pPr>
            <a:endParaRPr lang="en-GB" sz="2800" dirty="0" smtClean="0"/>
          </a:p>
          <a:p>
            <a:endParaRPr lang="en-GB" dirty="0"/>
          </a:p>
        </p:txBody>
      </p:sp>
    </p:spTree>
    <p:extLst>
      <p:ext uri="{BB962C8B-B14F-4D97-AF65-F5344CB8AC3E}">
        <p14:creationId xmlns:p14="http://schemas.microsoft.com/office/powerpoint/2010/main" val="2019794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a-DK" dirty="0"/>
              <a:t>The </a:t>
            </a:r>
            <a:r>
              <a:rPr lang="da-DK" dirty="0" err="1"/>
              <a:t>Logical</a:t>
            </a:r>
            <a:r>
              <a:rPr lang="da-DK" dirty="0"/>
              <a:t> Framework Approach</a:t>
            </a:r>
            <a:br>
              <a:rPr lang="da-DK" dirty="0"/>
            </a:br>
            <a:r>
              <a:rPr lang="da-DK" dirty="0" smtClean="0"/>
              <a:t> </a:t>
            </a:r>
            <a:endParaRPr lang="da-DK" dirty="0"/>
          </a:p>
        </p:txBody>
      </p:sp>
      <p:sp>
        <p:nvSpPr>
          <p:cNvPr id="3" name="Pladsholder til indhold 2"/>
          <p:cNvSpPr>
            <a:spLocks noGrp="1"/>
          </p:cNvSpPr>
          <p:nvPr>
            <p:ph idx="1"/>
          </p:nvPr>
        </p:nvSpPr>
        <p:spPr/>
        <p:txBody>
          <a:bodyPr>
            <a:normAutofit lnSpcReduction="10000"/>
          </a:bodyPr>
          <a:lstStyle/>
          <a:p>
            <a:r>
              <a:rPr lang="da-DK" dirty="0" smtClean="0"/>
              <a:t>LFA </a:t>
            </a:r>
            <a:r>
              <a:rPr lang="da-DK" dirty="0" err="1" smtClean="0"/>
              <a:t>was</a:t>
            </a:r>
            <a:r>
              <a:rPr lang="da-DK" dirty="0" smtClean="0"/>
              <a:t> </a:t>
            </a:r>
            <a:r>
              <a:rPr lang="da-DK" dirty="0" err="1" smtClean="0"/>
              <a:t>developed</a:t>
            </a:r>
            <a:r>
              <a:rPr lang="da-DK" dirty="0" smtClean="0"/>
              <a:t> for </a:t>
            </a:r>
            <a:r>
              <a:rPr lang="da-DK" dirty="0" err="1" smtClean="0"/>
              <a:t>US´s</a:t>
            </a:r>
            <a:r>
              <a:rPr lang="da-DK" dirty="0" smtClean="0"/>
              <a:t> AID</a:t>
            </a:r>
          </a:p>
          <a:p>
            <a:r>
              <a:rPr lang="da-DK" dirty="0" smtClean="0"/>
              <a:t>LFA is </a:t>
            </a:r>
            <a:r>
              <a:rPr lang="da-DK" dirty="0" err="1" smtClean="0"/>
              <a:t>promoted</a:t>
            </a:r>
            <a:r>
              <a:rPr lang="da-DK" dirty="0" smtClean="0"/>
              <a:t> by OECD</a:t>
            </a:r>
          </a:p>
          <a:p>
            <a:r>
              <a:rPr lang="da-DK" dirty="0" smtClean="0"/>
              <a:t>LFA an </a:t>
            </a:r>
            <a:r>
              <a:rPr lang="da-DK" dirty="0" err="1" smtClean="0"/>
              <a:t>analytical</a:t>
            </a:r>
            <a:r>
              <a:rPr lang="da-DK" dirty="0" smtClean="0"/>
              <a:t> </a:t>
            </a:r>
            <a:r>
              <a:rPr lang="da-DK" dirty="0" err="1" smtClean="0"/>
              <a:t>tool</a:t>
            </a:r>
            <a:r>
              <a:rPr lang="da-DK" dirty="0" smtClean="0"/>
              <a:t> to monitor and </a:t>
            </a:r>
            <a:r>
              <a:rPr lang="da-DK" dirty="0" err="1" smtClean="0"/>
              <a:t>evaluate</a:t>
            </a:r>
            <a:endParaRPr lang="da-DK" dirty="0" smtClean="0"/>
          </a:p>
          <a:p>
            <a:r>
              <a:rPr lang="en-GB" dirty="0" smtClean="0"/>
              <a:t>LFA </a:t>
            </a:r>
            <a:r>
              <a:rPr lang="en-GB" dirty="0"/>
              <a:t>is based on the idea that there is a linked chain of </a:t>
            </a:r>
            <a:r>
              <a:rPr lang="en-GB" dirty="0" smtClean="0"/>
              <a:t>logic.</a:t>
            </a:r>
          </a:p>
          <a:p>
            <a:r>
              <a:rPr lang="en-GB" dirty="0" smtClean="0"/>
              <a:t>LFA shows </a:t>
            </a:r>
            <a:r>
              <a:rPr lang="en-GB" dirty="0"/>
              <a:t>how activities </a:t>
            </a:r>
            <a:r>
              <a:rPr lang="en-GB" dirty="0" smtClean="0"/>
              <a:t>can </a:t>
            </a:r>
            <a:r>
              <a:rPr lang="en-GB" dirty="0"/>
              <a:t>produce </a:t>
            </a:r>
            <a:r>
              <a:rPr lang="en-GB" dirty="0" smtClean="0"/>
              <a:t> </a:t>
            </a:r>
            <a:r>
              <a:rPr lang="en-GB" dirty="0"/>
              <a:t>outputs connected to longer-term effects and eventually the realisation of the objectives (the impacts). </a:t>
            </a:r>
            <a:endParaRPr lang="da-DK" dirty="0" smtClean="0"/>
          </a:p>
          <a:p>
            <a:endParaRPr lang="da-DK" dirty="0"/>
          </a:p>
        </p:txBody>
      </p:sp>
    </p:spTree>
    <p:extLst>
      <p:ext uri="{BB962C8B-B14F-4D97-AF65-F5344CB8AC3E}">
        <p14:creationId xmlns:p14="http://schemas.microsoft.com/office/powerpoint/2010/main" val="1819436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a-DK" sz="3600" dirty="0" smtClean="0"/>
              <a:t>LFA </a:t>
            </a:r>
            <a:r>
              <a:rPr lang="en-GB" sz="3600" dirty="0"/>
              <a:t>consists of the following </a:t>
            </a:r>
            <a:r>
              <a:rPr lang="en-GB" sz="3600" dirty="0" smtClean="0"/>
              <a:t>steps:</a:t>
            </a:r>
            <a:endParaRPr lang="da-DK" sz="3600" dirty="0"/>
          </a:p>
        </p:txBody>
      </p:sp>
      <p:sp>
        <p:nvSpPr>
          <p:cNvPr id="3" name="Pladsholder til indhold 2"/>
          <p:cNvSpPr>
            <a:spLocks noGrp="1"/>
          </p:cNvSpPr>
          <p:nvPr>
            <p:ph idx="1"/>
          </p:nvPr>
        </p:nvSpPr>
        <p:spPr/>
        <p:txBody>
          <a:bodyPr/>
          <a:lstStyle/>
          <a:p>
            <a:pPr lvl="0"/>
            <a:r>
              <a:rPr lang="en-GB" dirty="0"/>
              <a:t>The objectives and activities. </a:t>
            </a:r>
            <a:endParaRPr lang="da-DK" dirty="0"/>
          </a:p>
          <a:p>
            <a:pPr lvl="0"/>
            <a:r>
              <a:rPr lang="en-GB" dirty="0"/>
              <a:t>The necessary inputs, typically in terms of financial and other resources.</a:t>
            </a:r>
            <a:endParaRPr lang="da-DK" dirty="0"/>
          </a:p>
          <a:p>
            <a:pPr lvl="0"/>
            <a:r>
              <a:rPr lang="en-GB" dirty="0"/>
              <a:t>The direct outputs of the activities including relevant indicators. </a:t>
            </a:r>
            <a:endParaRPr lang="da-DK" dirty="0"/>
          </a:p>
          <a:p>
            <a:pPr lvl="0"/>
            <a:r>
              <a:rPr lang="en-GB" dirty="0"/>
              <a:t>The indirect outcomes of the activities.</a:t>
            </a:r>
            <a:endParaRPr lang="da-DK" dirty="0"/>
          </a:p>
          <a:p>
            <a:r>
              <a:rPr lang="en-GB" dirty="0"/>
              <a:t>The wider societal impacts of the activities</a:t>
            </a:r>
            <a:endParaRPr lang="da-DK" dirty="0"/>
          </a:p>
        </p:txBody>
      </p:sp>
    </p:spTree>
    <p:extLst>
      <p:ext uri="{BB962C8B-B14F-4D97-AF65-F5344CB8AC3E}">
        <p14:creationId xmlns:p14="http://schemas.microsoft.com/office/powerpoint/2010/main" val="1071610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Monitoring and Evaluation </a:t>
            </a:r>
            <a:r>
              <a:rPr lang="fr-FR" dirty="0" smtClean="0"/>
              <a:t>– 3 </a:t>
            </a:r>
            <a:r>
              <a:rPr lang="fr-FR" dirty="0" err="1" smtClean="0"/>
              <a:t>levels</a:t>
            </a:r>
            <a:endParaRPr lang="en-US" dirty="0"/>
          </a:p>
        </p:txBody>
      </p:sp>
      <p:pic>
        <p:nvPicPr>
          <p:cNvPr id="4" name="Bild 5"/>
          <p:cNvPicPr>
            <a:picLocks noGrp="1"/>
          </p:cNvPicPr>
          <p:nvPr>
            <p:ph idx="1"/>
          </p:nvPr>
        </p:nvPicPr>
        <p:blipFill>
          <a:blip r:embed="rId2" cstate="print"/>
          <a:srcRect/>
          <a:stretch>
            <a:fillRect/>
          </a:stretch>
        </p:blipFill>
        <p:spPr bwMode="auto">
          <a:xfrm>
            <a:off x="845283" y="1600200"/>
            <a:ext cx="7453433" cy="4525963"/>
          </a:xfrm>
          <a:prstGeom prst="rect">
            <a:avLst/>
          </a:prstGeom>
          <a:noFill/>
        </p:spPr>
      </p:pic>
    </p:spTree>
    <p:extLst>
      <p:ext uri="{BB962C8B-B14F-4D97-AF65-F5344CB8AC3E}">
        <p14:creationId xmlns:p14="http://schemas.microsoft.com/office/powerpoint/2010/main" val="3672571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Monitoring</a:t>
            </a:r>
            <a:endParaRPr lang="en-US" dirty="0"/>
          </a:p>
        </p:txBody>
      </p:sp>
      <p:sp>
        <p:nvSpPr>
          <p:cNvPr id="3" name="Espace réservé du contenu 2"/>
          <p:cNvSpPr>
            <a:spLocks noGrp="1"/>
          </p:cNvSpPr>
          <p:nvPr>
            <p:ph idx="1"/>
          </p:nvPr>
        </p:nvSpPr>
        <p:spPr/>
        <p:txBody>
          <a:bodyPr>
            <a:normAutofit/>
          </a:bodyPr>
          <a:lstStyle/>
          <a:p>
            <a:r>
              <a:rPr lang="fr-FR" sz="2400" dirty="0" smtClean="0"/>
              <a:t>Monitoring </a:t>
            </a:r>
            <a:r>
              <a:rPr lang="fr-FR" sz="2400" dirty="0" smtClean="0"/>
              <a:t>must</a:t>
            </a:r>
            <a:r>
              <a:rPr lang="fr-FR" sz="2400" dirty="0" smtClean="0"/>
              <a:t> </a:t>
            </a:r>
            <a:r>
              <a:rPr lang="fr-FR" sz="2400" dirty="0" err="1" smtClean="0"/>
              <a:t>be</a:t>
            </a:r>
            <a:r>
              <a:rPr lang="fr-FR" sz="2400" dirty="0" smtClean="0"/>
              <a:t> </a:t>
            </a:r>
            <a:r>
              <a:rPr lang="fr-FR" sz="2400" dirty="0" err="1" smtClean="0"/>
              <a:t>carried</a:t>
            </a:r>
            <a:r>
              <a:rPr lang="fr-FR" sz="2400" dirty="0" smtClean="0"/>
              <a:t> </a:t>
            </a:r>
            <a:r>
              <a:rPr lang="fr-FR" sz="2400" dirty="0" smtClean="0"/>
              <a:t>out on a </a:t>
            </a:r>
            <a:r>
              <a:rPr lang="fr-FR" sz="2400" dirty="0" err="1" smtClean="0"/>
              <a:t>continuous</a:t>
            </a:r>
            <a:r>
              <a:rPr lang="fr-FR" sz="2400" dirty="0" smtClean="0"/>
              <a:t> basis and </a:t>
            </a:r>
            <a:r>
              <a:rPr lang="fr-FR" sz="2400" dirty="0" err="1" smtClean="0"/>
              <a:t>will</a:t>
            </a:r>
            <a:r>
              <a:rPr lang="fr-FR" sz="2400" dirty="0" smtClean="0"/>
              <a:t> </a:t>
            </a:r>
            <a:r>
              <a:rPr lang="fr-FR" sz="2400" dirty="0" err="1" smtClean="0"/>
              <a:t>include</a:t>
            </a:r>
            <a:r>
              <a:rPr lang="fr-FR" sz="2400" dirty="0" smtClean="0"/>
              <a:t> </a:t>
            </a:r>
            <a:r>
              <a:rPr lang="fr-FR" sz="2400" dirty="0" smtClean="0"/>
              <a:t>data / information </a:t>
            </a:r>
            <a:r>
              <a:rPr lang="fr-FR" sz="2400" dirty="0" err="1" smtClean="0"/>
              <a:t>from</a:t>
            </a:r>
            <a:r>
              <a:rPr lang="fr-FR" sz="2400" dirty="0" smtClean="0"/>
              <a:t> </a:t>
            </a:r>
            <a:r>
              <a:rPr lang="fr-FR" sz="2400" dirty="0" smtClean="0"/>
              <a:t>the 3 </a:t>
            </a:r>
            <a:r>
              <a:rPr lang="fr-FR" sz="2400" dirty="0" err="1" smtClean="0"/>
              <a:t>levels</a:t>
            </a:r>
            <a:r>
              <a:rPr lang="fr-FR" sz="2400" dirty="0" smtClean="0"/>
              <a:t> ( </a:t>
            </a:r>
            <a:r>
              <a:rPr lang="fr-FR" sz="2400" dirty="0" err="1" smtClean="0"/>
              <a:t>projects</a:t>
            </a:r>
            <a:r>
              <a:rPr lang="fr-FR" sz="2400" dirty="0" smtClean="0"/>
              <a:t>, </a:t>
            </a:r>
            <a:r>
              <a:rPr lang="fr-FR" sz="2400" dirty="0" err="1" smtClean="0"/>
              <a:t>activities</a:t>
            </a:r>
            <a:r>
              <a:rPr lang="fr-FR" sz="2400" dirty="0"/>
              <a:t> </a:t>
            </a:r>
            <a:r>
              <a:rPr lang="fr-FR" sz="2400" dirty="0" smtClean="0"/>
              <a:t>and the </a:t>
            </a:r>
            <a:r>
              <a:rPr lang="fr-FR" sz="2400" dirty="0" err="1" smtClean="0"/>
              <a:t>overall</a:t>
            </a:r>
            <a:r>
              <a:rPr lang="fr-FR" sz="2400" dirty="0" smtClean="0"/>
              <a:t> JPI </a:t>
            </a:r>
            <a:r>
              <a:rPr lang="fr-FR" sz="2400" dirty="0" err="1" smtClean="0"/>
              <a:t>level</a:t>
            </a:r>
            <a:endParaRPr lang="en-GB" sz="2400" dirty="0" smtClean="0"/>
          </a:p>
          <a:p>
            <a:r>
              <a:rPr lang="en-GB" sz="2400" dirty="0" smtClean="0"/>
              <a:t>Monitoring will be done to check joint activities in order to make improvements and increase </a:t>
            </a:r>
            <a:r>
              <a:rPr lang="en-GB" sz="2400" dirty="0" smtClean="0"/>
              <a:t>efficiency</a:t>
            </a:r>
          </a:p>
          <a:p>
            <a:r>
              <a:rPr lang="en-GB" sz="2400" dirty="0" smtClean="0"/>
              <a:t>Monitoring involves: GB, SAB, </a:t>
            </a:r>
            <a:r>
              <a:rPr lang="en-GB" sz="2400" dirty="0" err="1" smtClean="0"/>
              <a:t>StAB</a:t>
            </a:r>
            <a:r>
              <a:rPr lang="en-GB" sz="2400" dirty="0" smtClean="0"/>
              <a:t>, Funders, Ministries, Researchers</a:t>
            </a:r>
            <a:endParaRPr lang="en-GB" sz="2400" dirty="0" smtClean="0"/>
          </a:p>
          <a:p>
            <a:r>
              <a:rPr lang="en-GB" sz="2400" dirty="0" smtClean="0"/>
              <a:t>Monitoring requires relevant indicators and structured qualitative feed back</a:t>
            </a:r>
            <a:endParaRPr lang="en-GB" sz="2400" dirty="0" smtClean="0"/>
          </a:p>
          <a:p>
            <a:endParaRPr lang="da-DK" dirty="0"/>
          </a:p>
          <a:p>
            <a:endParaRPr lang="en-US" dirty="0"/>
          </a:p>
        </p:txBody>
      </p:sp>
      <p:sp>
        <p:nvSpPr>
          <p:cNvPr id="4" name="Espace réservé du contenu 2"/>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accent3">
                    <a:lumMod val="50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3">
                    <a:lumMod val="50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3">
                    <a:lumMod val="50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3">
                    <a:lumMod val="50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3">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da-DK" dirty="0"/>
          </a:p>
        </p:txBody>
      </p:sp>
    </p:spTree>
    <p:extLst>
      <p:ext uri="{BB962C8B-B14F-4D97-AF65-F5344CB8AC3E}">
        <p14:creationId xmlns:p14="http://schemas.microsoft.com/office/powerpoint/2010/main" val="33800583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8233" y="1052736"/>
            <a:ext cx="8229600" cy="4608512"/>
          </a:xfrm>
        </p:spPr>
        <p:txBody>
          <a:bodyPr>
            <a:normAutofit fontScale="90000"/>
          </a:bodyPr>
          <a:lstStyle/>
          <a:p>
            <a:r>
              <a:rPr lang="fr-FR" dirty="0" smtClean="0"/>
              <a:t>Evaluation:</a:t>
            </a:r>
            <a:br>
              <a:rPr lang="fr-FR" dirty="0" smtClean="0"/>
            </a:br>
            <a:r>
              <a:rPr lang="fr-FR" dirty="0" smtClean="0"/>
              <a:t/>
            </a:r>
            <a:br>
              <a:rPr lang="fr-FR" dirty="0" smtClean="0"/>
            </a:br>
            <a:r>
              <a:rPr lang="fr-FR" dirty="0" smtClean="0"/>
              <a:t>Self-</a:t>
            </a:r>
            <a:r>
              <a:rPr lang="fr-FR" dirty="0" err="1" smtClean="0"/>
              <a:t>assessment</a:t>
            </a:r>
            <a:r>
              <a:rPr lang="fr-FR" dirty="0" smtClean="0"/>
              <a:t> vs </a:t>
            </a:r>
            <a:r>
              <a:rPr lang="fr-FR" dirty="0" err="1" smtClean="0"/>
              <a:t>external</a:t>
            </a:r>
            <a:r>
              <a:rPr lang="fr-FR" dirty="0" smtClean="0"/>
              <a:t> </a:t>
            </a:r>
            <a:r>
              <a:rPr lang="fr-FR" dirty="0" err="1" smtClean="0"/>
              <a:t>evaluation</a:t>
            </a:r>
            <a:r>
              <a:rPr lang="fr-FR" dirty="0" smtClean="0"/>
              <a:t/>
            </a:r>
            <a:br>
              <a:rPr lang="fr-FR" dirty="0" smtClean="0"/>
            </a:br>
            <a:r>
              <a:rPr lang="fr-FR" dirty="0" smtClean="0"/>
              <a:t> </a:t>
            </a:r>
            <a:r>
              <a:rPr lang="fr-FR" dirty="0" smtClean="0"/>
              <a:t/>
            </a:r>
            <a:br>
              <a:rPr lang="fr-FR" dirty="0" smtClean="0"/>
            </a:br>
            <a:r>
              <a:rPr lang="fr-FR" dirty="0"/>
              <a:t/>
            </a:r>
            <a:br>
              <a:rPr lang="fr-FR" dirty="0"/>
            </a:br>
            <a:r>
              <a:rPr lang="fr-FR" dirty="0" smtClean="0"/>
              <a:t/>
            </a:r>
            <a:br>
              <a:rPr lang="fr-FR" dirty="0" smtClean="0"/>
            </a:br>
            <a:r>
              <a:rPr lang="fr-FR" dirty="0"/>
              <a:t/>
            </a:r>
            <a:br>
              <a:rPr lang="fr-FR" dirty="0"/>
            </a:br>
            <a:r>
              <a:rPr lang="fr-FR" dirty="0" smtClean="0"/>
              <a:t/>
            </a:r>
            <a:br>
              <a:rPr lang="fr-FR" dirty="0" smtClean="0"/>
            </a:br>
            <a:endParaRPr lang="en-US" dirty="0"/>
          </a:p>
        </p:txBody>
      </p:sp>
    </p:spTree>
    <p:extLst>
      <p:ext uri="{BB962C8B-B14F-4D97-AF65-F5344CB8AC3E}">
        <p14:creationId xmlns:p14="http://schemas.microsoft.com/office/powerpoint/2010/main" val="1946912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8904" y="274638"/>
            <a:ext cx="8229600" cy="1143000"/>
          </a:xfrm>
        </p:spPr>
        <p:txBody>
          <a:bodyPr>
            <a:normAutofit fontScale="90000"/>
          </a:bodyPr>
          <a:lstStyle/>
          <a:p>
            <a:r>
              <a:rPr lang="da-DK" sz="3600" dirty="0" smtClean="0"/>
              <a:t>The overall logic of the framework</a:t>
            </a:r>
            <a:br>
              <a:rPr lang="da-DK" sz="3600" dirty="0" smtClean="0"/>
            </a:br>
            <a:r>
              <a:rPr lang="da-DK" sz="3600" dirty="0" smtClean="0"/>
              <a:t>(</a:t>
            </a:r>
            <a:r>
              <a:rPr lang="en-GB" sz="3200" u="sng" dirty="0"/>
              <a:t>The intervention logic applied to joint programming </a:t>
            </a:r>
            <a:r>
              <a:rPr lang="en-US" sz="3200" b="1" dirty="0" smtClean="0"/>
              <a:t>)</a:t>
            </a:r>
            <a:endParaRPr lang="da-DK" sz="3600" dirty="0"/>
          </a:p>
        </p:txBody>
      </p:sp>
      <p:sp>
        <p:nvSpPr>
          <p:cNvPr id="3" name="Pladsholder til indhold 2"/>
          <p:cNvSpPr>
            <a:spLocks noGrp="1"/>
          </p:cNvSpPr>
          <p:nvPr>
            <p:ph idx="1"/>
          </p:nvPr>
        </p:nvSpPr>
        <p:spPr/>
        <p:txBody>
          <a:bodyPr>
            <a:normAutofit fontScale="70000" lnSpcReduction="20000"/>
          </a:bodyPr>
          <a:lstStyle/>
          <a:p>
            <a:pPr marL="514350" lvl="0" indent="-514350">
              <a:buFont typeface="+mj-lt"/>
              <a:buAutoNum type="arabicPeriod"/>
            </a:pPr>
            <a:r>
              <a:rPr lang="en-GB" dirty="0" smtClean="0"/>
              <a:t>The </a:t>
            </a:r>
            <a:r>
              <a:rPr lang="en-GB" dirty="0" smtClean="0"/>
              <a:t>societal challenges  </a:t>
            </a:r>
            <a:r>
              <a:rPr lang="en-GB" dirty="0"/>
              <a:t>climate change </a:t>
            </a:r>
            <a:r>
              <a:rPr lang="en-GB" dirty="0" smtClean="0"/>
              <a:t>and</a:t>
            </a:r>
            <a:r>
              <a:rPr lang="en-GB" dirty="0" smtClean="0"/>
              <a:t> </a:t>
            </a:r>
            <a:r>
              <a:rPr lang="en-GB" dirty="0"/>
              <a:t>food security) </a:t>
            </a:r>
            <a:r>
              <a:rPr lang="en-GB" dirty="0" smtClean="0"/>
              <a:t>requires </a:t>
            </a:r>
            <a:r>
              <a:rPr lang="en-GB" dirty="0"/>
              <a:t>joint </a:t>
            </a:r>
            <a:r>
              <a:rPr lang="en-GB" dirty="0" smtClean="0"/>
              <a:t>actions   </a:t>
            </a:r>
            <a:r>
              <a:rPr lang="en-GB" dirty="0"/>
              <a:t>to address </a:t>
            </a:r>
            <a:r>
              <a:rPr lang="en-GB" dirty="0" smtClean="0"/>
              <a:t>these issues.</a:t>
            </a:r>
            <a:endParaRPr lang="en-GB" dirty="0" smtClean="0"/>
          </a:p>
          <a:p>
            <a:pPr marL="514350" lvl="0" indent="-514350">
              <a:buFont typeface="+mj-lt"/>
              <a:buAutoNum type="arabicPeriod"/>
            </a:pPr>
            <a:endParaRPr lang="da-DK" dirty="0"/>
          </a:p>
          <a:p>
            <a:pPr marL="514350" lvl="0" indent="-514350">
              <a:buFont typeface="+mj-lt"/>
              <a:buAutoNum type="arabicPeriod"/>
            </a:pPr>
            <a:r>
              <a:rPr lang="en-GB" dirty="0" smtClean="0"/>
              <a:t>In </a:t>
            </a:r>
            <a:r>
              <a:rPr lang="en-GB" dirty="0"/>
              <a:t>response to the societal </a:t>
            </a:r>
            <a:r>
              <a:rPr lang="en-GB" dirty="0" smtClean="0"/>
              <a:t>challenges,  JPI´s were </a:t>
            </a:r>
            <a:r>
              <a:rPr lang="en-GB" dirty="0" smtClean="0"/>
              <a:t>launched.</a:t>
            </a:r>
          </a:p>
          <a:p>
            <a:pPr marL="514350" lvl="0" indent="-514350">
              <a:buFont typeface="+mj-lt"/>
              <a:buAutoNum type="arabicPeriod"/>
            </a:pPr>
            <a:endParaRPr lang="da-DK" dirty="0"/>
          </a:p>
          <a:p>
            <a:pPr marL="514350" lvl="0" indent="-514350">
              <a:buFont typeface="+mj-lt"/>
              <a:buAutoNum type="arabicPeriod"/>
            </a:pPr>
            <a:r>
              <a:rPr lang="en-GB" dirty="0" smtClean="0"/>
              <a:t>The </a:t>
            </a:r>
            <a:r>
              <a:rPr lang="en-GB" dirty="0"/>
              <a:t>JPI </a:t>
            </a:r>
            <a:r>
              <a:rPr lang="en-GB" dirty="0" smtClean="0"/>
              <a:t> </a:t>
            </a:r>
            <a:r>
              <a:rPr lang="en-GB" dirty="0"/>
              <a:t>addresses the challenges in three ways; 1) governing policy making (e.g. the need for alignment of research programmes), 2) research performance (e.g. the need for increasing European research activities) and 3) societal needs (e.g. adoption of research in society’s solutions to the </a:t>
            </a:r>
            <a:r>
              <a:rPr lang="en-GB" dirty="0" smtClean="0"/>
              <a:t>challenge)</a:t>
            </a:r>
          </a:p>
          <a:p>
            <a:pPr marL="514350" lvl="0" indent="-514350">
              <a:buFont typeface="+mj-lt"/>
              <a:buAutoNum type="arabicPeriod"/>
            </a:pPr>
            <a:endParaRPr lang="da-DK" dirty="0"/>
          </a:p>
          <a:p>
            <a:pPr marL="514350" lvl="0" indent="-514350">
              <a:buFont typeface="+mj-lt"/>
              <a:buAutoNum type="arabicPeriod"/>
            </a:pPr>
            <a:r>
              <a:rPr lang="en-GB" dirty="0" smtClean="0"/>
              <a:t>All </a:t>
            </a:r>
            <a:r>
              <a:rPr lang="en-GB" dirty="0"/>
              <a:t>this </a:t>
            </a:r>
            <a:r>
              <a:rPr lang="en-GB" dirty="0" smtClean="0"/>
              <a:t>should lead </a:t>
            </a:r>
            <a:r>
              <a:rPr lang="en-GB" dirty="0"/>
              <a:t>to new and better ways of addressing the societal </a:t>
            </a:r>
            <a:r>
              <a:rPr lang="en-GB" dirty="0" smtClean="0"/>
              <a:t>challenges. Will JPI´s deliver??        </a:t>
            </a:r>
            <a:endParaRPr lang="da-DK" dirty="0"/>
          </a:p>
          <a:p>
            <a:endParaRPr lang="da-DK" dirty="0"/>
          </a:p>
        </p:txBody>
      </p:sp>
    </p:spTree>
    <p:extLst>
      <p:ext uri="{BB962C8B-B14F-4D97-AF65-F5344CB8AC3E}">
        <p14:creationId xmlns:p14="http://schemas.microsoft.com/office/powerpoint/2010/main" val="2822959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LFA intervention </a:t>
            </a:r>
            <a:r>
              <a:rPr lang="da-DK" dirty="0" err="1" smtClean="0"/>
              <a:t>logic</a:t>
            </a:r>
            <a:endParaRPr lang="da-DK" dirty="0"/>
          </a:p>
        </p:txBody>
      </p:sp>
      <p:sp>
        <p:nvSpPr>
          <p:cNvPr id="3" name="Pladsholder til indhold 2"/>
          <p:cNvSpPr>
            <a:spLocks noGrp="1"/>
          </p:cNvSpPr>
          <p:nvPr>
            <p:ph idx="1"/>
          </p:nvPr>
        </p:nvSpPr>
        <p:spPr/>
        <p:txBody>
          <a:bodyPr/>
          <a:lstStyle/>
          <a:p>
            <a:r>
              <a:rPr lang="da-DK" dirty="0" err="1" smtClean="0"/>
              <a:t>Objectives</a:t>
            </a:r>
            <a:endParaRPr lang="da-DK" dirty="0" smtClean="0"/>
          </a:p>
          <a:p>
            <a:r>
              <a:rPr lang="da-DK" dirty="0" err="1" smtClean="0"/>
              <a:t>Activities</a:t>
            </a:r>
            <a:endParaRPr lang="da-DK" dirty="0" smtClean="0"/>
          </a:p>
          <a:p>
            <a:r>
              <a:rPr lang="da-DK" dirty="0" smtClean="0"/>
              <a:t>Outputs</a:t>
            </a:r>
          </a:p>
          <a:p>
            <a:r>
              <a:rPr lang="da-DK" dirty="0" err="1" smtClean="0"/>
              <a:t>Outcomes</a:t>
            </a:r>
            <a:endParaRPr lang="da-DK" dirty="0" smtClean="0"/>
          </a:p>
          <a:p>
            <a:r>
              <a:rPr lang="da-DK" dirty="0" err="1" smtClean="0"/>
              <a:t>Impacts</a:t>
            </a:r>
            <a:endParaRPr lang="da-DK" dirty="0"/>
          </a:p>
        </p:txBody>
      </p:sp>
    </p:spTree>
    <p:extLst>
      <p:ext uri="{BB962C8B-B14F-4D97-AF65-F5344CB8AC3E}">
        <p14:creationId xmlns:p14="http://schemas.microsoft.com/office/powerpoint/2010/main" val="487430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PP FacceJpi diapos preretenu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 FacceJpi diapos preretenues</Template>
  <TotalTime>1579</TotalTime>
  <Words>529</Words>
  <Application>Microsoft Office PowerPoint</Application>
  <PresentationFormat>Skærmshow (4:3)</PresentationFormat>
  <Paragraphs>74</Paragraphs>
  <Slides>14</Slides>
  <Notes>2</Notes>
  <HiddenSlides>0</HiddenSlides>
  <MMClips>0</MMClips>
  <ScaleCrop>false</ScaleCrop>
  <HeadingPairs>
    <vt:vector size="4" baseType="variant">
      <vt:variant>
        <vt:lpstr>Tema</vt:lpstr>
      </vt:variant>
      <vt:variant>
        <vt:i4>1</vt:i4>
      </vt:variant>
      <vt:variant>
        <vt:lpstr>Diastitler</vt:lpstr>
      </vt:variant>
      <vt:variant>
        <vt:i4>14</vt:i4>
      </vt:variant>
    </vt:vector>
  </HeadingPairs>
  <TitlesOfParts>
    <vt:vector size="15" baseType="lpstr">
      <vt:lpstr>PP FacceJpi diapos preretenues</vt:lpstr>
      <vt:lpstr>PowerPoint-præsentation</vt:lpstr>
      <vt:lpstr>Background</vt:lpstr>
      <vt:lpstr>The Logical Framework Approach  </vt:lpstr>
      <vt:lpstr>LFA consists of the following steps:</vt:lpstr>
      <vt:lpstr>Monitoring and Evaluation – 3 levels</vt:lpstr>
      <vt:lpstr>Monitoring</vt:lpstr>
      <vt:lpstr>Evaluation:  Self-assessment vs external evaluation       </vt:lpstr>
      <vt:lpstr>The overall logic of the framework (The intervention logic applied to joint programming )</vt:lpstr>
      <vt:lpstr>LFA intervention logic</vt:lpstr>
      <vt:lpstr>Targets </vt:lpstr>
      <vt:lpstr>How to get started</vt:lpstr>
      <vt:lpstr>How is FACCE working with monitoring and evaluation</vt:lpstr>
      <vt:lpstr>Conclusion</vt:lpstr>
      <vt:lpstr>PowerPoint-præsentation</vt:lpstr>
    </vt:vector>
  </TitlesOfParts>
  <Company>INRA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Claire Treignier</dc:creator>
  <cp:lastModifiedBy>Niels Gøtke</cp:lastModifiedBy>
  <cp:revision>121</cp:revision>
  <dcterms:created xsi:type="dcterms:W3CDTF">2012-02-02T08:36:18Z</dcterms:created>
  <dcterms:modified xsi:type="dcterms:W3CDTF">2016-05-16T12:02:55Z</dcterms:modified>
</cp:coreProperties>
</file>