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299" r:id="rId3"/>
    <p:sldId id="370" r:id="rId4"/>
    <p:sldId id="371" r:id="rId5"/>
    <p:sldId id="372" r:id="rId6"/>
    <p:sldId id="373" r:id="rId7"/>
  </p:sldIdLst>
  <p:sldSz cx="9144000" cy="6858000" type="screen4x3"/>
  <p:notesSz cx="6670675" cy="97774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ffie" initials="e" lastIdx="7" clrIdx="0"/>
  <p:cmAuthor id="1" name="Effie Amanatidou" initials="E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3991"/>
    <a:srgbClr val="00FFFF"/>
    <a:srgbClr val="CCFF33"/>
    <a:srgbClr val="D1403C"/>
    <a:srgbClr val="139DE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82" autoAdjust="0"/>
    <p:restoredTop sz="94663" autoAdjust="0"/>
  </p:normalViewPr>
  <p:slideViewPr>
    <p:cSldViewPr snapToGrid="0" snapToObjects="1">
      <p:cViewPr>
        <p:scale>
          <a:sx n="100" d="100"/>
          <a:sy n="100" d="100"/>
        </p:scale>
        <p:origin x="-402" y="9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626" cy="488870"/>
          </a:xfrm>
          <a:prstGeom prst="rect">
            <a:avLst/>
          </a:prstGeom>
        </p:spPr>
        <p:txBody>
          <a:bodyPr vert="horz" lIns="89785" tIns="44892" rIns="89785" bIns="44892" rtlCol="0"/>
          <a:lstStyle>
            <a:lvl1pPr algn="l">
              <a:defRPr sz="1200"/>
            </a:lvl1pPr>
          </a:lstStyle>
          <a:p>
            <a:endParaRPr lang="en-GB"/>
          </a:p>
        </p:txBody>
      </p:sp>
      <p:sp>
        <p:nvSpPr>
          <p:cNvPr id="3" name="Date Placeholder 2"/>
          <p:cNvSpPr>
            <a:spLocks noGrp="1"/>
          </p:cNvSpPr>
          <p:nvPr>
            <p:ph type="dt" sz="quarter" idx="1"/>
          </p:nvPr>
        </p:nvSpPr>
        <p:spPr>
          <a:xfrm>
            <a:off x="3778505" y="0"/>
            <a:ext cx="2890626" cy="488870"/>
          </a:xfrm>
          <a:prstGeom prst="rect">
            <a:avLst/>
          </a:prstGeom>
        </p:spPr>
        <p:txBody>
          <a:bodyPr vert="horz" lIns="89785" tIns="44892" rIns="89785" bIns="44892" rtlCol="0"/>
          <a:lstStyle>
            <a:lvl1pPr algn="r">
              <a:defRPr sz="1200"/>
            </a:lvl1pPr>
          </a:lstStyle>
          <a:p>
            <a:fld id="{5CA32D41-5B9B-44A9-9EDE-EB2829CF4C82}" type="datetimeFigureOut">
              <a:rPr lang="en-GB" smtClean="0"/>
              <a:t>26/05/2016</a:t>
            </a:fld>
            <a:endParaRPr lang="en-GB"/>
          </a:p>
        </p:txBody>
      </p:sp>
      <p:sp>
        <p:nvSpPr>
          <p:cNvPr id="4" name="Footer Placeholder 3"/>
          <p:cNvSpPr>
            <a:spLocks noGrp="1"/>
          </p:cNvSpPr>
          <p:nvPr>
            <p:ph type="ftr" sz="quarter" idx="2"/>
          </p:nvPr>
        </p:nvSpPr>
        <p:spPr>
          <a:xfrm>
            <a:off x="1" y="9286846"/>
            <a:ext cx="2890626" cy="488870"/>
          </a:xfrm>
          <a:prstGeom prst="rect">
            <a:avLst/>
          </a:prstGeom>
        </p:spPr>
        <p:txBody>
          <a:bodyPr vert="horz" lIns="89785" tIns="44892" rIns="89785" bIns="44892" rtlCol="0" anchor="b"/>
          <a:lstStyle>
            <a:lvl1pPr algn="l">
              <a:defRPr sz="1200"/>
            </a:lvl1pPr>
          </a:lstStyle>
          <a:p>
            <a:endParaRPr lang="en-GB"/>
          </a:p>
        </p:txBody>
      </p:sp>
      <p:sp>
        <p:nvSpPr>
          <p:cNvPr id="5" name="Slide Number Placeholder 4"/>
          <p:cNvSpPr>
            <a:spLocks noGrp="1"/>
          </p:cNvSpPr>
          <p:nvPr>
            <p:ph type="sldNum" sz="quarter" idx="3"/>
          </p:nvPr>
        </p:nvSpPr>
        <p:spPr>
          <a:xfrm>
            <a:off x="3778505" y="9286846"/>
            <a:ext cx="2890626" cy="488870"/>
          </a:xfrm>
          <a:prstGeom prst="rect">
            <a:avLst/>
          </a:prstGeom>
        </p:spPr>
        <p:txBody>
          <a:bodyPr vert="horz" lIns="89785" tIns="44892" rIns="89785" bIns="44892" rtlCol="0" anchor="b"/>
          <a:lstStyle>
            <a:lvl1pPr algn="r">
              <a:defRPr sz="1200"/>
            </a:lvl1pPr>
          </a:lstStyle>
          <a:p>
            <a:fld id="{5F781E94-AFAF-43FA-89D3-B7EC39FF1827}" type="slidenum">
              <a:rPr lang="en-GB" smtClean="0"/>
              <a:t>‹#›</a:t>
            </a:fld>
            <a:endParaRPr lang="en-GB"/>
          </a:p>
        </p:txBody>
      </p:sp>
    </p:spTree>
    <p:extLst>
      <p:ext uri="{BB962C8B-B14F-4D97-AF65-F5344CB8AC3E}">
        <p14:creationId xmlns:p14="http://schemas.microsoft.com/office/powerpoint/2010/main" val="3330819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889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90838" cy="488950"/>
          </a:xfrm>
          <a:prstGeom prst="rect">
            <a:avLst/>
          </a:prstGeom>
        </p:spPr>
        <p:txBody>
          <a:bodyPr vert="horz" lIns="91440" tIns="45720" rIns="91440" bIns="45720" rtlCol="0"/>
          <a:lstStyle>
            <a:lvl1pPr algn="r">
              <a:defRPr sz="1200"/>
            </a:lvl1pPr>
          </a:lstStyle>
          <a:p>
            <a:fld id="{A2F22EF6-862D-43ED-AAF2-B329101EFDD5}" type="datetimeFigureOut">
              <a:rPr lang="en-GB" smtClean="0"/>
              <a:t>26/05/2016</a:t>
            </a:fld>
            <a:endParaRPr lang="en-GB"/>
          </a:p>
        </p:txBody>
      </p:sp>
      <p:sp>
        <p:nvSpPr>
          <p:cNvPr id="4" name="Slide Image Placeholder 3"/>
          <p:cNvSpPr>
            <a:spLocks noGrp="1" noRot="1" noChangeAspect="1"/>
          </p:cNvSpPr>
          <p:nvPr>
            <p:ph type="sldImg" idx="2"/>
          </p:nvPr>
        </p:nvSpPr>
        <p:spPr>
          <a:xfrm>
            <a:off x="890588" y="733425"/>
            <a:ext cx="4889500" cy="36671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645025"/>
            <a:ext cx="5337175" cy="4398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86875"/>
            <a:ext cx="2890838" cy="4889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286875"/>
            <a:ext cx="2890838" cy="488950"/>
          </a:xfrm>
          <a:prstGeom prst="rect">
            <a:avLst/>
          </a:prstGeom>
        </p:spPr>
        <p:txBody>
          <a:bodyPr vert="horz" lIns="91440" tIns="45720" rIns="91440" bIns="45720" rtlCol="0" anchor="b"/>
          <a:lstStyle>
            <a:lvl1pPr algn="r">
              <a:defRPr sz="1200"/>
            </a:lvl1pPr>
          </a:lstStyle>
          <a:p>
            <a:fld id="{C7D17BC5-7FA7-4B61-AB1D-5AC676B6C8C1}" type="slidenum">
              <a:rPr lang="en-GB" smtClean="0"/>
              <a:t>‹#›</a:t>
            </a:fld>
            <a:endParaRPr lang="en-GB"/>
          </a:p>
        </p:txBody>
      </p:sp>
    </p:spTree>
    <p:extLst>
      <p:ext uri="{BB962C8B-B14F-4D97-AF65-F5344CB8AC3E}">
        <p14:creationId xmlns:p14="http://schemas.microsoft.com/office/powerpoint/2010/main" val="4213546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EL_PPT_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1584000" y="4680000"/>
            <a:ext cx="6400800" cy="1286516"/>
          </a:xfrm>
        </p:spPr>
        <p:txBody>
          <a:bodyPr>
            <a:normAutofit/>
          </a:bodyPr>
          <a:lstStyle>
            <a:lvl1pPr marL="0" indent="0" algn="l">
              <a:buNone/>
              <a:defRPr sz="1600">
                <a:solidFill>
                  <a:srgbClr val="05399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dirty="0" smtClean="0"/>
              <a:t>Click to edit Master subtitle style</a:t>
            </a:r>
            <a:endParaRPr lang="en-US" dirty="0"/>
          </a:p>
        </p:txBody>
      </p:sp>
      <p:sp>
        <p:nvSpPr>
          <p:cNvPr id="4" name="Date Placeholder 3"/>
          <p:cNvSpPr>
            <a:spLocks noGrp="1"/>
          </p:cNvSpPr>
          <p:nvPr>
            <p:ph type="dt" sz="half" idx="10"/>
          </p:nvPr>
        </p:nvSpPr>
        <p:spPr>
          <a:xfrm>
            <a:off x="1584000" y="6417059"/>
            <a:ext cx="2133600" cy="365125"/>
          </a:xfrm>
        </p:spPr>
        <p:txBody>
          <a:bodyPr/>
          <a:lstStyle>
            <a:lvl1pPr>
              <a:defRPr>
                <a:solidFill>
                  <a:srgbClr val="053991"/>
                </a:solidFill>
              </a:defRPr>
            </a:lvl1pPr>
          </a:lstStyle>
          <a:p>
            <a:fld id="{CEEDFD67-5994-DD4E-B2F9-AED612E59D5C}" type="datetimeFigureOut">
              <a:rPr lang="en-US" smtClean="0"/>
              <a:pPr/>
              <a:t>5/26/2016</a:t>
            </a:fld>
            <a:endParaRPr lang="en-US" dirty="0"/>
          </a:p>
        </p:txBody>
      </p:sp>
      <p:sp>
        <p:nvSpPr>
          <p:cNvPr id="6" name="Slide Number Placeholder 5"/>
          <p:cNvSpPr>
            <a:spLocks noGrp="1"/>
          </p:cNvSpPr>
          <p:nvPr>
            <p:ph type="sldNum" sz="quarter" idx="12"/>
          </p:nvPr>
        </p:nvSpPr>
        <p:spPr/>
        <p:txBody>
          <a:bodyPr/>
          <a:lstStyle>
            <a:lvl1pPr>
              <a:defRPr>
                <a:solidFill>
                  <a:srgbClr val="053991"/>
                </a:solidFill>
              </a:defRPr>
            </a:lvl1pPr>
          </a:lstStyle>
          <a:p>
            <a:fld id="{F3896F77-8176-5046-8472-9DF78E7C5754}" type="slidenum">
              <a:rPr lang="en-US" smtClean="0"/>
              <a:pPr/>
              <a:t>‹#›</a:t>
            </a:fld>
            <a:endParaRPr lang="en-US" dirty="0"/>
          </a:p>
        </p:txBody>
      </p:sp>
      <p:sp>
        <p:nvSpPr>
          <p:cNvPr id="9" name="Title Placeholder 1"/>
          <p:cNvSpPr>
            <a:spLocks noGrp="1"/>
          </p:cNvSpPr>
          <p:nvPr>
            <p:ph type="title"/>
          </p:nvPr>
        </p:nvSpPr>
        <p:spPr>
          <a:xfrm>
            <a:off x="1584000" y="2088000"/>
            <a:ext cx="6869374" cy="1241758"/>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Tree>
    <p:extLst>
      <p:ext uri="{BB962C8B-B14F-4D97-AF65-F5344CB8AC3E}">
        <p14:creationId xmlns:p14="http://schemas.microsoft.com/office/powerpoint/2010/main" val="24071872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dirty="0" smtClean="0"/>
              <a:t>Click to edit Master title style</a:t>
            </a:r>
            <a:endParaRPr lang="en-US" dirty="0"/>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5/26/2016</a:t>
            </a:fld>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3896F77-8176-5046-8472-9DF78E7C5754}" type="slidenum">
              <a:rPr lang="en-US" smtClean="0"/>
              <a:pPr/>
              <a:t>‹#›</a:t>
            </a:fld>
            <a:endParaRPr lang="en-US" dirty="0"/>
          </a:p>
        </p:txBody>
      </p:sp>
    </p:spTree>
    <p:extLst>
      <p:ext uri="{BB962C8B-B14F-4D97-AF65-F5344CB8AC3E}">
        <p14:creationId xmlns:p14="http://schemas.microsoft.com/office/powerpoint/2010/main" val="27153349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descr="EL_PPT_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5/26/2016</a:t>
            </a:fld>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F3896F77-8176-5046-8472-9DF78E7C5754}" type="slidenum">
              <a:rPr lang="en-US" smtClean="0"/>
              <a:pPr/>
              <a:t>‹#›</a:t>
            </a:fld>
            <a:endParaRPr lang="en-US" dirty="0"/>
          </a:p>
        </p:txBody>
      </p:sp>
      <p:sp>
        <p:nvSpPr>
          <p:cNvPr id="10" name="Title 1"/>
          <p:cNvSpPr>
            <a:spLocks noGrp="1"/>
          </p:cNvSpPr>
          <p:nvPr>
            <p:ph type="title"/>
          </p:nvPr>
        </p:nvSpPr>
        <p:spPr>
          <a:xfrm>
            <a:off x="1130146" y="1620000"/>
            <a:ext cx="6869374" cy="758387"/>
          </a:xfrm>
        </p:spPr>
        <p:txBody>
          <a:bodyPr/>
          <a:lstStyle/>
          <a:p>
            <a:r>
              <a:rPr lang="ga-IE" dirty="0" smtClean="0"/>
              <a:t>Click to edit Master title style</a:t>
            </a:r>
            <a:endParaRPr lang="en-US" dirty="0"/>
          </a:p>
        </p:txBody>
      </p:sp>
      <p:sp>
        <p:nvSpPr>
          <p:cNvPr id="11" name="Content Placeholder 2"/>
          <p:cNvSpPr>
            <a:spLocks noGrp="1"/>
          </p:cNvSpPr>
          <p:nvPr>
            <p:ph idx="1"/>
          </p:nvPr>
        </p:nvSpPr>
        <p:spPr>
          <a:xfrm>
            <a:off x="1130400" y="2710800"/>
            <a:ext cx="8229600" cy="3415660"/>
          </a:xfrm>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29192540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EL_PPT_2.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30146" y="1620000"/>
            <a:ext cx="6869374" cy="758387"/>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
        <p:nvSpPr>
          <p:cNvPr id="3" name="Text Placeholder 2"/>
          <p:cNvSpPr>
            <a:spLocks noGrp="1"/>
          </p:cNvSpPr>
          <p:nvPr>
            <p:ph type="body" idx="1"/>
          </p:nvPr>
        </p:nvSpPr>
        <p:spPr>
          <a:xfrm>
            <a:off x="1130400" y="2710800"/>
            <a:ext cx="8229600" cy="3415660"/>
          </a:xfrm>
          <a:prstGeom prst="rect">
            <a:avLst/>
          </a:prstGeom>
        </p:spPr>
        <p:txBody>
          <a:bodyPr vert="horz" lIns="91440" tIns="45720" rIns="91440" bIns="45720" rtlCol="0">
            <a:normAutofit/>
          </a:body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Date Placeholder 3"/>
          <p:cNvSpPr>
            <a:spLocks noGrp="1"/>
          </p:cNvSpPr>
          <p:nvPr>
            <p:ph type="dt" sz="half" idx="2"/>
          </p:nvPr>
        </p:nvSpPr>
        <p:spPr>
          <a:xfrm>
            <a:off x="1130146" y="641705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DFD67-5994-DD4E-B2F9-AED612E59D5C}" type="datetimeFigureOut">
              <a:rPr lang="en-US" smtClean="0"/>
              <a:t>5/26/2016</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96F77-8176-5046-8472-9DF78E7C5754}" type="slidenum">
              <a:rPr lang="en-US" smtClean="0"/>
              <a:t>‹#›</a:t>
            </a:fld>
            <a:endParaRPr lang="en-US"/>
          </a:p>
        </p:txBody>
      </p:sp>
    </p:spTree>
    <p:extLst>
      <p:ext uri="{BB962C8B-B14F-4D97-AF65-F5344CB8AC3E}">
        <p14:creationId xmlns:p14="http://schemas.microsoft.com/office/powerpoint/2010/main" val="3685048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defTabSz="457200" rtl="0" eaLnBrk="1" latinLnBrk="0" hangingPunct="1">
        <a:spcBef>
          <a:spcPct val="0"/>
        </a:spcBef>
        <a:buNone/>
        <a:defRPr sz="2600" b="1" kern="1200">
          <a:solidFill>
            <a:srgbClr val="05399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rgbClr val="05399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rgbClr val="053991"/>
          </a:solidFill>
          <a:latin typeface="Arial"/>
          <a:ea typeface="+mn-ea"/>
          <a:cs typeface="Arial"/>
        </a:defRPr>
      </a:lvl2pPr>
      <a:lvl3pPr marL="1143000" indent="-228600" algn="l" defTabSz="457200" rtl="0" eaLnBrk="1" latinLnBrk="0" hangingPunct="1">
        <a:spcBef>
          <a:spcPct val="20000"/>
        </a:spcBef>
        <a:buFont typeface="Arial"/>
        <a:buChar char="•"/>
        <a:defRPr sz="1600" kern="1200">
          <a:solidFill>
            <a:srgbClr val="053991"/>
          </a:solidFill>
          <a:latin typeface="Arial"/>
          <a:ea typeface="+mn-ea"/>
          <a:cs typeface="Arial"/>
        </a:defRPr>
      </a:lvl3pPr>
      <a:lvl4pPr marL="1600200" indent="-228600" algn="l" defTabSz="457200" rtl="0" eaLnBrk="1" latinLnBrk="0" hangingPunct="1">
        <a:spcBef>
          <a:spcPct val="20000"/>
        </a:spcBef>
        <a:buFont typeface="Arial"/>
        <a:buChar char="–"/>
        <a:defRPr sz="1400" kern="1200">
          <a:solidFill>
            <a:srgbClr val="05399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rgbClr val="05399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425739" y="5777947"/>
            <a:ext cx="7378420" cy="636105"/>
          </a:xfrm>
        </p:spPr>
        <p:txBody>
          <a:bodyPr>
            <a:normAutofit/>
          </a:bodyPr>
          <a:lstStyle/>
          <a:p>
            <a:r>
              <a:rPr lang="en-US" dirty="0" smtClean="0"/>
              <a:t>ERA-LEARN 2020 Workshop on evaluation and impact assessment of P2Ps, </a:t>
            </a:r>
          </a:p>
          <a:p>
            <a:r>
              <a:rPr lang="en-US" dirty="0" smtClean="0"/>
              <a:t>Brussels, 18 May 2016</a:t>
            </a:r>
          </a:p>
          <a:p>
            <a:endParaRPr lang="en-GB" dirty="0"/>
          </a:p>
        </p:txBody>
      </p:sp>
      <p:sp>
        <p:nvSpPr>
          <p:cNvPr id="6" name="Title 5"/>
          <p:cNvSpPr>
            <a:spLocks noGrp="1"/>
          </p:cNvSpPr>
          <p:nvPr>
            <p:ph type="title"/>
          </p:nvPr>
        </p:nvSpPr>
        <p:spPr>
          <a:xfrm>
            <a:off x="1425739" y="2439691"/>
            <a:ext cx="6869374" cy="1973283"/>
          </a:xfrm>
        </p:spPr>
        <p:txBody>
          <a:bodyPr>
            <a:normAutofit fontScale="90000"/>
          </a:bodyPr>
          <a:lstStyle/>
          <a:p>
            <a:pPr lvl="0"/>
            <a:r>
              <a:rPr lang="en-GB" sz="3200" dirty="0"/>
              <a:t>Topic A): Defining the rationale and objectives’ hierarchy of a P2P and setting the evaluation questions</a:t>
            </a:r>
            <a:r>
              <a:rPr lang="en-GB" sz="3200" dirty="0" smtClean="0"/>
              <a:t/>
            </a:r>
            <a:br>
              <a:rPr lang="en-GB" sz="3200" dirty="0" smtClean="0"/>
            </a:br>
            <a:r>
              <a:rPr lang="en-US" sz="3600" dirty="0" smtClean="0"/>
              <a:t/>
            </a:r>
            <a:br>
              <a:rPr lang="en-US" sz="3600" dirty="0" smtClean="0"/>
            </a:br>
            <a:r>
              <a:rPr lang="en-US" sz="3600" dirty="0" smtClean="0"/>
              <a:t/>
            </a:r>
            <a:br>
              <a:rPr lang="en-US" sz="3600" dirty="0" smtClean="0"/>
            </a:br>
            <a:endParaRPr lang="en-US" dirty="0"/>
          </a:p>
        </p:txBody>
      </p:sp>
    </p:spTree>
    <p:extLst>
      <p:ext uri="{BB962C8B-B14F-4D97-AF65-F5344CB8AC3E}">
        <p14:creationId xmlns:p14="http://schemas.microsoft.com/office/powerpoint/2010/main" val="808997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guidelines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r>
              <a:rPr lang="en-GB" sz="2000" dirty="0"/>
              <a:t>Start with a very brief tour-de-table.</a:t>
            </a:r>
          </a:p>
          <a:p>
            <a:r>
              <a:rPr lang="en-GB" sz="2000" dirty="0"/>
              <a:t>Help participants chose a real P2P to work on or a hypothetical one. Avoid choosing one of the P2Ps that already developed their framework to prevent cases of high-jacking the discussion.</a:t>
            </a:r>
          </a:p>
          <a:p>
            <a:pPr marL="0" indent="0">
              <a:buNone/>
            </a:pPr>
            <a:r>
              <a:rPr lang="en-GB" sz="2000" dirty="0"/>
              <a:t>Always keep in mind that we need to achieve three main aims</a:t>
            </a:r>
          </a:p>
          <a:p>
            <a:pPr lvl="0"/>
            <a:r>
              <a:rPr lang="en-GB" sz="2000" dirty="0"/>
              <a:t>First, to establish common understanding around the key elements of an evaluation and impact assessment framework</a:t>
            </a:r>
          </a:p>
          <a:p>
            <a:pPr lvl="0"/>
            <a:r>
              <a:rPr lang="en-GB" sz="2000" dirty="0"/>
              <a:t>Second, to agree on the elements of a possible framework that can be common for all P2Ps</a:t>
            </a:r>
          </a:p>
          <a:p>
            <a:pPr lvl="0"/>
            <a:r>
              <a:rPr lang="en-GB" sz="2000" dirty="0"/>
              <a:t>Third, to allow room for diversity for what needs to be diversified and reflected accordingly in the common framework, across the different P2P types</a:t>
            </a:r>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978305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pPr lvl="0"/>
            <a:r>
              <a:rPr lang="en-GB" sz="2000" dirty="0" smtClean="0"/>
              <a:t>What </a:t>
            </a:r>
            <a:r>
              <a:rPr lang="en-GB" sz="2000" dirty="0"/>
              <a:t>is the P2P you wish to consider (thematic focus; overall aim; key activities)?</a:t>
            </a:r>
          </a:p>
          <a:p>
            <a:pPr lvl="0"/>
            <a:r>
              <a:rPr lang="en-GB" sz="2000" dirty="0"/>
              <a:t>What is the rationale for the existence of the specific P2P?</a:t>
            </a:r>
          </a:p>
          <a:p>
            <a:pPr lvl="0"/>
            <a:r>
              <a:rPr lang="en-GB" sz="2000" dirty="0"/>
              <a:t>What are the objectives of the specific P2P? (the network specific and the operational objectives will be ‘internal’ to the network; the intermediate and global objectives will reflect the relation of the specific P2P with its immediate surrounding environment, e.g. European policy in the area concerned and then the global objectives would reflect its relation/contribution to even higher policy goals</a:t>
            </a:r>
          </a:p>
          <a:p>
            <a:pPr lvl="0"/>
            <a:r>
              <a:rPr lang="en-GB" sz="2000" dirty="0"/>
              <a:t>What are the evaluation aspects that you will consider? Why are these important?</a:t>
            </a:r>
          </a:p>
          <a:p>
            <a:pPr lvl="0"/>
            <a:r>
              <a:rPr lang="en-GB" sz="2000" dirty="0"/>
              <a:t>What are the associated evaluation questions that reflect the aspects targeted?</a:t>
            </a:r>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4251710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6" y="1114426"/>
            <a:ext cx="6869374" cy="514349"/>
          </a:xfrm>
        </p:spPr>
        <p:txBody>
          <a:bodyPr>
            <a:normAutofit fontScale="90000"/>
          </a:bodyPr>
          <a:lstStyle/>
          <a:p>
            <a:pPr lvl="0"/>
            <a:r>
              <a:rPr lang="en-GB" dirty="0"/>
              <a:t>Brief description of the P2P </a:t>
            </a:r>
            <a:r>
              <a:rPr lang="en-GB" dirty="0" smtClean="0"/>
              <a:t>considered</a:t>
            </a:r>
            <a:r>
              <a:rPr lang="en-GB" dirty="0"/>
              <a:t/>
            </a:r>
            <a:br>
              <a:rPr lang="en-GB" dirty="0"/>
            </a:br>
            <a:endParaRPr lang="en-GB" dirty="0"/>
          </a:p>
        </p:txBody>
      </p:sp>
      <p:sp>
        <p:nvSpPr>
          <p:cNvPr id="14" name="Content Placeholder 13"/>
          <p:cNvSpPr>
            <a:spLocks noGrp="1"/>
          </p:cNvSpPr>
          <p:nvPr>
            <p:ph idx="1"/>
          </p:nvPr>
        </p:nvSpPr>
        <p:spPr>
          <a:xfrm>
            <a:off x="1130400" y="1619250"/>
            <a:ext cx="7642539" cy="4752975"/>
          </a:xfrm>
        </p:spPr>
        <p:txBody>
          <a:bodyPr>
            <a:normAutofit lnSpcReduction="10000"/>
          </a:bodyPr>
          <a:lstStyle/>
          <a:p>
            <a:pPr lvl="0"/>
            <a:r>
              <a:rPr lang="en-GB" sz="2000" dirty="0" smtClean="0"/>
              <a:t>Thematic focus…</a:t>
            </a:r>
          </a:p>
          <a:p>
            <a:pPr lvl="1"/>
            <a:r>
              <a:rPr lang="en-GB" sz="1200" dirty="0" smtClean="0"/>
              <a:t>Generic </a:t>
            </a:r>
            <a:r>
              <a:rPr lang="en-US" sz="1200" dirty="0" smtClean="0"/>
              <a:t>–</a:t>
            </a:r>
            <a:r>
              <a:rPr lang="en-GB" sz="1200" dirty="0" smtClean="0"/>
              <a:t> a hypothetical JPI - each person thought about their own </a:t>
            </a:r>
            <a:r>
              <a:rPr lang="en-GB" sz="1200" dirty="0" smtClean="0"/>
              <a:t>JPI – we had examples from More Years Better Lives, FACCE, Cultural Heritage and Urban Europe amongst others</a:t>
            </a:r>
            <a:endParaRPr lang="en-GB" sz="1200" dirty="0"/>
          </a:p>
          <a:p>
            <a:pPr lvl="0"/>
            <a:r>
              <a:rPr lang="en-GB" sz="2000" dirty="0" smtClean="0"/>
              <a:t>Overall aims </a:t>
            </a:r>
            <a:r>
              <a:rPr lang="en-US" sz="2000" dirty="0" smtClean="0"/>
              <a:t>–</a:t>
            </a:r>
            <a:r>
              <a:rPr lang="en-GB" sz="2000" dirty="0" smtClean="0"/>
              <a:t> why a JPI?</a:t>
            </a:r>
          </a:p>
          <a:p>
            <a:pPr lvl="1"/>
            <a:r>
              <a:rPr lang="en-GB" sz="1200" dirty="0" smtClean="0"/>
              <a:t>Mutual learning – finding out what is going to avoid </a:t>
            </a:r>
            <a:r>
              <a:rPr lang="en-US" sz="1200" dirty="0" smtClean="0"/>
              <a:t>duplicating </a:t>
            </a:r>
            <a:r>
              <a:rPr lang="en-US" sz="1200" dirty="0" smtClean="0"/>
              <a:t>things </a:t>
            </a:r>
            <a:r>
              <a:rPr lang="en-US" sz="1200" dirty="0" smtClean="0"/>
              <a:t>(note -some </a:t>
            </a:r>
            <a:r>
              <a:rPr lang="en-US" sz="1200" dirty="0"/>
              <a:t>duplication can be </a:t>
            </a:r>
            <a:r>
              <a:rPr lang="en-US" sz="1200" dirty="0" smtClean="0"/>
              <a:t>good) and also learning the best practice from others</a:t>
            </a:r>
            <a:endParaRPr lang="en-US" sz="1200" dirty="0" smtClean="0"/>
          </a:p>
          <a:p>
            <a:pPr lvl="1"/>
            <a:r>
              <a:rPr lang="en-US" sz="1200" dirty="0" smtClean="0"/>
              <a:t>Creating a critical </a:t>
            </a:r>
            <a:r>
              <a:rPr lang="en-US" sz="1200" dirty="0" smtClean="0"/>
              <a:t>mass of researchers in an area</a:t>
            </a:r>
          </a:p>
          <a:p>
            <a:pPr lvl="1"/>
            <a:r>
              <a:rPr lang="en-US" sz="1200" dirty="0" smtClean="0"/>
              <a:t>Ensuring </a:t>
            </a:r>
            <a:r>
              <a:rPr lang="en-US" sz="1200" dirty="0"/>
              <a:t>E</a:t>
            </a:r>
            <a:r>
              <a:rPr lang="en-US" sz="1200" dirty="0" smtClean="0"/>
              <a:t>uropean research is competitive internationally </a:t>
            </a:r>
            <a:endParaRPr lang="en-US" sz="1200" dirty="0" smtClean="0"/>
          </a:p>
          <a:p>
            <a:pPr lvl="1"/>
            <a:r>
              <a:rPr lang="en-US" sz="1200" dirty="0" smtClean="0"/>
              <a:t>Small </a:t>
            </a:r>
            <a:r>
              <a:rPr lang="en-US" sz="1200" dirty="0" smtClean="0"/>
              <a:t>countries have huge incentives to be </a:t>
            </a:r>
            <a:r>
              <a:rPr lang="en-US" sz="1200" dirty="0" smtClean="0"/>
              <a:t>involved – access to funding and research networks.  </a:t>
            </a:r>
            <a:r>
              <a:rPr lang="en-US" sz="1200" dirty="0" smtClean="0"/>
              <a:t>Different rationales for different countries.</a:t>
            </a:r>
          </a:p>
          <a:p>
            <a:pPr lvl="1"/>
            <a:r>
              <a:rPr lang="en-US" sz="1200" dirty="0"/>
              <a:t>JP is an opportunity not a fixed model.  There are also other instruments, Marie Curie, ESFRI infrastructure.  If you have a clear idea of joint programming then it should also be possible to use </a:t>
            </a:r>
            <a:r>
              <a:rPr lang="en-US" sz="1200" dirty="0" smtClean="0"/>
              <a:t>these instruments to best effect.  So take into account complementarities with other instruments.</a:t>
            </a:r>
            <a:endParaRPr lang="en-GB" sz="2000" dirty="0"/>
          </a:p>
          <a:p>
            <a:pPr lvl="0"/>
            <a:r>
              <a:rPr lang="en-GB" sz="2000" dirty="0" smtClean="0"/>
              <a:t>Structures…</a:t>
            </a:r>
          </a:p>
          <a:p>
            <a:pPr lvl="1"/>
            <a:r>
              <a:rPr lang="en-GB" sz="1200" dirty="0" smtClean="0"/>
              <a:t>Alignment is very important.  </a:t>
            </a:r>
            <a:r>
              <a:rPr lang="en-GB" sz="1200" dirty="0" smtClean="0"/>
              <a:t>There are common </a:t>
            </a:r>
            <a:r>
              <a:rPr lang="en-GB" sz="1200" dirty="0" smtClean="0"/>
              <a:t>issues that affect all the JPIs and the </a:t>
            </a:r>
            <a:r>
              <a:rPr lang="en-GB" sz="1200" dirty="0" smtClean="0"/>
              <a:t>complexity </a:t>
            </a:r>
            <a:r>
              <a:rPr lang="en-GB" sz="1200" dirty="0" smtClean="0"/>
              <a:t>of alignment is not understood in the same </a:t>
            </a:r>
            <a:r>
              <a:rPr lang="en-GB" sz="1200" dirty="0" smtClean="0"/>
              <a:t>way in different JPIs.</a:t>
            </a:r>
            <a:endParaRPr lang="en-GB" sz="1200" dirty="0" smtClean="0"/>
          </a:p>
          <a:p>
            <a:pPr lvl="1"/>
            <a:r>
              <a:rPr lang="en-US" sz="1200" dirty="0" smtClean="0"/>
              <a:t>V</a:t>
            </a:r>
            <a:r>
              <a:rPr lang="en-GB" sz="1200" dirty="0" err="1" smtClean="0"/>
              <a:t>ary</a:t>
            </a:r>
            <a:r>
              <a:rPr lang="en-GB" sz="1200" dirty="0" smtClean="0"/>
              <a:t> but can include management board plus a management support </a:t>
            </a:r>
            <a:r>
              <a:rPr lang="en-GB" sz="1200" dirty="0" smtClean="0"/>
              <a:t>unit.  Costs of management support can be high.</a:t>
            </a:r>
            <a:endParaRPr lang="en-GB" sz="1200" dirty="0"/>
          </a:p>
          <a:p>
            <a:pPr lvl="0"/>
            <a:r>
              <a:rPr lang="en-GB" sz="2000" dirty="0" smtClean="0"/>
              <a:t>Main activities…</a:t>
            </a:r>
          </a:p>
          <a:p>
            <a:pPr lvl="1"/>
            <a:r>
              <a:rPr lang="en-US" sz="1200" dirty="0" smtClean="0"/>
              <a:t>S</a:t>
            </a:r>
            <a:r>
              <a:rPr lang="en-GB" sz="1200" dirty="0" err="1" smtClean="0"/>
              <a:t>etting</a:t>
            </a:r>
            <a:r>
              <a:rPr lang="en-GB" sz="1200" dirty="0" smtClean="0"/>
              <a:t> frameworks, definitions, joint programming calls, bidding for funding, awareness raising for policy makers</a:t>
            </a:r>
          </a:p>
          <a:p>
            <a:pPr lvl="1"/>
            <a:r>
              <a:rPr lang="en-GB" sz="1200" dirty="0" smtClean="0"/>
              <a:t>Aligning with research infrastructures</a:t>
            </a:r>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791227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Objectives’ Hierarchy</a:t>
            </a:r>
            <a:r>
              <a:rPr lang="en-GB" dirty="0"/>
              <a:t/>
            </a:r>
            <a:br>
              <a:rPr lang="en-GB" dirty="0"/>
            </a:br>
            <a:endParaRPr lang="en-GB" dirty="0"/>
          </a:p>
        </p:txBody>
      </p:sp>
      <p:sp>
        <p:nvSpPr>
          <p:cNvPr id="14" name="Content Placeholder 13"/>
          <p:cNvSpPr>
            <a:spLocks noGrp="1"/>
          </p:cNvSpPr>
          <p:nvPr>
            <p:ph idx="1"/>
          </p:nvPr>
        </p:nvSpPr>
        <p:spPr>
          <a:xfrm>
            <a:off x="1130400" y="2177143"/>
            <a:ext cx="7642539" cy="4680857"/>
          </a:xfrm>
        </p:spPr>
        <p:txBody>
          <a:bodyPr>
            <a:normAutofit/>
          </a:bodyPr>
          <a:lstStyle/>
          <a:p>
            <a:pPr lvl="0"/>
            <a:r>
              <a:rPr lang="en-GB" sz="2000" dirty="0" smtClean="0"/>
              <a:t>Global objectives…</a:t>
            </a:r>
          </a:p>
          <a:p>
            <a:pPr lvl="1"/>
            <a:r>
              <a:rPr lang="en-GB" sz="1200" dirty="0" smtClean="0"/>
              <a:t>If the JPI has a clear set of objectives </a:t>
            </a:r>
            <a:r>
              <a:rPr lang="en-GB" sz="1200" dirty="0" smtClean="0"/>
              <a:t>it is </a:t>
            </a:r>
            <a:r>
              <a:rPr lang="en-GB" sz="1200" dirty="0" smtClean="0"/>
              <a:t>more robust to the changing political agendas</a:t>
            </a:r>
          </a:p>
          <a:p>
            <a:pPr lvl="1"/>
            <a:r>
              <a:rPr lang="en-GB" sz="1200" dirty="0" smtClean="0"/>
              <a:t>Growth and Jobs are priorities at the </a:t>
            </a:r>
            <a:r>
              <a:rPr lang="en-GB" sz="1200" dirty="0" smtClean="0"/>
              <a:t>moment, </a:t>
            </a:r>
            <a:r>
              <a:rPr lang="en-GB" sz="1200" dirty="0" smtClean="0"/>
              <a:t>for </a:t>
            </a:r>
            <a:r>
              <a:rPr lang="en-GB" sz="1200" dirty="0" smtClean="0"/>
              <a:t>example, </a:t>
            </a:r>
            <a:r>
              <a:rPr lang="en-GB" sz="1200" dirty="0" smtClean="0"/>
              <a:t>but this changes</a:t>
            </a:r>
            <a:endParaRPr lang="en-GB" sz="1200" dirty="0"/>
          </a:p>
          <a:p>
            <a:pPr lvl="0"/>
            <a:r>
              <a:rPr lang="en-GB" sz="2000" dirty="0" smtClean="0"/>
              <a:t>Intermediate objectives…</a:t>
            </a:r>
          </a:p>
          <a:p>
            <a:pPr lvl="1"/>
            <a:r>
              <a:rPr lang="en-GB" sz="1200" dirty="0" smtClean="0"/>
              <a:t>May be generic or shared but not the same for </a:t>
            </a:r>
            <a:r>
              <a:rPr lang="en-GB" sz="1200" dirty="0" smtClean="0"/>
              <a:t>all JPIs</a:t>
            </a:r>
            <a:endParaRPr lang="en-GB" sz="1200" dirty="0" smtClean="0"/>
          </a:p>
          <a:p>
            <a:pPr lvl="1"/>
            <a:r>
              <a:rPr lang="en-GB" sz="1200" dirty="0" smtClean="0"/>
              <a:t>The </a:t>
            </a:r>
            <a:r>
              <a:rPr lang="en-GB" sz="1200" dirty="0" smtClean="0"/>
              <a:t>links </a:t>
            </a:r>
            <a:r>
              <a:rPr lang="en-GB" sz="1200" dirty="0" smtClean="0"/>
              <a:t>with innovation and industry might be quite different.  </a:t>
            </a:r>
          </a:p>
          <a:p>
            <a:pPr lvl="1"/>
            <a:r>
              <a:rPr lang="en-US" sz="1200" dirty="0" smtClean="0"/>
              <a:t>C</a:t>
            </a:r>
            <a:r>
              <a:rPr lang="en-GB" sz="1200" dirty="0" err="1" smtClean="0"/>
              <a:t>apacity</a:t>
            </a:r>
            <a:r>
              <a:rPr lang="en-GB" sz="1200" dirty="0"/>
              <a:t>-</a:t>
            </a:r>
            <a:r>
              <a:rPr lang="en-GB" sz="1200" dirty="0" smtClean="0"/>
              <a:t>building </a:t>
            </a:r>
            <a:r>
              <a:rPr lang="en-GB" sz="1200" dirty="0" smtClean="0"/>
              <a:t>to ensure trained flow of </a:t>
            </a:r>
            <a:r>
              <a:rPr lang="en-GB" sz="1200" dirty="0" smtClean="0"/>
              <a:t>young </a:t>
            </a:r>
            <a:r>
              <a:rPr lang="en-GB" sz="1200" dirty="0" smtClean="0"/>
              <a:t>researchers is important</a:t>
            </a:r>
          </a:p>
          <a:p>
            <a:pPr lvl="1"/>
            <a:r>
              <a:rPr lang="en-GB" sz="1200" dirty="0" smtClean="0"/>
              <a:t>Learning and reducing unnecessary duplication.  Learning from best practice</a:t>
            </a:r>
            <a:endParaRPr lang="en-GB" sz="1200" dirty="0"/>
          </a:p>
          <a:p>
            <a:pPr lvl="0"/>
            <a:r>
              <a:rPr lang="en-GB" sz="2000" dirty="0" smtClean="0"/>
              <a:t>Immediate objectives…</a:t>
            </a:r>
          </a:p>
          <a:p>
            <a:pPr lvl="1"/>
            <a:r>
              <a:rPr lang="en-GB" sz="1200" dirty="0" smtClean="0"/>
              <a:t>Raising awareness in different domains and engaging with European Policy</a:t>
            </a:r>
            <a:endParaRPr lang="en-GB" sz="2000" dirty="0"/>
          </a:p>
          <a:p>
            <a:pPr lvl="0"/>
            <a:r>
              <a:rPr lang="en-GB" sz="2000" dirty="0" smtClean="0"/>
              <a:t>Operational objectives…</a:t>
            </a:r>
            <a:endParaRPr lang="en-GB" sz="2000" dirty="0"/>
          </a:p>
          <a:p>
            <a:pPr lvl="1"/>
            <a:r>
              <a:rPr lang="en-US" sz="1200" dirty="0" smtClean="0"/>
              <a:t>T</a:t>
            </a:r>
            <a:r>
              <a:rPr lang="en-GB" sz="1200" dirty="0" smtClean="0"/>
              <a:t>o create databases of the research landscape.  </a:t>
            </a:r>
          </a:p>
          <a:p>
            <a:pPr lvl="1"/>
            <a:r>
              <a:rPr lang="en-GB" sz="1200" dirty="0" smtClean="0"/>
              <a:t>Including third countries </a:t>
            </a:r>
            <a:r>
              <a:rPr lang="en-US" sz="1200" dirty="0" smtClean="0"/>
              <a:t>–</a:t>
            </a:r>
            <a:r>
              <a:rPr lang="en-GB" sz="1200" dirty="0" smtClean="0"/>
              <a:t> international collaboration</a:t>
            </a:r>
          </a:p>
          <a:p>
            <a:pPr lvl="1"/>
            <a:r>
              <a:rPr lang="en-GB" sz="1200" dirty="0" smtClean="0"/>
              <a:t>Access and linking of research infrastructures</a:t>
            </a:r>
          </a:p>
          <a:p>
            <a:pPr lvl="1"/>
            <a:endParaRPr lang="en-GB" sz="12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1815367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620000"/>
            <a:ext cx="7740899" cy="758387"/>
          </a:xfrm>
        </p:spPr>
        <p:txBody>
          <a:bodyPr>
            <a:normAutofit/>
          </a:bodyPr>
          <a:lstStyle/>
          <a:p>
            <a:pPr lvl="0"/>
            <a:r>
              <a:rPr lang="en-GB" dirty="0" smtClean="0"/>
              <a:t>Evaluation aspects and evaluation questions</a:t>
            </a:r>
            <a:endParaRPr lang="en-GB" dirty="0"/>
          </a:p>
        </p:txBody>
      </p:sp>
      <p:sp>
        <p:nvSpPr>
          <p:cNvPr id="14" name="Content Placeholder 13"/>
          <p:cNvSpPr>
            <a:spLocks noGrp="1"/>
          </p:cNvSpPr>
          <p:nvPr>
            <p:ph idx="1"/>
          </p:nvPr>
        </p:nvSpPr>
        <p:spPr>
          <a:xfrm>
            <a:off x="1130400" y="2151743"/>
            <a:ext cx="7642539" cy="4680857"/>
          </a:xfrm>
        </p:spPr>
        <p:txBody>
          <a:bodyPr>
            <a:normAutofit fontScale="92500" lnSpcReduction="10000"/>
          </a:bodyPr>
          <a:lstStyle/>
          <a:p>
            <a:pPr marL="457200" lvl="1" indent="0">
              <a:buNone/>
            </a:pPr>
            <a:endParaRPr lang="en-GB" sz="1200" dirty="0" smtClean="0"/>
          </a:p>
          <a:p>
            <a:pPr lvl="1"/>
            <a:r>
              <a:rPr lang="en-GB" sz="1400" dirty="0" smtClean="0"/>
              <a:t>Efficiency  </a:t>
            </a:r>
            <a:r>
              <a:rPr lang="en-US" sz="1400" dirty="0" smtClean="0"/>
              <a:t>–</a:t>
            </a:r>
            <a:r>
              <a:rPr lang="en-GB" sz="1400" dirty="0" smtClean="0"/>
              <a:t> this is a hot issue.  </a:t>
            </a:r>
            <a:r>
              <a:rPr lang="en-GB" sz="1400" dirty="0"/>
              <a:t>I</a:t>
            </a:r>
            <a:r>
              <a:rPr lang="en-GB" sz="1400" dirty="0" smtClean="0"/>
              <a:t>s it cheaper to organise via the JPI?  </a:t>
            </a:r>
            <a:r>
              <a:rPr lang="en-GB" sz="1400" dirty="0" smtClean="0"/>
              <a:t>What are the opportunity </a:t>
            </a:r>
            <a:r>
              <a:rPr lang="en-GB" sz="1400" dirty="0" smtClean="0"/>
              <a:t>costs?  Can we continue to be </a:t>
            </a:r>
            <a:r>
              <a:rPr lang="en-GB" sz="1400" dirty="0" smtClean="0"/>
              <a:t>sustainable?  </a:t>
            </a:r>
            <a:r>
              <a:rPr lang="en-GB" sz="1400" dirty="0" smtClean="0"/>
              <a:t>We don’t know how much it costs to run a JPI and a Scientific Advisory Board. </a:t>
            </a:r>
            <a:r>
              <a:rPr lang="en-US" sz="1400" dirty="0" smtClean="0"/>
              <a:t>Is </a:t>
            </a:r>
            <a:r>
              <a:rPr lang="en-US" sz="1400" dirty="0" smtClean="0"/>
              <a:t>it worth the money? </a:t>
            </a:r>
          </a:p>
          <a:p>
            <a:pPr lvl="1"/>
            <a:endParaRPr lang="en-US" sz="1400" dirty="0" smtClean="0"/>
          </a:p>
          <a:p>
            <a:pPr lvl="1"/>
            <a:r>
              <a:rPr lang="en-US" sz="1400" dirty="0" smtClean="0"/>
              <a:t>Capturing the soft </a:t>
            </a:r>
            <a:r>
              <a:rPr lang="en-US" sz="1400" dirty="0" smtClean="0"/>
              <a:t>benefits - </a:t>
            </a:r>
            <a:r>
              <a:rPr lang="en-US" sz="1400" dirty="0" smtClean="0"/>
              <a:t>influencing national </a:t>
            </a:r>
            <a:r>
              <a:rPr lang="en-US" sz="1400" dirty="0" smtClean="0"/>
              <a:t>agendas, doing things better, implementing best practice, knowledge improvements...  </a:t>
            </a:r>
            <a:endParaRPr lang="en-US" sz="1400" dirty="0" smtClean="0"/>
          </a:p>
          <a:p>
            <a:pPr lvl="1"/>
            <a:r>
              <a:rPr lang="en-US" sz="1400" dirty="0" smtClean="0"/>
              <a:t>Effectiveness </a:t>
            </a:r>
            <a:r>
              <a:rPr lang="en-US" sz="1400" dirty="0" smtClean="0"/>
              <a:t>- linking </a:t>
            </a:r>
            <a:r>
              <a:rPr lang="en-US" sz="1400" dirty="0" smtClean="0"/>
              <a:t>to policy targets and to other JPI areas.  Different countries are facing different challenges.  Milder climate through climate change means different conditions for agriculture – increased production.  </a:t>
            </a:r>
          </a:p>
          <a:p>
            <a:pPr lvl="1"/>
            <a:endParaRPr lang="en-US" sz="1400" dirty="0" smtClean="0"/>
          </a:p>
          <a:p>
            <a:pPr lvl="1"/>
            <a:r>
              <a:rPr lang="en-US" sz="1400" dirty="0" err="1" smtClean="0"/>
              <a:t>Additionality</a:t>
            </a:r>
            <a:r>
              <a:rPr lang="en-US" sz="1400" dirty="0" smtClean="0"/>
              <a:t> – Input </a:t>
            </a:r>
            <a:r>
              <a:rPr lang="en-US" sz="1400" dirty="0" err="1" smtClean="0"/>
              <a:t>additionality</a:t>
            </a:r>
            <a:r>
              <a:rPr lang="en-US" sz="1400" dirty="0" smtClean="0"/>
              <a:t>.  Some countries put new money up and other countries don’t.  </a:t>
            </a:r>
          </a:p>
          <a:p>
            <a:pPr lvl="2"/>
            <a:r>
              <a:rPr lang="en-US" sz="1400" dirty="0" smtClean="0"/>
              <a:t>Do we achieve the results better faster?  </a:t>
            </a:r>
          </a:p>
          <a:p>
            <a:pPr lvl="2"/>
            <a:r>
              <a:rPr lang="en-US" sz="1400" dirty="0" smtClean="0"/>
              <a:t>Are we doing new things we wouldn’t have done?</a:t>
            </a:r>
          </a:p>
          <a:p>
            <a:pPr lvl="1"/>
            <a:endParaRPr lang="en-US" sz="1200" dirty="0" smtClean="0"/>
          </a:p>
          <a:p>
            <a:pPr lvl="1"/>
            <a:endParaRPr lang="en-GB" sz="1200" dirty="0" smtClean="0"/>
          </a:p>
          <a:p>
            <a:pPr marL="457200" lvl="1" indent="0">
              <a:buNone/>
            </a:pPr>
            <a:endParaRPr lang="en-GB" sz="1200" dirty="0" smtClean="0"/>
          </a:p>
          <a:p>
            <a:pPr lvl="0"/>
            <a:endParaRPr lang="en-GB" sz="2000" dirty="0" smtClean="0"/>
          </a:p>
          <a:p>
            <a:pPr lvl="0"/>
            <a:endParaRPr lang="en-GB" sz="2000" dirty="0" smtClean="0"/>
          </a:p>
          <a:p>
            <a:pPr lvl="0"/>
            <a:r>
              <a:rPr lang="en-GB" sz="2000" dirty="0" smtClean="0"/>
              <a:t>….</a:t>
            </a:r>
            <a:endParaRPr lang="en-GB" sz="2000" dirty="0"/>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2078372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4855</TotalTime>
  <Words>790</Words>
  <Application>Microsoft Office PowerPoint</Application>
  <PresentationFormat>On-screen Show (4:3)</PresentationFormat>
  <Paragraphs>91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Topic A): Defining the rationale and objectives’ hierarchy of a P2P and setting the evaluation questions   </vt:lpstr>
      <vt:lpstr>Some guidelines</vt:lpstr>
      <vt:lpstr>Guiding questions</vt:lpstr>
      <vt:lpstr>Brief description of the P2P considered </vt:lpstr>
      <vt:lpstr>Objectives’ Hierarchy </vt:lpstr>
      <vt:lpstr>Evaluation aspects and evaluation questions</vt:lpstr>
    </vt:vector>
  </TitlesOfParts>
  <Company>Boyle Design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Brendan Boyle</dc:creator>
  <cp:lastModifiedBy>staff</cp:lastModifiedBy>
  <cp:revision>190</cp:revision>
  <cp:lastPrinted>2015-06-26T09:20:37Z</cp:lastPrinted>
  <dcterms:created xsi:type="dcterms:W3CDTF">2015-04-07T14:54:40Z</dcterms:created>
  <dcterms:modified xsi:type="dcterms:W3CDTF">2016-05-26T12:45:12Z</dcterms:modified>
</cp:coreProperties>
</file>