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0" r:id="rId1"/>
  </p:sldMasterIdLst>
  <p:notesMasterIdLst>
    <p:notesMasterId r:id="rId17"/>
  </p:notesMasterIdLst>
  <p:sldIdLst>
    <p:sldId id="325" r:id="rId2"/>
    <p:sldId id="677" r:id="rId3"/>
    <p:sldId id="676" r:id="rId4"/>
    <p:sldId id="681" r:id="rId5"/>
    <p:sldId id="680" r:id="rId6"/>
    <p:sldId id="659" r:id="rId7"/>
    <p:sldId id="678" r:id="rId8"/>
    <p:sldId id="670" r:id="rId9"/>
    <p:sldId id="671" r:id="rId10"/>
    <p:sldId id="672" r:id="rId11"/>
    <p:sldId id="673" r:id="rId12"/>
    <p:sldId id="674" r:id="rId13"/>
    <p:sldId id="663" r:id="rId14"/>
    <p:sldId id="679" r:id="rId15"/>
    <p:sldId id="667" r:id="rId16"/>
  </p:sldIdLst>
  <p:sldSz cx="9144000" cy="5143500" type="screen16x9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4605DFDF-E48B-4915-86F6-8F1FB786F0C0}">
          <p14:sldIdLst>
            <p14:sldId id="325"/>
            <p14:sldId id="677"/>
            <p14:sldId id="676"/>
            <p14:sldId id="681"/>
            <p14:sldId id="680"/>
            <p14:sldId id="659"/>
            <p14:sldId id="678"/>
            <p14:sldId id="670"/>
            <p14:sldId id="671"/>
            <p14:sldId id="672"/>
            <p14:sldId id="673"/>
            <p14:sldId id="674"/>
            <p14:sldId id="663"/>
            <p14:sldId id="679"/>
            <p14:sldId id="667"/>
          </p14:sldIdLst>
        </p14:section>
        <p14:section name="Naamloze sectie" id="{18DBF121-C57B-496B-B7F5-0B366909514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1B6"/>
    <a:srgbClr val="ECF8F9"/>
    <a:srgbClr val="B1DB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9685" autoAdjust="0"/>
  </p:normalViewPr>
  <p:slideViewPr>
    <p:cSldViewPr snapToObjects="1">
      <p:cViewPr varScale="1">
        <p:scale>
          <a:sx n="120" d="100"/>
          <a:sy n="120" d="100"/>
        </p:scale>
        <p:origin x="76" y="12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3206"/>
    </p:cViewPr>
  </p:sorterViewPr>
  <p:notesViewPr>
    <p:cSldViewPr snapToObjects="1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16B3DAC-C138-43C5-9E0F-7A516335B50B}" type="datetimeFigureOut">
              <a:rPr lang="en-IE"/>
              <a:pPr>
                <a:defRPr/>
              </a:pPr>
              <a:t>17/05/2016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4E87960-C4AA-42FD-BD4F-C20F7F10D47E}" type="slidenum">
              <a:rPr lang="en-IE" altLang="en-US"/>
              <a:pPr>
                <a:defRPr/>
              </a:pPr>
              <a:t>‹nr.›</a:t>
            </a:fld>
            <a:endParaRPr lang="en-IE" altLang="en-US"/>
          </a:p>
        </p:txBody>
      </p:sp>
    </p:spTree>
    <p:extLst>
      <p:ext uri="{BB962C8B-B14F-4D97-AF65-F5344CB8AC3E}">
        <p14:creationId xmlns:p14="http://schemas.microsoft.com/office/powerpoint/2010/main" val="926901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2774605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ltGray">
          <a:xfrm>
            <a:off x="0" y="2001838"/>
            <a:ext cx="9144000" cy="1849437"/>
          </a:xfrm>
          <a:prstGeom prst="rect">
            <a:avLst/>
          </a:prstGeom>
          <a:solidFill>
            <a:schemeClr val="accent6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pitchFamily="80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invGray">
          <a:xfrm>
            <a:off x="0" y="3835400"/>
            <a:ext cx="9144000" cy="3492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160" dir="5400000" algn="tl" rotWithShape="0">
              <a:srgbClr val="808080">
                <a:alpha val="59998"/>
              </a:srgbClr>
            </a:outerShdw>
          </a:effectLst>
          <a:extLst>
            <a:ext uri="{91240B29-F687-4F45-9708-019B960494DF}">
              <a14:hiddenLine xmlns:a14="http://schemas.microsoft.com/office/drawing/2010/main" w="48000" cmpd="thickTh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en-US" smtClean="0">
              <a:solidFill>
                <a:srgbClr val="FFFFFF"/>
              </a:solidFill>
            </a:endParaRPr>
          </a:p>
        </p:txBody>
      </p:sp>
      <p:pic>
        <p:nvPicPr>
          <p:cNvPr id="5" name="Picture 12" descr="JPND logo colour on white lore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285750"/>
            <a:ext cx="3036888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74036"/>
            <a:ext cx="8077200" cy="1255014"/>
          </a:xfrm>
        </p:spPr>
        <p:txBody>
          <a:bodyPr tIns="0" bIns="0" anchor="t"/>
          <a:lstStyle>
            <a:lvl1pPr algn="l">
              <a:defRPr sz="4700" b="0">
                <a:ln>
                  <a:noFill/>
                </a:ln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C3DF8-70BD-4FEE-8E8A-E8EB9BA95DFA}" type="datetime1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1BE68-B7BD-4B2C-834F-99C21CAA127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851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5760000" cy="541782"/>
          </a:xfrm>
        </p:spPr>
        <p:txBody>
          <a:bodyPr/>
          <a:lstStyle>
            <a:lvl1pPr>
              <a:defRPr sz="2400" b="1">
                <a:solidFill>
                  <a:schemeClr val="accent6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46023-D9CB-4FEE-AF43-23630E85DA77}" type="datetime1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0E9E1-DF1F-47F3-AA78-3665AF5230A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705211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1951038"/>
          </a:xfrm>
          <a:prstGeom prst="rect">
            <a:avLst/>
          </a:prstGeom>
          <a:solidFill>
            <a:schemeClr val="accent6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pitchFamily="80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invGray">
          <a:xfrm>
            <a:off x="0" y="1935163"/>
            <a:ext cx="9144000" cy="33337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160" dir="5400000" algn="tl" rotWithShape="0">
              <a:srgbClr val="808080">
                <a:alpha val="59998"/>
              </a:srgbClr>
            </a:outerShdw>
          </a:effectLst>
          <a:extLst>
            <a:ext uri="{91240B29-F687-4F45-9708-019B960494DF}">
              <a14:hiddenLine xmlns:a14="http://schemas.microsoft.com/office/drawing/2010/main" w="48000" cmpd="thickTh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en-US" smtClean="0">
              <a:solidFill>
                <a:srgbClr val="FFFFFF"/>
              </a:solidFill>
            </a:endParaRPr>
          </a:p>
        </p:txBody>
      </p:sp>
      <p:pic>
        <p:nvPicPr>
          <p:cNvPr id="6" name="Picture 14" descr="JPND logo colour on whit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763" y="3708400"/>
            <a:ext cx="2963862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668989"/>
            <a:ext cx="8013192" cy="1227582"/>
          </a:xfrm>
        </p:spPr>
        <p:txBody>
          <a:bodyPr tIns="0" rIns="91440" bIns="0" anchor="b"/>
          <a:lstStyle>
            <a:lvl1pPr algn="l">
              <a:defRPr sz="4700" b="0" cap="none" baseline="0">
                <a:solidFill>
                  <a:schemeClr val="bg1"/>
                </a:solidFill>
              </a:defRPr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057400"/>
            <a:ext cx="8022336" cy="51435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chemeClr val="accent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302D2-2027-46A7-8018-BC8DFDA2BE44}" type="datetime1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DD9371D7-C8BC-4617-BA73-3D95039F7980}" type="slidenum">
              <a:rPr lang="en-US" altLang="en-US"/>
              <a:pPr>
                <a:defRPr/>
              </a:pPr>
              <a:t>‹nr.›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875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0452"/>
            <a:ext cx="4038600" cy="3467862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0452"/>
            <a:ext cx="4038600" cy="346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117B3-1DBE-48B6-ABDB-804B3727450D}" type="datetime1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8D218-8D09-47D1-828D-1E738FC3CD2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5816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4242"/>
            <a:ext cx="4040188" cy="536516"/>
          </a:xfrm>
        </p:spPr>
        <p:txBody>
          <a:bodyPr lIns="146304" anchor="ctr"/>
          <a:lstStyle>
            <a:lvl1pPr marL="0" indent="0">
              <a:buNone/>
              <a:defRPr sz="23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371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274242"/>
            <a:ext cx="4041775" cy="536516"/>
          </a:xfrm>
        </p:spPr>
        <p:txBody>
          <a:bodyPr lIns="146304" anchor="ctr"/>
          <a:lstStyle>
            <a:lvl1pPr marL="0" indent="0">
              <a:buNone/>
              <a:defRPr sz="23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8371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5C625-DF09-4C45-B594-FE3125973CAA}" type="datetime1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C4DDC-2956-4E9E-8ECF-DFD64EFC3F1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4767582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7CDEE-178D-46F4-A52C-7C26AFB6DDFB}" type="datetime1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3728A-6624-45ED-99A6-4EE2B384FD7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533280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090613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pitchFamily="80" charset="-128"/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090613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pitchFamily="8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14300"/>
            <a:ext cx="2523744" cy="733806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9" y="1307351"/>
            <a:ext cx="5920641" cy="34191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297514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EB1A-80D2-452B-88B5-610BD36ECACB}" type="datetime1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7206B-3ADA-4B32-97FD-26419F86A0B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599316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  <a:solidFill>
            <a:schemeClr val="bg1"/>
          </a:solidFill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015D4-8A81-4400-B066-457E0CD26D34}" type="datetime1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907ED-6B03-4DEF-9CD2-4B88BEC7F31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200889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invGray">
          <a:xfrm>
            <a:off x="0" y="1077913"/>
            <a:ext cx="9144000" cy="33337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0160" dir="5400000" algn="tl" rotWithShape="0">
              <a:srgbClr val="808080">
                <a:alpha val="59998"/>
              </a:srgbClr>
            </a:outerShdw>
          </a:effectLst>
          <a:extLst>
            <a:ext uri="{91240B29-F687-4F45-9708-019B960494DF}">
              <a14:hiddenLine xmlns:a14="http://schemas.microsoft.com/office/drawing/2010/main" w="48000" cmpd="thickTh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en-US" smtClean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074738"/>
          </a:xfrm>
          <a:prstGeom prst="rect">
            <a:avLst/>
          </a:prstGeom>
          <a:solidFill>
            <a:schemeClr val="bg1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pitchFamily="80" charset="-128"/>
            </a:endParaRP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514350"/>
            <a:ext cx="5759450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31913"/>
            <a:ext cx="7691438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altLang="en-US" smtClean="0"/>
              <a:t>Click to edit Master text styles</a:t>
            </a:r>
          </a:p>
          <a:p>
            <a:pPr lvl="1"/>
            <a:r>
              <a:rPr lang="ga-IE" altLang="en-US" smtClean="0"/>
              <a:t>Second level</a:t>
            </a:r>
          </a:p>
          <a:p>
            <a:pPr lvl="2"/>
            <a:r>
              <a:rPr lang="ga-IE" altLang="en-US" smtClean="0"/>
              <a:t>Third level</a:t>
            </a:r>
          </a:p>
          <a:p>
            <a:pPr lvl="3"/>
            <a:r>
              <a:rPr lang="ga-IE" altLang="en-US" smtClean="0"/>
              <a:t>Fourth level</a:t>
            </a:r>
          </a:p>
          <a:p>
            <a:pPr lvl="4"/>
            <a:r>
              <a:rPr lang="ga-IE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57750"/>
            <a:ext cx="2133600" cy="206375"/>
          </a:xfrm>
          <a:prstGeom prst="rect">
            <a:avLst/>
          </a:prstGeom>
        </p:spPr>
        <p:txBody>
          <a:bodyPr vert="horz" wrap="square" lIns="109728" tIns="45720" rIns="4572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3F3F3F"/>
                </a:solidFill>
                <a:latin typeface="Arial" charset="0"/>
                <a:ea typeface="ＭＳ Ｐゴシック" pitchFamily="80" charset="-128"/>
              </a:defRPr>
            </a:lvl1pPr>
          </a:lstStyle>
          <a:p>
            <a:pPr>
              <a:defRPr/>
            </a:pPr>
            <a:fld id="{67B2385D-0931-4765-8DD6-D61C2CB9236E}" type="datetime1">
              <a:rPr lang="en-US"/>
              <a:pPr>
                <a:defRPr/>
              </a:pPr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4857750"/>
            <a:ext cx="5508625" cy="206375"/>
          </a:xfrm>
          <a:prstGeom prst="rect">
            <a:avLst/>
          </a:prstGeom>
        </p:spPr>
        <p:txBody>
          <a:bodyPr vert="horz" wrap="square" lIns="45720" tIns="45720" rIns="4572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3F3F3F"/>
                </a:solidFill>
                <a:latin typeface="Arial" charset="0"/>
                <a:ea typeface="ＭＳ Ｐゴシック" pitchFamily="80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4857750"/>
            <a:ext cx="733425" cy="206375"/>
          </a:xfrm>
          <a:prstGeom prst="rect">
            <a:avLst/>
          </a:prstGeom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3F3F3F"/>
                </a:solidFill>
              </a:defRPr>
            </a:lvl1pPr>
          </a:lstStyle>
          <a:p>
            <a:pPr>
              <a:defRPr/>
            </a:pPr>
            <a:fld id="{E3601C1C-9C4D-43F9-846C-B82D33A8895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pic>
        <p:nvPicPr>
          <p:cNvPr id="1033" name="Picture 12" descr="JPND-logo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75" y="171450"/>
            <a:ext cx="207486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ircles_small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137025"/>
            <a:ext cx="1828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2" descr="JPND logo colour on white lores.jp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175" y="23813"/>
            <a:ext cx="1941513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74" r:id="rId1"/>
    <p:sldLayoutId id="2147484868" r:id="rId2"/>
    <p:sldLayoutId id="2147484875" r:id="rId3"/>
    <p:sldLayoutId id="2147484869" r:id="rId4"/>
    <p:sldLayoutId id="2147484870" r:id="rId5"/>
    <p:sldLayoutId id="2147484871" r:id="rId6"/>
    <p:sldLayoutId id="2147484876" r:id="rId7"/>
    <p:sldLayoutId id="2147484872" r:id="rId8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328396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8396"/>
          </a:solidFill>
          <a:latin typeface="Arial" pitchFamily="24" charset="0"/>
          <a:ea typeface="ＭＳ Ｐゴシック" pitchFamily="24" charset="-128"/>
          <a:cs typeface="ＭＳ Ｐゴシック" pitchFamily="2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8396"/>
          </a:solidFill>
          <a:latin typeface="Arial" pitchFamily="24" charset="0"/>
          <a:ea typeface="ＭＳ Ｐゴシック" pitchFamily="24" charset="-128"/>
          <a:cs typeface="ＭＳ Ｐゴシック" pitchFamily="2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8396"/>
          </a:solidFill>
          <a:latin typeface="Arial" pitchFamily="24" charset="0"/>
          <a:ea typeface="ＭＳ Ｐゴシック" pitchFamily="24" charset="-128"/>
          <a:cs typeface="ＭＳ Ｐゴシック" pitchFamily="2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28396"/>
          </a:solidFill>
          <a:latin typeface="Arial" pitchFamily="24" charset="0"/>
          <a:ea typeface="ＭＳ Ｐゴシック" pitchFamily="24" charset="-128"/>
          <a:cs typeface="ＭＳ Ｐゴシック" pitchFamily="2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24" charset="0"/>
          <a:ea typeface="ＭＳ Ｐゴシック" pitchFamily="24" charset="-128"/>
          <a:cs typeface="ＭＳ Ｐゴシック" pitchFamily="2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24" charset="0"/>
          <a:ea typeface="ＭＳ Ｐゴシック" pitchFamily="24" charset="-128"/>
          <a:cs typeface="ＭＳ Ｐゴシック" pitchFamily="2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24" charset="0"/>
          <a:ea typeface="ＭＳ Ｐゴシック" pitchFamily="24" charset="-128"/>
          <a:cs typeface="ＭＳ Ｐゴシック" pitchFamily="2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24" charset="0"/>
          <a:ea typeface="ＭＳ Ｐゴシック" pitchFamily="24" charset="-128"/>
          <a:cs typeface="ＭＳ Ｐゴシック" pitchFamily="24" charset="-128"/>
        </a:defRPr>
      </a:lvl9pPr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rgbClr val="66CEF2"/>
        </a:buClr>
        <a:buSzPct val="8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rgbClr val="CCDD49"/>
        </a:buClr>
        <a:buSzPct val="9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24" charset="-128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24" charset="-128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898076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pitchFamily="24" charset="-128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lang="en-US" sz="1600" kern="1200">
          <a:solidFill>
            <a:schemeClr val="tx1"/>
          </a:solidFill>
          <a:latin typeface="+mn-lt"/>
          <a:ea typeface="ＭＳ Ｐゴシック" pitchFamily="24" charset="-128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pnd.eu/" TargetMode="External"/><Relationship Id="rId2" Type="http://schemas.openxmlformats.org/officeDocument/2006/relationships/hyperlink" Target="mailto:durrani@zonmw.n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346075" y="2122488"/>
            <a:ext cx="8402638" cy="1528762"/>
          </a:xfrm>
        </p:spPr>
        <p:txBody>
          <a:bodyPr/>
          <a:lstStyle/>
          <a:p>
            <a:pPr algn="ctr"/>
            <a:r>
              <a:rPr lang="en-IE" altLang="en-US" sz="2800" b="1" dirty="0" smtClean="0">
                <a:ea typeface="ＭＳ Ｐゴシック" panose="020B0600070205080204" pitchFamily="34" charset="-128"/>
              </a:rPr>
              <a:t/>
            </a:r>
            <a:br>
              <a:rPr lang="en-IE" altLang="en-US" sz="2800" b="1" dirty="0" smtClean="0">
                <a:ea typeface="ＭＳ Ｐゴシック" panose="020B0600070205080204" pitchFamily="34" charset="-128"/>
              </a:rPr>
            </a:br>
            <a:r>
              <a:rPr lang="en-US" altLang="nl-NL" sz="2800" b="1" dirty="0" smtClean="0">
                <a:ea typeface="ＭＳ Ｐゴシック" panose="020B0600070205080204" pitchFamily="34" charset="-128"/>
              </a:rPr>
              <a:t>Framework for JPND monitoring</a:t>
            </a:r>
            <a:r>
              <a:rPr lang="en-US" altLang="nl-NL" sz="2800" b="1" dirty="0">
                <a:ea typeface="ＭＳ Ｐゴシック" panose="020B0600070205080204" pitchFamily="34" charset="-128"/>
              </a:rPr>
              <a:t>, evaluation and impact assessment</a:t>
            </a:r>
            <a:r>
              <a:rPr lang="en-US" altLang="nl-NL" sz="2800" b="1" dirty="0" smtClean="0">
                <a:ea typeface="ＭＳ Ｐゴシック" panose="020B0600070205080204" pitchFamily="34" charset="-128"/>
              </a:rPr>
              <a:t>.</a:t>
            </a:r>
            <a:br>
              <a:rPr lang="en-US" altLang="nl-NL" sz="2800" b="1" dirty="0" smtClean="0">
                <a:ea typeface="ＭＳ Ｐゴシック" panose="020B0600070205080204" pitchFamily="34" charset="-128"/>
              </a:rPr>
            </a:br>
            <a:r>
              <a:rPr lang="en-US" altLang="nl-NL" sz="1800" b="1" dirty="0" smtClean="0">
                <a:ea typeface="ＭＳ Ｐゴシック" panose="020B0600070205080204" pitchFamily="34" charset="-128"/>
              </a:rPr>
              <a:t>Work Package 6, </a:t>
            </a:r>
            <a:r>
              <a:rPr lang="en-US" altLang="nl-NL" sz="1800" b="1" dirty="0" err="1" smtClean="0">
                <a:ea typeface="ＭＳ Ｐゴシック" panose="020B0600070205080204" pitchFamily="34" charset="-128"/>
              </a:rPr>
              <a:t>JPsustaiND</a:t>
            </a:r>
            <a:r>
              <a:rPr lang="en-US" altLang="nl-NL" sz="2800" b="1" dirty="0" smtClean="0">
                <a:ea typeface="ＭＳ Ｐゴシック" panose="020B0600070205080204" pitchFamily="34" charset="-128"/>
              </a:rPr>
              <a:t/>
            </a:r>
            <a:br>
              <a:rPr lang="en-US" altLang="nl-NL" sz="2800" b="1" dirty="0" smtClean="0">
                <a:ea typeface="ＭＳ Ｐゴシック" panose="020B0600070205080204" pitchFamily="34" charset="-128"/>
              </a:rPr>
            </a:br>
            <a:endParaRPr lang="en-IE" altLang="en-US" sz="20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900113" y="3867894"/>
            <a:ext cx="7523162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r>
              <a:rPr lang="nl-NL" altLang="nl-NL" sz="1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								</a:t>
            </a:r>
          </a:p>
          <a:p>
            <a:r>
              <a:rPr lang="nl-NL" altLang="nl-NL" sz="1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							</a:t>
            </a:r>
            <a:r>
              <a:rPr lang="en-US" altLang="nl-NL" sz="1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ERA-LEARN </a:t>
            </a:r>
            <a:r>
              <a:rPr lang="en-US" altLang="nl-NL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Workshop 18 May 2016</a:t>
            </a:r>
            <a:endParaRPr lang="en-IE" altLang="en-US" sz="16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endParaRPr lang="nl-NL" altLang="nl-NL" sz="1600" b="1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nl-NL" altLang="nl-NL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</a:t>
            </a:r>
            <a:r>
              <a:rPr lang="nl-NL" altLang="nl-NL" sz="1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								</a:t>
            </a:r>
            <a:r>
              <a:rPr lang="nl-NL" altLang="nl-NL" sz="1600" b="1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ZonMw</a:t>
            </a:r>
            <a:r>
              <a:rPr lang="nl-NL" altLang="nl-NL" sz="1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, The Netherlands</a:t>
            </a:r>
            <a:endParaRPr lang="nl-NL" altLang="nl-NL" sz="16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nl-NL" altLang="nl-NL" sz="1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									Abida </a:t>
            </a:r>
            <a:r>
              <a:rPr lang="nl-NL" altLang="nl-NL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Durrani, WP </a:t>
            </a:r>
            <a:r>
              <a:rPr lang="nl-NL" altLang="nl-NL" sz="1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manager</a:t>
            </a:r>
            <a:r>
              <a:rPr lang="nl-NL" altLang="nl-NL" sz="16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nl-NL" altLang="nl-NL" sz="16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										</a:t>
            </a:r>
            <a:r>
              <a:rPr lang="fr-FR" sz="16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+mn-lt"/>
              </a:rPr>
              <a:t>	</a:t>
            </a:r>
            <a:endParaRPr lang="fr-FR" sz="1600" b="1" dirty="0">
              <a:solidFill>
                <a:schemeClr val="accent6">
                  <a:lumMod val="90000"/>
                  <a:lumOff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Examples</a:t>
            </a:r>
            <a:r>
              <a:rPr lang="nl-NL" dirty="0" smtClean="0"/>
              <a:t> of Type of A indicators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056133"/>
            <a:ext cx="8748464" cy="3744468"/>
          </a:xfrm>
        </p:spPr>
        <p:txBody>
          <a:bodyPr/>
          <a:lstStyle/>
          <a:p>
            <a:pPr>
              <a:buClrTx/>
            </a:pPr>
            <a:r>
              <a:rPr lang="en-US" altLang="nl-NL" sz="1600" dirty="0" smtClean="0">
                <a:ea typeface="ＭＳ Ｐゴシック" panose="020B0600070205080204" pitchFamily="34" charset="-128"/>
              </a:rPr>
              <a:t>Type </a:t>
            </a:r>
            <a:r>
              <a:rPr lang="en-US" altLang="nl-NL" sz="1600" dirty="0">
                <a:ea typeface="ＭＳ Ｐゴシック" panose="020B0600070205080204" pitchFamily="34" charset="-128"/>
              </a:rPr>
              <a:t>of </a:t>
            </a:r>
            <a:r>
              <a:rPr lang="en-US" altLang="nl-NL" sz="1600" b="1" dirty="0" smtClean="0">
                <a:ea typeface="ＭＳ Ｐゴシック" panose="020B0600070205080204" pitchFamily="34" charset="-128"/>
              </a:rPr>
              <a:t>input</a:t>
            </a:r>
            <a:r>
              <a:rPr lang="en-US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en-US" altLang="nl-NL" sz="1600" dirty="0">
                <a:ea typeface="ＭＳ Ｐゴシック" panose="020B0600070205080204" pitchFamily="34" charset="-128"/>
              </a:rPr>
              <a:t>intended: </a:t>
            </a:r>
            <a:endParaRPr lang="nl-NL" altLang="nl-NL" sz="16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nl-NL" altLang="nl-NL" sz="1600" dirty="0" smtClean="0">
                <a:ea typeface="ＭＳ Ｐゴシック" panose="020B0600070205080204" pitchFamily="34" charset="-128"/>
              </a:rPr>
              <a:t>Attitude of JPND MS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towards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JPND goals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and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objectives</a:t>
            </a:r>
            <a:endParaRPr lang="nl-NL" altLang="nl-NL" sz="1600" dirty="0" smtClean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nl-NL" altLang="nl-NL" sz="1600" dirty="0" smtClean="0">
                <a:ea typeface="ＭＳ Ｐゴシック" panose="020B0600070205080204" pitchFamily="34" charset="-128"/>
              </a:rPr>
              <a:t>The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number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of new EU (i.e. 13 missing member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states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)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and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non-EU (i.e.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third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countries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)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joining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/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participating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in JPND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activities</a:t>
            </a:r>
            <a:endParaRPr lang="nl-NL" altLang="nl-NL" sz="1600" dirty="0">
              <a:ea typeface="ＭＳ Ｐゴシック" panose="020B0600070205080204" pitchFamily="34" charset="-128"/>
            </a:endParaRPr>
          </a:p>
          <a:p>
            <a:pPr>
              <a:buClrTx/>
            </a:pPr>
            <a:r>
              <a:rPr lang="en-US" altLang="nl-NL" sz="1600" dirty="0" smtClean="0">
                <a:ea typeface="ＭＳ Ｐゴシック" panose="020B0600070205080204" pitchFamily="34" charset="-128"/>
              </a:rPr>
              <a:t>Type </a:t>
            </a:r>
            <a:r>
              <a:rPr lang="en-US" altLang="nl-NL" sz="1600" dirty="0">
                <a:ea typeface="ＭＳ Ｐゴシック" panose="020B0600070205080204" pitchFamily="34" charset="-128"/>
              </a:rPr>
              <a:t>of </a:t>
            </a:r>
            <a:r>
              <a:rPr lang="en-US" altLang="nl-NL" sz="1600" b="1" dirty="0" smtClean="0">
                <a:ea typeface="ＭＳ Ｐゴシック" panose="020B0600070205080204" pitchFamily="34" charset="-128"/>
              </a:rPr>
              <a:t>output</a:t>
            </a:r>
            <a:r>
              <a:rPr lang="en-US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en-US" altLang="nl-NL" sz="1600" dirty="0">
                <a:ea typeface="ＭＳ Ｐゴシック" panose="020B0600070205080204" pitchFamily="34" charset="-128"/>
              </a:rPr>
              <a:t>intended</a:t>
            </a:r>
            <a:r>
              <a:rPr lang="en-US" altLang="nl-NL" sz="1600" dirty="0" smtClean="0">
                <a:ea typeface="ＭＳ Ｐゴシック" panose="020B0600070205080204" pitchFamily="34" charset="-128"/>
              </a:rPr>
              <a:t>:</a:t>
            </a:r>
          </a:p>
          <a:p>
            <a:pPr indent="14288">
              <a:buClrTx/>
              <a:buFont typeface="Courier New" panose="02070309020205020404" pitchFamily="49" charset="0"/>
              <a:buChar char="o"/>
              <a:tabLst>
                <a:tab pos="719138" algn="l"/>
              </a:tabLst>
            </a:pPr>
            <a:r>
              <a:rPr lang="en-US" altLang="nl-NL" sz="1600" dirty="0">
                <a:ea typeface="ＭＳ Ｐゴシック" panose="020B0600070205080204" pitchFamily="34" charset="-128"/>
              </a:rPr>
              <a:t>	</a:t>
            </a:r>
            <a:r>
              <a:rPr lang="en-US" altLang="nl-NL" sz="1600" dirty="0" smtClean="0">
                <a:ea typeface="ＭＳ Ｐゴシック" panose="020B0600070205080204" pitchFamily="34" charset="-128"/>
              </a:rPr>
              <a:t>Allocated funding through Joint transnational calls </a:t>
            </a:r>
            <a:endParaRPr lang="nl-NL" altLang="nl-NL" sz="16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nl-NL" altLang="nl-NL" sz="1600" dirty="0" smtClean="0">
                <a:ea typeface="ＭＳ Ｐゴシック" panose="020B0600070205080204" pitchFamily="34" charset="-128"/>
              </a:rPr>
              <a:t>The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national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research (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funding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)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priorities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adatped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as a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result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of JPND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and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the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(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scientific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)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priorities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identified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in JPND Research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Strategy</a:t>
            </a:r>
            <a:endParaRPr lang="nl-NL" altLang="nl-NL" sz="1600" dirty="0">
              <a:ea typeface="ＭＳ Ｐゴシック" panose="020B0600070205080204" pitchFamily="34" charset="-128"/>
            </a:endParaRPr>
          </a:p>
          <a:p>
            <a:pPr>
              <a:buClrTx/>
            </a:pPr>
            <a:r>
              <a:rPr lang="en-US" altLang="nl-NL" sz="1600" dirty="0" smtClean="0">
                <a:ea typeface="ＭＳ Ｐゴシック" panose="020B0600070205080204" pitchFamily="34" charset="-128"/>
              </a:rPr>
              <a:t>Type </a:t>
            </a:r>
            <a:r>
              <a:rPr lang="en-US" altLang="nl-NL" sz="1600" b="1" dirty="0" smtClean="0">
                <a:ea typeface="ＭＳ Ｐゴシック" panose="020B0600070205080204" pitchFamily="34" charset="-128"/>
              </a:rPr>
              <a:t>outcome</a:t>
            </a:r>
            <a:r>
              <a:rPr lang="en-US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en-US" altLang="nl-NL" sz="1600" dirty="0">
                <a:ea typeface="ＭＳ Ｐゴシック" panose="020B0600070205080204" pitchFamily="34" charset="-128"/>
              </a:rPr>
              <a:t>intended: </a:t>
            </a:r>
            <a:endParaRPr lang="nl-NL" altLang="nl-NL" sz="16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nl-NL" altLang="nl-NL" sz="1600" dirty="0" smtClean="0">
                <a:ea typeface="ＭＳ Ｐゴシック" panose="020B0600070205080204" pitchFamily="34" charset="-128"/>
              </a:rPr>
              <a:t>Changes in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national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research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priorites</a:t>
            </a:r>
            <a:endParaRPr lang="nl-NL" altLang="nl-NL" sz="1600" dirty="0" smtClean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nl-NL" altLang="nl-NL" sz="1600" dirty="0" smtClean="0">
                <a:ea typeface="ＭＳ Ｐゴシック" panose="020B0600070205080204" pitchFamily="34" charset="-128"/>
              </a:rPr>
              <a:t>(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Increase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) in financial commitment of MS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for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future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partnership (6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years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or more)</a:t>
            </a:r>
            <a:endParaRPr lang="nl-NL" altLang="nl-NL" sz="1600" dirty="0">
              <a:ea typeface="ＭＳ Ｐゴシック" panose="020B0600070205080204" pitchFamily="34" charset="-128"/>
            </a:endParaRPr>
          </a:p>
          <a:p>
            <a:pPr>
              <a:buClrTx/>
            </a:pPr>
            <a:r>
              <a:rPr lang="en-US" altLang="nl-NL" sz="1600" dirty="0" smtClean="0">
                <a:ea typeface="ＭＳ Ｐゴシック" panose="020B0600070205080204" pitchFamily="34" charset="-128"/>
              </a:rPr>
              <a:t>Type </a:t>
            </a:r>
            <a:r>
              <a:rPr lang="en-US" altLang="nl-NL" sz="1600" dirty="0">
                <a:ea typeface="ＭＳ Ｐゴシック" panose="020B0600070205080204" pitchFamily="34" charset="-128"/>
              </a:rPr>
              <a:t>of </a:t>
            </a:r>
            <a:r>
              <a:rPr lang="en-US" altLang="nl-NL" sz="1600" b="1" dirty="0" smtClean="0">
                <a:ea typeface="ＭＳ Ｐゴシック" panose="020B0600070205080204" pitchFamily="34" charset="-128"/>
              </a:rPr>
              <a:t>impact</a:t>
            </a:r>
            <a:r>
              <a:rPr lang="en-US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en-US" altLang="nl-NL" sz="1600" dirty="0">
                <a:ea typeface="ＭＳ Ｐゴシック" panose="020B0600070205080204" pitchFamily="34" charset="-128"/>
              </a:rPr>
              <a:t>on research programming intended: </a:t>
            </a:r>
            <a:endParaRPr lang="nl-NL" altLang="nl-NL" sz="16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nl-NL" altLang="nl-NL" sz="1600" dirty="0" smtClean="0">
                <a:ea typeface="ＭＳ Ｐゴシック" panose="020B0600070205080204" pitchFamily="34" charset="-128"/>
              </a:rPr>
              <a:t>Investment in European R&amp;D in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neurodegenerative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disease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research as share of </a:t>
            </a:r>
            <a:r>
              <a:rPr lang="nl-NL" altLang="nl-NL" sz="1600" dirty="0" err="1" smtClean="0">
                <a:ea typeface="ＭＳ Ｐゴシック" panose="020B0600070205080204" pitchFamily="34" charset="-128"/>
              </a:rPr>
              <a:t>total</a:t>
            </a:r>
            <a:r>
              <a:rPr lang="nl-NL" altLang="nl-NL" sz="1600" dirty="0" smtClean="0">
                <a:ea typeface="ＭＳ Ｐゴシック" panose="020B0600070205080204" pitchFamily="34" charset="-128"/>
              </a:rPr>
              <a:t> investment in R&amp;D</a:t>
            </a:r>
            <a:endParaRPr lang="nl-NL" altLang="nl-NL" sz="1600" dirty="0">
              <a:ea typeface="ＭＳ Ｐゴシック" panose="020B0600070205080204" pitchFamily="34" charset="-128"/>
            </a:endParaRPr>
          </a:p>
          <a:p>
            <a:pPr>
              <a:buClrTx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2589403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Examples</a:t>
            </a:r>
            <a:r>
              <a:rPr lang="nl-NL" dirty="0" smtClean="0"/>
              <a:t> of Type B indicators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056133"/>
            <a:ext cx="8424936" cy="3744468"/>
          </a:xfrm>
        </p:spPr>
        <p:txBody>
          <a:bodyPr/>
          <a:lstStyle/>
          <a:p>
            <a:pPr>
              <a:buClrTx/>
              <a:defRPr/>
            </a:pPr>
            <a:r>
              <a:rPr lang="en-US" altLang="nl-NL" sz="1600" dirty="0" smtClean="0">
                <a:ea typeface="ＭＳ Ｐゴシック" pitchFamily="80" charset="-128"/>
              </a:rPr>
              <a:t>Type </a:t>
            </a:r>
            <a:r>
              <a:rPr lang="en-US" altLang="nl-NL" sz="1600" dirty="0">
                <a:ea typeface="ＭＳ Ｐゴシック" pitchFamily="80" charset="-128"/>
              </a:rPr>
              <a:t>of </a:t>
            </a:r>
            <a:r>
              <a:rPr lang="en-US" altLang="nl-NL" sz="1600" b="1" dirty="0" smtClean="0">
                <a:ea typeface="ＭＳ Ｐゴシック" pitchFamily="80" charset="-128"/>
              </a:rPr>
              <a:t>input</a:t>
            </a:r>
            <a:r>
              <a:rPr lang="en-US" altLang="nl-NL" sz="1600" dirty="0" smtClean="0">
                <a:ea typeface="ＭＳ Ｐゴシック" pitchFamily="80" charset="-128"/>
              </a:rPr>
              <a:t> </a:t>
            </a:r>
            <a:r>
              <a:rPr lang="en-US" altLang="nl-NL" sz="1600" dirty="0">
                <a:ea typeface="ＭＳ Ｐゴシック" pitchFamily="80" charset="-128"/>
              </a:rPr>
              <a:t>intended: </a:t>
            </a:r>
            <a:endParaRPr lang="nl-NL" altLang="nl-NL" sz="1600" dirty="0">
              <a:ea typeface="ＭＳ Ｐゴシック" pitchFamily="80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  <a:defRPr/>
            </a:pPr>
            <a:r>
              <a:rPr lang="nl-NL" altLang="nl-NL" sz="1600" dirty="0" err="1" smtClean="0">
                <a:ea typeface="ＭＳ Ｐゴシック" pitchFamily="80" charset="-128"/>
              </a:rPr>
              <a:t>Number</a:t>
            </a:r>
            <a:r>
              <a:rPr lang="nl-NL" altLang="nl-NL" sz="1600" dirty="0" smtClean="0">
                <a:ea typeface="ＭＳ Ｐゴシック" pitchFamily="80" charset="-128"/>
              </a:rPr>
              <a:t> of </a:t>
            </a:r>
            <a:r>
              <a:rPr lang="nl-NL" altLang="nl-NL" sz="1600" dirty="0" err="1" smtClean="0">
                <a:ea typeface="ＭＳ Ｐゴシック" pitchFamily="80" charset="-128"/>
              </a:rPr>
              <a:t>collaborative</a:t>
            </a:r>
            <a:r>
              <a:rPr lang="nl-NL" altLang="nl-NL" sz="1600" dirty="0" smtClean="0">
                <a:ea typeface="ＭＳ Ｐゴシック" pitchFamily="80" charset="-128"/>
              </a:rPr>
              <a:t> research </a:t>
            </a:r>
            <a:r>
              <a:rPr lang="nl-NL" altLang="nl-NL" sz="1600" dirty="0" err="1" smtClean="0">
                <a:ea typeface="ＭＳ Ｐゴシック" pitchFamily="80" charset="-128"/>
              </a:rPr>
              <a:t>projects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funded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through</a:t>
            </a:r>
            <a:r>
              <a:rPr lang="nl-NL" altLang="nl-NL" sz="1600" dirty="0" smtClean="0">
                <a:ea typeface="ＭＳ Ｐゴシック" pitchFamily="80" charset="-128"/>
              </a:rPr>
              <a:t> JPND joint calls</a:t>
            </a:r>
          </a:p>
          <a:p>
            <a:pPr lvl="1">
              <a:buClrTx/>
              <a:buFont typeface="Courier New" panose="02070309020205020404" pitchFamily="49" charset="0"/>
              <a:buChar char="o"/>
              <a:defRPr/>
            </a:pPr>
            <a:r>
              <a:rPr lang="nl-NL" altLang="nl-NL" sz="1600" dirty="0" err="1" smtClean="0">
                <a:ea typeface="ＭＳ Ｐゴシック" pitchFamily="80" charset="-128"/>
              </a:rPr>
              <a:t>Variety</a:t>
            </a:r>
            <a:r>
              <a:rPr lang="nl-NL" altLang="nl-NL" sz="1600" dirty="0" smtClean="0">
                <a:ea typeface="ＭＳ Ｐゴシック" pitchFamily="80" charset="-128"/>
              </a:rPr>
              <a:t> of actions </a:t>
            </a:r>
            <a:r>
              <a:rPr lang="nl-NL" altLang="nl-NL" sz="1600" dirty="0" err="1" smtClean="0">
                <a:ea typeface="ＭＳ Ｐゴシック" pitchFamily="80" charset="-128"/>
              </a:rPr>
              <a:t>and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instruments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used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for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the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implementation</a:t>
            </a:r>
            <a:r>
              <a:rPr lang="nl-NL" altLang="nl-NL" sz="1600" dirty="0" smtClean="0">
                <a:ea typeface="ＭＳ Ｐゴシック" pitchFamily="80" charset="-128"/>
              </a:rPr>
              <a:t> plan </a:t>
            </a:r>
            <a:r>
              <a:rPr lang="nl-NL" altLang="nl-NL" sz="1600" dirty="0" err="1" smtClean="0">
                <a:ea typeface="ＭＳ Ｐゴシック" pitchFamily="80" charset="-128"/>
              </a:rPr>
              <a:t>for</a:t>
            </a:r>
            <a:r>
              <a:rPr lang="nl-NL" altLang="nl-NL" sz="1600" dirty="0" smtClean="0">
                <a:ea typeface="ＭＳ Ｐゴシック" pitchFamily="80" charset="-128"/>
              </a:rPr>
              <a:t> a </a:t>
            </a:r>
            <a:r>
              <a:rPr lang="nl-NL" altLang="nl-NL" sz="1600" dirty="0" err="1" smtClean="0">
                <a:ea typeface="ＭＳ Ｐゴシック" pitchFamily="80" charset="-128"/>
              </a:rPr>
              <a:t>collaboration</a:t>
            </a:r>
            <a:r>
              <a:rPr lang="nl-NL" altLang="nl-NL" sz="1600" dirty="0" smtClean="0">
                <a:ea typeface="ＭＳ Ｐゴシック" pitchFamily="80" charset="-128"/>
              </a:rPr>
              <a:t> platform</a:t>
            </a:r>
            <a:endParaRPr lang="nl-NL" altLang="nl-NL" sz="1600" dirty="0">
              <a:ea typeface="ＭＳ Ｐゴシック" pitchFamily="80" charset="-128"/>
            </a:endParaRPr>
          </a:p>
          <a:p>
            <a:pPr>
              <a:buClrTx/>
              <a:defRPr/>
            </a:pPr>
            <a:r>
              <a:rPr lang="en-US" altLang="nl-NL" sz="1600" dirty="0" smtClean="0">
                <a:ea typeface="ＭＳ Ｐゴシック" pitchFamily="80" charset="-128"/>
              </a:rPr>
              <a:t>Type </a:t>
            </a:r>
            <a:r>
              <a:rPr lang="en-US" altLang="nl-NL" sz="1600" dirty="0">
                <a:ea typeface="ＭＳ Ｐゴシック" pitchFamily="80" charset="-128"/>
              </a:rPr>
              <a:t>of </a:t>
            </a:r>
            <a:r>
              <a:rPr lang="en-US" altLang="nl-NL" sz="1600" b="1" dirty="0" smtClean="0">
                <a:ea typeface="ＭＳ Ｐゴシック" pitchFamily="80" charset="-128"/>
              </a:rPr>
              <a:t>output</a:t>
            </a:r>
            <a:r>
              <a:rPr lang="en-US" altLang="nl-NL" sz="1600" dirty="0" smtClean="0">
                <a:ea typeface="ＭＳ Ｐゴシック" pitchFamily="80" charset="-128"/>
              </a:rPr>
              <a:t> </a:t>
            </a:r>
            <a:r>
              <a:rPr lang="en-US" altLang="nl-NL" sz="1600" dirty="0">
                <a:ea typeface="ＭＳ Ｐゴシック" pitchFamily="80" charset="-128"/>
              </a:rPr>
              <a:t>intended: </a:t>
            </a:r>
            <a:endParaRPr lang="nl-NL" altLang="nl-NL" sz="1600" dirty="0">
              <a:ea typeface="ＭＳ Ｐゴシック" pitchFamily="80" charset="-128"/>
            </a:endParaRPr>
          </a:p>
          <a:p>
            <a:pPr marL="696912" lvl="1" indent="-285750">
              <a:buClrTx/>
              <a:buFont typeface="Courier New" panose="02070309020205020404" pitchFamily="49" charset="0"/>
              <a:buChar char="o"/>
              <a:defRPr/>
            </a:pPr>
            <a:r>
              <a:rPr lang="en-US" altLang="nl-NL" sz="1600" dirty="0" smtClean="0">
                <a:ea typeface="ＭＳ Ｐゴシック" pitchFamily="80" charset="-128"/>
              </a:rPr>
              <a:t>Updated JPND </a:t>
            </a:r>
            <a:r>
              <a:rPr lang="en-US" altLang="nl-NL" sz="1600" dirty="0">
                <a:ea typeface="ＭＳ Ｐゴシック" pitchFamily="80" charset="-128"/>
              </a:rPr>
              <a:t>Research Strategy (SRA) for science and </a:t>
            </a:r>
            <a:r>
              <a:rPr lang="en-US" altLang="nl-NL" sz="1600" dirty="0" smtClean="0">
                <a:ea typeface="ＭＳ Ｐゴシック" pitchFamily="80" charset="-128"/>
              </a:rPr>
              <a:t>innovation</a:t>
            </a:r>
          </a:p>
          <a:p>
            <a:pPr marL="696912" lvl="1" indent="-285750">
              <a:buClrTx/>
              <a:buFont typeface="Courier New" panose="02070309020205020404" pitchFamily="49" charset="0"/>
              <a:buChar char="o"/>
              <a:defRPr/>
            </a:pPr>
            <a:r>
              <a:rPr lang="en-US" altLang="nl-NL" sz="1600" dirty="0" smtClean="0">
                <a:ea typeface="ＭＳ Ｐゴシック" pitchFamily="80" charset="-128"/>
              </a:rPr>
              <a:t>Existence of a </a:t>
            </a:r>
            <a:r>
              <a:rPr lang="en-US" altLang="nl-NL" sz="1600" dirty="0" err="1" smtClean="0">
                <a:ea typeface="ＭＳ Ｐゴシック" pitchFamily="80" charset="-128"/>
              </a:rPr>
              <a:t>webportal</a:t>
            </a:r>
            <a:r>
              <a:rPr lang="en-US" altLang="nl-NL" sz="1600" dirty="0" smtClean="0">
                <a:ea typeface="ＭＳ Ｐゴシック" pitchFamily="80" charset="-128"/>
              </a:rPr>
              <a:t> that provide access to high level information on available cohort studies of value for ND research </a:t>
            </a:r>
            <a:endParaRPr lang="en-US" altLang="nl-NL" sz="1600" dirty="0">
              <a:ea typeface="ＭＳ Ｐゴシック" pitchFamily="80" charset="-128"/>
            </a:endParaRPr>
          </a:p>
          <a:p>
            <a:pPr>
              <a:buClrTx/>
              <a:defRPr/>
            </a:pPr>
            <a:r>
              <a:rPr lang="en-US" altLang="nl-NL" sz="1600" dirty="0" smtClean="0">
                <a:ea typeface="ＭＳ Ｐゴシック" pitchFamily="80" charset="-128"/>
              </a:rPr>
              <a:t>Type </a:t>
            </a:r>
            <a:r>
              <a:rPr lang="en-US" altLang="nl-NL" sz="1600" dirty="0">
                <a:ea typeface="ＭＳ Ｐゴシック" pitchFamily="80" charset="-128"/>
              </a:rPr>
              <a:t>of </a:t>
            </a:r>
            <a:r>
              <a:rPr lang="en-US" altLang="nl-NL" sz="1600" b="1" dirty="0" smtClean="0">
                <a:ea typeface="ＭＳ Ｐゴシック" pitchFamily="80" charset="-128"/>
              </a:rPr>
              <a:t>outcome</a:t>
            </a:r>
            <a:r>
              <a:rPr lang="en-US" altLang="nl-NL" sz="1600" dirty="0" smtClean="0">
                <a:ea typeface="ＭＳ Ｐゴシック" pitchFamily="80" charset="-128"/>
              </a:rPr>
              <a:t> </a:t>
            </a:r>
            <a:r>
              <a:rPr lang="en-US" altLang="nl-NL" sz="1600" dirty="0">
                <a:ea typeface="ＭＳ Ｐゴシック" pitchFamily="80" charset="-128"/>
              </a:rPr>
              <a:t>intended: </a:t>
            </a:r>
            <a:endParaRPr lang="en-US" altLang="nl-NL" sz="1600" dirty="0" smtClean="0">
              <a:ea typeface="ＭＳ Ｐゴシック" pitchFamily="80" charset="-128"/>
            </a:endParaRPr>
          </a:p>
          <a:p>
            <a:pPr indent="7938">
              <a:buClrTx/>
              <a:buFont typeface="Courier New" panose="02070309020205020404" pitchFamily="49" charset="0"/>
              <a:buChar char="o"/>
              <a:tabLst>
                <a:tab pos="717550" algn="l"/>
              </a:tabLst>
              <a:defRPr/>
            </a:pPr>
            <a:r>
              <a:rPr lang="nl-NL" altLang="nl-NL" sz="1600" dirty="0" smtClean="0">
                <a:ea typeface="ＭＳ Ｐゴシック" pitchFamily="80" charset="-128"/>
              </a:rPr>
              <a:t>	No. of </a:t>
            </a:r>
            <a:r>
              <a:rPr lang="nl-NL" altLang="nl-NL" sz="1600" dirty="0" err="1" smtClean="0">
                <a:ea typeface="ＭＳ Ｐゴシック" pitchFamily="80" charset="-128"/>
              </a:rPr>
              <a:t>scientific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publications</a:t>
            </a:r>
            <a:r>
              <a:rPr lang="nl-NL" altLang="nl-NL" sz="1600" dirty="0" smtClean="0">
                <a:ea typeface="ＭＳ Ｐゴシック" pitchFamily="80" charset="-128"/>
              </a:rPr>
              <a:t> in </a:t>
            </a:r>
            <a:r>
              <a:rPr lang="nl-NL" altLang="nl-NL" sz="1600" dirty="0" err="1" smtClean="0">
                <a:ea typeface="ＭＳ Ｐゴシック" pitchFamily="80" charset="-128"/>
              </a:rPr>
              <a:t>highly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ranked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journals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focusing</a:t>
            </a:r>
            <a:r>
              <a:rPr lang="nl-NL" altLang="nl-NL" sz="1600" dirty="0" smtClean="0">
                <a:ea typeface="ＭＳ Ｐゴシック" pitchFamily="80" charset="-128"/>
              </a:rPr>
              <a:t> on prevention, diagnosis </a:t>
            </a:r>
            <a:r>
              <a:rPr lang="nl-NL" altLang="nl-NL" sz="1600" dirty="0" err="1" smtClean="0">
                <a:ea typeface="ＭＳ Ｐゴシック" pitchFamily="80" charset="-128"/>
              </a:rPr>
              <a:t>and</a:t>
            </a:r>
            <a:r>
              <a:rPr lang="nl-NL" altLang="nl-NL" sz="1600" dirty="0" smtClean="0">
                <a:ea typeface="ＭＳ Ｐゴシック" pitchFamily="80" charset="-128"/>
              </a:rPr>
              <a:t> treatment </a:t>
            </a:r>
            <a:r>
              <a:rPr lang="nl-NL" altLang="nl-NL" sz="1600" dirty="0" err="1" smtClean="0">
                <a:ea typeface="ＭＳ Ｐゴシック" pitchFamily="80" charset="-128"/>
              </a:rPr>
              <a:t>resulting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from</a:t>
            </a:r>
            <a:r>
              <a:rPr lang="nl-NL" altLang="nl-NL" sz="1600" dirty="0" smtClean="0">
                <a:ea typeface="ＭＳ Ｐゴシック" pitchFamily="80" charset="-128"/>
              </a:rPr>
              <a:t> JPND </a:t>
            </a:r>
            <a:r>
              <a:rPr lang="nl-NL" altLang="nl-NL" sz="1600" dirty="0" err="1" smtClean="0">
                <a:ea typeface="ＭＳ Ｐゴシック" pitchFamily="80" charset="-128"/>
              </a:rPr>
              <a:t>supported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projects</a:t>
            </a:r>
            <a:endParaRPr lang="nl-NL" altLang="nl-NL" sz="1600" dirty="0" smtClean="0">
              <a:ea typeface="ＭＳ Ｐゴシック" pitchFamily="80" charset="-128"/>
            </a:endParaRPr>
          </a:p>
          <a:p>
            <a:pPr marL="719138" indent="-273050">
              <a:buClrTx/>
              <a:buFont typeface="Courier New" panose="02070309020205020404" pitchFamily="49" charset="0"/>
              <a:buChar char="o"/>
              <a:tabLst>
                <a:tab pos="717550" algn="l"/>
              </a:tabLst>
              <a:defRPr/>
            </a:pPr>
            <a:r>
              <a:rPr lang="nl-NL" altLang="nl-NL" sz="1600" dirty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Regular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interactions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between</a:t>
            </a:r>
            <a:r>
              <a:rPr lang="nl-NL" altLang="nl-NL" sz="1600" dirty="0" smtClean="0">
                <a:ea typeface="ＭＳ Ｐゴシック" pitchFamily="80" charset="-128"/>
              </a:rPr>
              <a:t> JPND </a:t>
            </a:r>
            <a:r>
              <a:rPr lang="nl-NL" altLang="nl-NL" sz="1600" dirty="0" err="1" smtClean="0">
                <a:ea typeface="ＭＳ Ｐゴシック" pitchFamily="80" charset="-128"/>
              </a:rPr>
              <a:t>and</a:t>
            </a:r>
            <a:r>
              <a:rPr lang="nl-NL" altLang="nl-NL" sz="1600" dirty="0" smtClean="0">
                <a:ea typeface="ＭＳ Ｐゴシック" pitchFamily="80" charset="-128"/>
              </a:rPr>
              <a:t> stakeholder </a:t>
            </a:r>
            <a:r>
              <a:rPr lang="nl-NL" altLang="nl-NL" sz="1600" dirty="0" err="1" smtClean="0">
                <a:ea typeface="ＭＳ Ｐゴシック" pitchFamily="80" charset="-128"/>
              </a:rPr>
              <a:t>groups</a:t>
            </a:r>
            <a:endParaRPr lang="nl-NL" altLang="nl-NL" sz="1600" dirty="0">
              <a:ea typeface="ＭＳ Ｐゴシック" pitchFamily="80" charset="-128"/>
            </a:endParaRPr>
          </a:p>
          <a:p>
            <a:pPr>
              <a:buClrTx/>
              <a:defRPr/>
            </a:pPr>
            <a:r>
              <a:rPr lang="en-US" altLang="nl-NL" sz="1600" dirty="0" smtClean="0">
                <a:ea typeface="ＭＳ Ｐゴシック" pitchFamily="80" charset="-128"/>
              </a:rPr>
              <a:t>Type </a:t>
            </a:r>
            <a:r>
              <a:rPr lang="en-US" altLang="nl-NL" sz="1600" dirty="0">
                <a:ea typeface="ＭＳ Ｐゴシック" pitchFamily="80" charset="-128"/>
              </a:rPr>
              <a:t>of </a:t>
            </a:r>
            <a:r>
              <a:rPr lang="en-US" altLang="nl-NL" sz="1600" b="1" dirty="0" smtClean="0">
                <a:ea typeface="ＭＳ Ｐゴシック" pitchFamily="80" charset="-128"/>
              </a:rPr>
              <a:t>impact</a:t>
            </a:r>
            <a:r>
              <a:rPr lang="en-US" altLang="nl-NL" sz="1600" dirty="0" smtClean="0">
                <a:ea typeface="ＭＳ Ｐゴシック" pitchFamily="80" charset="-128"/>
              </a:rPr>
              <a:t> </a:t>
            </a:r>
            <a:r>
              <a:rPr lang="en-US" altLang="nl-NL" sz="1600" dirty="0">
                <a:ea typeface="ＭＳ Ｐゴシック" pitchFamily="80" charset="-128"/>
              </a:rPr>
              <a:t>intended: </a:t>
            </a:r>
            <a:endParaRPr lang="nl-NL" altLang="nl-NL" sz="1600" dirty="0">
              <a:ea typeface="ＭＳ Ｐゴシック" pitchFamily="80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  <a:defRPr/>
            </a:pPr>
            <a:r>
              <a:rPr lang="nl-NL" altLang="nl-NL" sz="1600" dirty="0" smtClean="0">
                <a:ea typeface="ＭＳ Ｐゴシック" pitchFamily="80" charset="-128"/>
              </a:rPr>
              <a:t>Exchange of best </a:t>
            </a:r>
            <a:r>
              <a:rPr lang="nl-NL" altLang="nl-NL" sz="1600" dirty="0" err="1" smtClean="0">
                <a:ea typeface="ＭＳ Ｐゴシック" pitchFamily="80" charset="-128"/>
              </a:rPr>
              <a:t>practices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across</a:t>
            </a:r>
            <a:r>
              <a:rPr lang="nl-NL" altLang="nl-NL" sz="1600" dirty="0" smtClean="0">
                <a:ea typeface="ＭＳ Ｐゴシック" pitchFamily="80" charset="-128"/>
              </a:rPr>
              <a:t> different types of research (basic, </a:t>
            </a:r>
            <a:r>
              <a:rPr lang="nl-NL" altLang="nl-NL" sz="1600" dirty="0" err="1" smtClean="0">
                <a:ea typeface="ＭＳ Ｐゴシック" pitchFamily="80" charset="-128"/>
              </a:rPr>
              <a:t>clinical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and</a:t>
            </a:r>
            <a:r>
              <a:rPr lang="nl-NL" altLang="nl-NL" sz="1600" dirty="0" smtClean="0">
                <a:ea typeface="ＭＳ Ｐゴシック" pitchFamily="80" charset="-128"/>
              </a:rPr>
              <a:t> </a:t>
            </a:r>
            <a:r>
              <a:rPr lang="nl-NL" altLang="nl-NL" sz="1600" dirty="0" err="1" smtClean="0">
                <a:ea typeface="ＭＳ Ｐゴシック" pitchFamily="80" charset="-128"/>
              </a:rPr>
              <a:t>healthcare</a:t>
            </a:r>
            <a:r>
              <a:rPr lang="nl-NL" altLang="nl-NL" sz="1600" dirty="0" smtClean="0">
                <a:ea typeface="ＭＳ Ｐゴシック" pitchFamily="80" charset="-128"/>
              </a:rPr>
              <a:t>)</a:t>
            </a:r>
            <a:endParaRPr lang="nl-NL" altLang="nl-NL" sz="1600" dirty="0">
              <a:ea typeface="ＭＳ Ｐゴシック" pitchFamily="80" charset="-128"/>
            </a:endParaRPr>
          </a:p>
          <a:p>
            <a:pPr>
              <a:buClrTx/>
            </a:pP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9608062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dirty="0">
                <a:ea typeface="ＭＳ Ｐゴシック" panose="020B0600070205080204" pitchFamily="34" charset="-128"/>
              </a:rPr>
              <a:t>Member states’ attitudes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1913"/>
            <a:ext cx="8579296" cy="3468687"/>
          </a:xfrm>
        </p:spPr>
        <p:txBody>
          <a:bodyPr/>
          <a:lstStyle/>
          <a:p>
            <a:pPr>
              <a:buClrTx/>
            </a:pPr>
            <a:r>
              <a:rPr lang="en-US" altLang="nl-NL" sz="1800" dirty="0">
                <a:ea typeface="ＭＳ Ｐゴシック" panose="020B0600070205080204" pitchFamily="34" charset="-128"/>
              </a:rPr>
              <a:t>Semi-structured questionnaire </a:t>
            </a:r>
            <a:endParaRPr lang="nl-NL" altLang="nl-NL" sz="18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altLang="nl-NL" sz="1800" dirty="0">
                <a:ea typeface="ＭＳ Ｐゴシック" panose="020B0600070205080204" pitchFamily="34" charset="-128"/>
              </a:rPr>
              <a:t>Inventory of expectations of participating member states </a:t>
            </a:r>
            <a:endParaRPr lang="nl-NL" altLang="nl-NL" sz="18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altLang="nl-NL" sz="1800" dirty="0">
                <a:ea typeface="ＭＳ Ｐゴシック" panose="020B0600070205080204" pitchFamily="34" charset="-128"/>
              </a:rPr>
              <a:t>Inventory of (perceived) effectiveness and usefulness</a:t>
            </a:r>
          </a:p>
          <a:p>
            <a:pPr>
              <a:buClrTx/>
            </a:pPr>
            <a:r>
              <a:rPr lang="en-US" altLang="nl-NL" sz="1800" dirty="0" smtClean="0">
                <a:ea typeface="ＭＳ Ｐゴシック" panose="020B0600070205080204" pitchFamily="34" charset="-128"/>
              </a:rPr>
              <a:t>Focus </a:t>
            </a:r>
            <a:endParaRPr lang="nl-NL" altLang="nl-NL" sz="18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altLang="nl-NL" sz="1800" dirty="0">
                <a:ea typeface="ＭＳ Ｐゴシック" panose="020B0600070205080204" pitchFamily="34" charset="-128"/>
              </a:rPr>
              <a:t>Acceptance of JPND in participating countries </a:t>
            </a:r>
            <a:endParaRPr lang="nl-NL" altLang="nl-NL" sz="18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altLang="nl-NL" sz="1800" dirty="0">
                <a:ea typeface="ＭＳ Ｐゴシック" panose="020B0600070205080204" pitchFamily="34" charset="-128"/>
              </a:rPr>
              <a:t>Possibilities towards </a:t>
            </a:r>
            <a:r>
              <a:rPr lang="en-US" altLang="nl-NL" sz="1800" dirty="0" err="1">
                <a:ea typeface="ＭＳ Ｐゴシック" panose="020B0600070205080204" pitchFamily="34" charset="-128"/>
              </a:rPr>
              <a:t>mobilising</a:t>
            </a:r>
            <a:r>
              <a:rPr lang="en-US" altLang="nl-NL" sz="1800" dirty="0">
                <a:ea typeface="ＭＳ Ｐゴシック" panose="020B0600070205080204" pitchFamily="34" charset="-128"/>
              </a:rPr>
              <a:t> national funding for JPND and alignment of national </a:t>
            </a:r>
            <a:r>
              <a:rPr lang="en-US" altLang="nl-NL" sz="1800" dirty="0" err="1">
                <a:ea typeface="ＭＳ Ｐゴシック" panose="020B0600070205080204" pitchFamily="34" charset="-128"/>
              </a:rPr>
              <a:t>programmes</a:t>
            </a:r>
            <a:r>
              <a:rPr lang="en-US" altLang="nl-NL" sz="1800" dirty="0">
                <a:ea typeface="ＭＳ Ｐゴシック" panose="020B0600070205080204" pitchFamily="34" charset="-128"/>
              </a:rPr>
              <a:t> </a:t>
            </a:r>
            <a:endParaRPr lang="nl-NL" altLang="nl-NL" sz="18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altLang="nl-NL" sz="1800" dirty="0">
                <a:ea typeface="ＭＳ Ｐゴシック" panose="020B0600070205080204" pitchFamily="34" charset="-128"/>
              </a:rPr>
              <a:t>Feasibility to execute collaborative projects within JPND framework </a:t>
            </a:r>
            <a:endParaRPr lang="nl-NL" altLang="nl-NL" sz="1800" dirty="0">
              <a:ea typeface="ＭＳ Ｐゴシック" panose="020B0600070205080204" pitchFamily="34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altLang="nl-NL" sz="1800" dirty="0">
                <a:ea typeface="ＭＳ Ｐゴシック" panose="020B0600070205080204" pitchFamily="34" charset="-128"/>
              </a:rPr>
              <a:t>Sustainability of JPND</a:t>
            </a:r>
          </a:p>
          <a:p>
            <a:pPr lvl="1">
              <a:buClrTx/>
              <a:buFont typeface="Courier New" panose="02070309020205020404" pitchFamily="49" charset="0"/>
              <a:buChar char="o"/>
            </a:pPr>
            <a:r>
              <a:rPr lang="en-US" altLang="nl-NL" sz="1800" dirty="0">
                <a:ea typeface="ＭＳ Ｐゴシック" panose="020B0600070205080204" pitchFamily="34" charset="-128"/>
              </a:rPr>
              <a:t>Perceived benefits of JPND relative to other EC </a:t>
            </a:r>
            <a:r>
              <a:rPr lang="en-US" altLang="nl-NL" sz="1800" dirty="0" err="1">
                <a:ea typeface="ＭＳ Ｐゴシック" panose="020B0600070205080204" pitchFamily="34" charset="-128"/>
              </a:rPr>
              <a:t>programmes</a:t>
            </a:r>
            <a:r>
              <a:rPr lang="en-US" altLang="nl-NL" sz="1800" dirty="0">
                <a:ea typeface="ＭＳ Ｐゴシック" panose="020B0600070205080204" pitchFamily="34" charset="-128"/>
              </a:rPr>
              <a:t> </a:t>
            </a:r>
            <a:endParaRPr lang="nl-NL" altLang="nl-NL" sz="1800" dirty="0">
              <a:ea typeface="ＭＳ Ｐゴシック" panose="020B0600070205080204" pitchFamily="34" charset="-128"/>
            </a:endParaRPr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4811631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323528" y="514350"/>
            <a:ext cx="6696743" cy="541735"/>
          </a:xfrm>
        </p:spPr>
        <p:txBody>
          <a:bodyPr/>
          <a:lstStyle/>
          <a:p>
            <a:r>
              <a:rPr lang="en-US" altLang="nl-NL" b="1" dirty="0" smtClean="0">
                <a:ea typeface="ＭＳ Ｐゴシック" panose="020B0600070205080204" pitchFamily="34" charset="-128"/>
              </a:rPr>
              <a:t>Monitoring and evaluation</a:t>
            </a:r>
            <a:endParaRPr lang="nl-NL" altLang="nl-NL" dirty="0" smtClean="0">
              <a:ea typeface="ＭＳ Ｐゴシック" panose="020B0600070205080204" pitchFamily="34" charset="-128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331913"/>
            <a:ext cx="7969126" cy="3468687"/>
          </a:xfrm>
        </p:spPr>
        <p:txBody>
          <a:bodyPr/>
          <a:lstStyle/>
          <a:p>
            <a:pPr>
              <a:buClrTx/>
              <a:defRPr/>
            </a:pPr>
            <a:r>
              <a:rPr lang="nl-NL" sz="1800" dirty="0" smtClean="0"/>
              <a:t>On-</a:t>
            </a:r>
            <a:r>
              <a:rPr lang="nl-NL" sz="1800" dirty="0" err="1" smtClean="0"/>
              <a:t>going</a:t>
            </a:r>
            <a:r>
              <a:rPr lang="nl-NL" sz="1800" dirty="0" smtClean="0"/>
              <a:t> </a:t>
            </a:r>
            <a:r>
              <a:rPr lang="nl-NL" sz="1800" dirty="0" err="1" smtClean="0"/>
              <a:t>annual</a:t>
            </a:r>
            <a:r>
              <a:rPr lang="nl-NL" sz="1800" dirty="0" smtClean="0"/>
              <a:t> </a:t>
            </a:r>
            <a:r>
              <a:rPr lang="nl-NL" sz="1800" b="1" dirty="0" smtClean="0"/>
              <a:t>monitoring of </a:t>
            </a:r>
            <a:r>
              <a:rPr lang="nl-NL" sz="1800" b="1" dirty="0" err="1" smtClean="0"/>
              <a:t>progress</a:t>
            </a:r>
            <a:r>
              <a:rPr lang="nl-NL" sz="1800" b="1" dirty="0" smtClean="0"/>
              <a:t> </a:t>
            </a:r>
            <a:r>
              <a:rPr lang="en-GB" sz="1800" dirty="0" smtClean="0">
                <a:solidFill>
                  <a:schemeClr val="accent5"/>
                </a:solidFill>
              </a:rPr>
              <a:t>of </a:t>
            </a:r>
            <a:r>
              <a:rPr lang="en-GB" sz="1800" dirty="0">
                <a:solidFill>
                  <a:schemeClr val="accent5"/>
                </a:solidFill>
              </a:rPr>
              <a:t>JPND’s performance based on the defined set of indicators of </a:t>
            </a:r>
            <a:r>
              <a:rPr lang="en-GB" sz="1800" dirty="0" smtClean="0">
                <a:solidFill>
                  <a:schemeClr val="accent5"/>
                </a:solidFill>
              </a:rPr>
              <a:t>performance</a:t>
            </a:r>
            <a:r>
              <a:rPr lang="nl-NL" sz="1800" dirty="0" smtClean="0"/>
              <a:t> (</a:t>
            </a:r>
            <a:r>
              <a:rPr lang="nl-NL" sz="1800" dirty="0" err="1" smtClean="0"/>
              <a:t>mid</a:t>
            </a:r>
            <a:r>
              <a:rPr lang="nl-NL" sz="1800" dirty="0" smtClean="0"/>
              <a:t> 2017)</a:t>
            </a:r>
            <a:r>
              <a:rPr lang="en-GB" sz="1800" dirty="0" smtClean="0">
                <a:solidFill>
                  <a:schemeClr val="accent5"/>
                </a:solidFill>
              </a:rPr>
              <a:t> </a:t>
            </a:r>
          </a:p>
          <a:p>
            <a:pPr>
              <a:buClrTx/>
              <a:defRPr/>
            </a:pPr>
            <a:r>
              <a:rPr lang="en-US" altLang="nl-NL" sz="1800" b="1" i="1" dirty="0" smtClean="0">
                <a:ea typeface="ＭＳ Ｐゴシック" panose="020B0600070205080204" pitchFamily="34" charset="-128"/>
              </a:rPr>
              <a:t>Input </a:t>
            </a:r>
            <a:r>
              <a:rPr lang="en-US" altLang="nl-NL" sz="1800" dirty="0">
                <a:ea typeface="ＭＳ Ｐゴシック" panose="020B0600070205080204" pitchFamily="34" charset="-128"/>
              </a:rPr>
              <a:t>from relevant research communities </a:t>
            </a:r>
            <a:r>
              <a:rPr lang="en-US" altLang="nl-NL" sz="1800" i="1" dirty="0">
                <a:ea typeface="ＭＳ Ｐゴシック" panose="020B0600070205080204" pitchFamily="34" charset="-128"/>
              </a:rPr>
              <a:t>and other relevant partners</a:t>
            </a:r>
            <a:r>
              <a:rPr lang="en-US" altLang="nl-NL" sz="1800" dirty="0">
                <a:ea typeface="ＭＳ Ｐゴシック" panose="020B0600070205080204" pitchFamily="34" charset="-128"/>
              </a:rPr>
              <a:t> that participate in the JPI and the JPND supported projects and </a:t>
            </a:r>
            <a:r>
              <a:rPr lang="en-US" altLang="nl-NL" sz="1800" dirty="0" smtClean="0">
                <a:ea typeface="ＭＳ Ｐゴシック" panose="020B0600070205080204" pitchFamily="34" charset="-128"/>
              </a:rPr>
              <a:t>consortia (mid 2018)</a:t>
            </a:r>
          </a:p>
          <a:p>
            <a:pPr>
              <a:buClrTx/>
            </a:pPr>
            <a:r>
              <a:rPr lang="en-GB" sz="1800" dirty="0" smtClean="0">
                <a:solidFill>
                  <a:schemeClr val="accent5"/>
                </a:solidFill>
              </a:rPr>
              <a:t>An independent </a:t>
            </a:r>
            <a:r>
              <a:rPr lang="en-GB" sz="1800" b="1" dirty="0" smtClean="0">
                <a:solidFill>
                  <a:schemeClr val="accent5"/>
                </a:solidFill>
              </a:rPr>
              <a:t>external </a:t>
            </a:r>
            <a:r>
              <a:rPr lang="en-GB" sz="1800" b="1" dirty="0">
                <a:solidFill>
                  <a:schemeClr val="accent5"/>
                </a:solidFill>
              </a:rPr>
              <a:t>evaluation </a:t>
            </a:r>
            <a:r>
              <a:rPr lang="en-GB" sz="1800" dirty="0">
                <a:solidFill>
                  <a:schemeClr val="accent5"/>
                </a:solidFill>
              </a:rPr>
              <a:t>of JPND, including an assessment of the (scientific and socioeconomic) impact of the programme </a:t>
            </a:r>
            <a:r>
              <a:rPr lang="en-GB" sz="1800" dirty="0" smtClean="0">
                <a:solidFill>
                  <a:schemeClr val="accent5"/>
                </a:solidFill>
              </a:rPr>
              <a:t>early 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2019 </a:t>
            </a:r>
            <a:r>
              <a:rPr lang="nl-NL" altLang="nl-NL" sz="1800" dirty="0" err="1" smtClean="0">
                <a:ea typeface="ＭＳ Ｐゴシック" panose="020B0600070205080204" pitchFamily="34" charset="-128"/>
              </a:rPr>
              <a:t>for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 smtClean="0">
                <a:ea typeface="ＭＳ Ｐゴシック" panose="020B0600070205080204" pitchFamily="34" charset="-128"/>
              </a:rPr>
              <a:t>the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entire</a:t>
            </a:r>
            <a:r>
              <a:rPr lang="nl-NL" altLang="nl-NL" sz="1800" dirty="0">
                <a:ea typeface="ＭＳ Ｐゴシック" panose="020B0600070205080204" pitchFamily="34" charset="-128"/>
              </a:rPr>
              <a:t> JPND </a:t>
            </a:r>
            <a:r>
              <a:rPr lang="nl-NL" altLang="nl-NL" sz="1800" dirty="0" err="1" smtClean="0">
                <a:ea typeface="ＭＳ Ｐゴシック" panose="020B0600070205080204" pitchFamily="34" charset="-128"/>
              </a:rPr>
              <a:t>programme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 smtClean="0">
                <a:ea typeface="ＭＳ Ｐゴシック" panose="020B0600070205080204" pitchFamily="34" charset="-128"/>
              </a:rPr>
              <a:t>and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 smtClean="0">
                <a:ea typeface="ＭＳ Ｐゴシック" panose="020B0600070205080204" pitchFamily="34" charset="-128"/>
              </a:rPr>
              <a:t>the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 smtClean="0">
                <a:ea typeface="ＭＳ Ｐゴシック" panose="020B0600070205080204" pitchFamily="34" charset="-128"/>
              </a:rPr>
              <a:t>potential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perception</a:t>
            </a:r>
            <a:r>
              <a:rPr lang="nl-NL" altLang="nl-NL" sz="1800" dirty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and</a:t>
            </a:r>
            <a:r>
              <a:rPr lang="nl-NL" altLang="nl-NL" sz="1800" dirty="0">
                <a:ea typeface="ＭＳ Ｐゴシック" panose="020B0600070205080204" pitchFamily="34" charset="-128"/>
              </a:rPr>
              <a:t> impact of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the</a:t>
            </a:r>
            <a:r>
              <a:rPr lang="nl-NL" altLang="nl-NL" sz="1800" dirty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dedicated</a:t>
            </a:r>
            <a:r>
              <a:rPr lang="nl-NL" altLang="nl-NL" sz="1800" dirty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structure</a:t>
            </a:r>
            <a:r>
              <a:rPr lang="nl-NL" altLang="nl-NL" sz="1800" dirty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established</a:t>
            </a:r>
            <a:r>
              <a:rPr lang="nl-NL" altLang="nl-NL" sz="1800" dirty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with</a:t>
            </a:r>
            <a:r>
              <a:rPr lang="nl-NL" altLang="nl-NL" sz="1800" dirty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 smtClean="0">
                <a:ea typeface="ＭＳ Ｐゴシック" panose="020B0600070205080204" pitchFamily="34" charset="-128"/>
              </a:rPr>
              <a:t>JPsustaiND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 (</a:t>
            </a:r>
            <a:r>
              <a:rPr lang="nl-NL" altLang="nl-NL" sz="1800" dirty="0" err="1" smtClean="0">
                <a:ea typeface="ＭＳ Ｐゴシック" panose="020B0600070205080204" pitchFamily="34" charset="-128"/>
              </a:rPr>
              <a:t>evaluation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method</a:t>
            </a:r>
            <a:r>
              <a:rPr lang="nl-NL" altLang="nl-NL" sz="1800" dirty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and</a:t>
            </a:r>
            <a:r>
              <a:rPr lang="nl-NL" altLang="nl-NL" sz="1800" dirty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 smtClean="0">
                <a:ea typeface="ＭＳ Ｐゴシック" panose="020B0600070205080204" pitchFamily="34" charset="-128"/>
              </a:rPr>
              <a:t>ToR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 smtClean="0">
                <a:ea typeface="ＭＳ Ｐゴシック" panose="020B0600070205080204" pitchFamily="34" charset="-128"/>
              </a:rPr>
              <a:t>to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be</a:t>
            </a:r>
            <a:r>
              <a:rPr lang="nl-NL" altLang="nl-NL" sz="1800" dirty="0">
                <a:ea typeface="ＭＳ Ｐゴシック" panose="020B0600070205080204" pitchFamily="34" charset="-128"/>
              </a:rPr>
              <a:t> </a:t>
            </a:r>
            <a:r>
              <a:rPr lang="nl-NL" altLang="nl-NL" sz="1800" dirty="0" err="1">
                <a:ea typeface="ＭＳ Ｐゴシック" panose="020B0600070205080204" pitchFamily="34" charset="-128"/>
              </a:rPr>
              <a:t>defined</a:t>
            </a:r>
            <a:r>
              <a:rPr lang="nl-NL" altLang="nl-NL" sz="1800" dirty="0">
                <a:ea typeface="ＭＳ Ｐゴシック" panose="020B0600070205080204" pitchFamily="34" charset="-128"/>
              </a:rPr>
              <a:t> in </a:t>
            </a:r>
            <a:r>
              <a:rPr lang="nl-NL" altLang="nl-NL" sz="1800" dirty="0" smtClean="0">
                <a:ea typeface="ＭＳ Ｐゴシック" panose="020B0600070205080204" pitchFamily="34" charset="-128"/>
              </a:rPr>
              <a:t>2018)</a:t>
            </a:r>
            <a:r>
              <a:rPr lang="nl-NL" sz="1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692160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7283152" cy="541782"/>
          </a:xfrm>
        </p:spPr>
        <p:txBody>
          <a:bodyPr/>
          <a:lstStyle/>
          <a:p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elements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possible</a:t>
            </a:r>
            <a:r>
              <a:rPr lang="nl-NL" dirty="0" smtClean="0"/>
              <a:t> common </a:t>
            </a:r>
            <a:r>
              <a:rPr lang="nl-NL" dirty="0" err="1" smtClean="0"/>
              <a:t>framework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9062" indent="0">
              <a:buClrTx/>
              <a:buNone/>
            </a:pPr>
            <a:r>
              <a:rPr lang="nl-NL" sz="2000" dirty="0" err="1" smtClean="0"/>
              <a:t>Relevance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other</a:t>
            </a:r>
            <a:r>
              <a:rPr lang="nl-NL" sz="2000" dirty="0" smtClean="0"/>
              <a:t> </a:t>
            </a:r>
            <a:r>
              <a:rPr lang="nl-NL" sz="2000" dirty="0" err="1" smtClean="0"/>
              <a:t>JPI’s</a:t>
            </a:r>
            <a:r>
              <a:rPr lang="nl-NL" sz="2000" dirty="0" smtClean="0"/>
              <a:t>:</a:t>
            </a:r>
          </a:p>
          <a:p>
            <a:pPr>
              <a:buClrTx/>
            </a:pPr>
            <a:r>
              <a:rPr lang="nl-NL" sz="2000" b="1" dirty="0" smtClean="0"/>
              <a:t>Type A indicators </a:t>
            </a:r>
            <a:r>
              <a:rPr lang="en-US" sz="2000" dirty="0" smtClean="0"/>
              <a:t>(understanding </a:t>
            </a:r>
            <a:r>
              <a:rPr lang="en-US" sz="2000" dirty="0"/>
              <a:t>the effects of the process of Joint Programming) are important for all other JPIs </a:t>
            </a:r>
          </a:p>
          <a:p>
            <a:pPr>
              <a:buClrTx/>
            </a:pPr>
            <a:r>
              <a:rPr lang="en-US" sz="2000" b="1" dirty="0" smtClean="0"/>
              <a:t>Type </a:t>
            </a:r>
            <a:r>
              <a:rPr lang="en-US" sz="2000" b="1" dirty="0"/>
              <a:t>B Indicators </a:t>
            </a:r>
            <a:r>
              <a:rPr lang="en-US" sz="2000" dirty="0"/>
              <a:t>could be particularly of interest to JPIs in other Health domains 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745695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539552" y="514350"/>
            <a:ext cx="5265936" cy="541735"/>
          </a:xfrm>
        </p:spPr>
        <p:txBody>
          <a:bodyPr/>
          <a:lstStyle/>
          <a:p>
            <a:r>
              <a:rPr lang="nl-NL" altLang="nl-NL" dirty="0" err="1" smtClean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  <a:t>Thank</a:t>
            </a:r>
            <a:r>
              <a:rPr lang="nl-NL" altLang="nl-NL" dirty="0" smtClean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  <a:t> </a:t>
            </a:r>
            <a:r>
              <a:rPr lang="nl-NL" altLang="nl-NL" dirty="0" err="1" smtClean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  <a:t>you</a:t>
            </a:r>
            <a:r>
              <a:rPr lang="nl-NL" altLang="nl-NL" dirty="0" smtClean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  <a:t> </a:t>
            </a:r>
            <a:r>
              <a:rPr lang="nl-NL" altLang="nl-NL" dirty="0" err="1" smtClean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  <a:t>for</a:t>
            </a:r>
            <a:r>
              <a:rPr lang="nl-NL" altLang="nl-NL" dirty="0" smtClean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  <a:t> </a:t>
            </a:r>
            <a:r>
              <a:rPr lang="nl-NL" altLang="nl-NL" dirty="0" err="1" smtClean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  <a:t>your</a:t>
            </a:r>
            <a:r>
              <a:rPr lang="nl-NL" altLang="nl-NL" dirty="0" smtClean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  <a:t> attention!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9297" indent="0">
              <a:buNone/>
              <a:defRPr/>
            </a:pPr>
            <a:r>
              <a:rPr lang="en-US" sz="2000" dirty="0" smtClean="0"/>
              <a:t> </a:t>
            </a:r>
            <a:endParaRPr lang="nl-NL" sz="2000" dirty="0"/>
          </a:p>
          <a:p>
            <a:pPr>
              <a:buClrTx/>
              <a:defRPr/>
            </a:pPr>
            <a:r>
              <a:rPr lang="nl-NL" sz="2000" dirty="0" smtClean="0"/>
              <a:t>E-mail: Abida Durrani, </a:t>
            </a:r>
            <a:r>
              <a:rPr lang="nl-NL" sz="2000" dirty="0" err="1" smtClean="0"/>
              <a:t>ZonMw</a:t>
            </a:r>
            <a:r>
              <a:rPr lang="nl-NL" sz="2000" dirty="0" smtClean="0"/>
              <a:t>, </a:t>
            </a:r>
            <a:r>
              <a:rPr lang="nl-NL" sz="2000" dirty="0" smtClean="0">
                <a:hlinkClick r:id="rId2"/>
              </a:rPr>
              <a:t>durrani@zonmw.nl</a:t>
            </a:r>
            <a:r>
              <a:rPr lang="nl-NL" sz="2000" dirty="0" smtClean="0"/>
              <a:t> </a:t>
            </a:r>
          </a:p>
          <a:p>
            <a:pPr marL="119062" indent="0">
              <a:buClrTx/>
              <a:buNone/>
              <a:defRPr/>
            </a:pPr>
            <a:endParaRPr lang="nl-NL" sz="2000" dirty="0"/>
          </a:p>
          <a:p>
            <a:pPr>
              <a:buClrTx/>
              <a:defRPr/>
            </a:pPr>
            <a:r>
              <a:rPr lang="en-GB" sz="2000" dirty="0"/>
              <a:t>Visit the JPND </a:t>
            </a:r>
            <a:r>
              <a:rPr lang="en-GB" sz="2000" b="1" dirty="0"/>
              <a:t>website</a:t>
            </a:r>
            <a:r>
              <a:rPr lang="en-GB" sz="2000" dirty="0" smtClean="0">
                <a:solidFill>
                  <a:schemeClr val="accent6">
                    <a:lumMod val="90000"/>
                    <a:lumOff val="10000"/>
                  </a:schemeClr>
                </a:solidFill>
              </a:rPr>
              <a:t>: </a:t>
            </a:r>
            <a:r>
              <a:rPr lang="en-IE" sz="2000" dirty="0" smtClean="0">
                <a:hlinkClick r:id="rId3"/>
              </a:rPr>
              <a:t>http</a:t>
            </a:r>
            <a:r>
              <a:rPr lang="en-IE" sz="2000" dirty="0">
                <a:hlinkClick r:id="rId3"/>
              </a:rPr>
              <a:t>://www.jpnd.eu</a:t>
            </a:r>
            <a:endParaRPr lang="en-IE" sz="2000" dirty="0"/>
          </a:p>
          <a:p>
            <a:pPr>
              <a:buClrTx/>
              <a:defRPr/>
            </a:pPr>
            <a:endParaRPr lang="en-GB" sz="2000" dirty="0"/>
          </a:p>
          <a:p>
            <a:pPr marL="119062" indent="0">
              <a:buClrTx/>
              <a:buNone/>
              <a:defRPr/>
            </a:pPr>
            <a:endParaRPr lang="en-GB" sz="2000" b="1" dirty="0" smtClean="0"/>
          </a:p>
          <a:p>
            <a:pPr>
              <a:buClrTx/>
              <a:defRPr/>
            </a:pPr>
            <a:endParaRPr lang="en-GB" sz="2000" dirty="0"/>
          </a:p>
          <a:p>
            <a:pPr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43073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Background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1913"/>
            <a:ext cx="7787208" cy="3468687"/>
          </a:xfrm>
        </p:spPr>
        <p:txBody>
          <a:bodyPr/>
          <a:lstStyle/>
          <a:p>
            <a:pPr>
              <a:buClrTx/>
            </a:pPr>
            <a:r>
              <a:rPr lang="nl-NL" sz="1800" dirty="0" smtClean="0"/>
              <a:t>CSA1 JUMPAHEAD 2012: JPND Monitoring </a:t>
            </a:r>
            <a:r>
              <a:rPr lang="nl-NL" sz="1800" dirty="0" err="1" smtClean="0"/>
              <a:t>and</a:t>
            </a:r>
            <a:r>
              <a:rPr lang="nl-NL" sz="1800" dirty="0" smtClean="0"/>
              <a:t> </a:t>
            </a:r>
            <a:r>
              <a:rPr lang="nl-NL" sz="1800" dirty="0" err="1" smtClean="0"/>
              <a:t>evaluation</a:t>
            </a:r>
            <a:r>
              <a:rPr lang="nl-NL" sz="1800" dirty="0" smtClean="0"/>
              <a:t> </a:t>
            </a:r>
            <a:r>
              <a:rPr lang="nl-NL" sz="1800" dirty="0" err="1" smtClean="0"/>
              <a:t>framework</a:t>
            </a:r>
            <a:r>
              <a:rPr lang="nl-NL" sz="1800" dirty="0" smtClean="0"/>
              <a:t> </a:t>
            </a:r>
            <a:r>
              <a:rPr lang="nl-NL" sz="1800" dirty="0" err="1" smtClean="0"/>
              <a:t>developed</a:t>
            </a:r>
            <a:r>
              <a:rPr lang="nl-NL" sz="1800" dirty="0"/>
              <a:t> </a:t>
            </a:r>
            <a:r>
              <a:rPr lang="nl-NL" sz="1800" dirty="0" err="1" smtClean="0"/>
              <a:t>based</a:t>
            </a:r>
            <a:r>
              <a:rPr lang="nl-NL" sz="1800" dirty="0" smtClean="0"/>
              <a:t> on:</a:t>
            </a:r>
          </a:p>
          <a:p>
            <a:pPr marL="627063" indent="-180975">
              <a:buClrTx/>
              <a:buFont typeface="Wingdings" panose="05000000000000000000" pitchFamily="2" charset="2"/>
              <a:buChar char="Ø"/>
            </a:pPr>
            <a:r>
              <a:rPr lang="nl-NL" sz="1600" dirty="0" smtClean="0"/>
              <a:t>a </a:t>
            </a:r>
            <a:r>
              <a:rPr lang="nl-NL" sz="1600" dirty="0" err="1" smtClean="0"/>
              <a:t>logical</a:t>
            </a:r>
            <a:r>
              <a:rPr lang="nl-NL" sz="1600" dirty="0" smtClean="0"/>
              <a:t> </a:t>
            </a:r>
            <a:r>
              <a:rPr lang="nl-NL" sz="1600" dirty="0" err="1" smtClean="0"/>
              <a:t>framework</a:t>
            </a:r>
            <a:r>
              <a:rPr lang="nl-NL" sz="1600" dirty="0" smtClean="0"/>
              <a:t> analysis (LFA) of </a:t>
            </a:r>
            <a:r>
              <a:rPr lang="nl-NL" sz="1600" dirty="0" err="1" smtClean="0"/>
              <a:t>the</a:t>
            </a:r>
            <a:r>
              <a:rPr lang="nl-NL" sz="1600" dirty="0" smtClean="0"/>
              <a:t> JPND </a:t>
            </a:r>
            <a:r>
              <a:rPr lang="nl-NL" sz="1600" dirty="0" err="1" smtClean="0"/>
              <a:t>initiative</a:t>
            </a:r>
            <a:r>
              <a:rPr lang="nl-NL" sz="1600" dirty="0" smtClean="0"/>
              <a:t> </a:t>
            </a:r>
          </a:p>
          <a:p>
            <a:pPr marL="627063" indent="-180975">
              <a:buClrTx/>
              <a:buFont typeface="Wingdings" panose="05000000000000000000" pitchFamily="2" charset="2"/>
              <a:buChar char="Ø"/>
            </a:pPr>
            <a:r>
              <a:rPr lang="nl-NL" sz="1600" dirty="0" err="1" smtClean="0"/>
              <a:t>linked</a:t>
            </a:r>
            <a:r>
              <a:rPr lang="nl-NL" sz="1600" dirty="0" smtClean="0"/>
              <a:t> chain of logic </a:t>
            </a:r>
            <a:r>
              <a:rPr lang="nl-NL" sz="1600" dirty="0" err="1" smtClean="0"/>
              <a:t>that</a:t>
            </a:r>
            <a:r>
              <a:rPr lang="nl-NL" sz="1600" dirty="0" smtClean="0"/>
              <a:t> shows </a:t>
            </a:r>
            <a:r>
              <a:rPr lang="nl-NL" sz="1600" dirty="0" err="1" smtClean="0"/>
              <a:t>how</a:t>
            </a:r>
            <a:r>
              <a:rPr lang="nl-NL" sz="1600" dirty="0"/>
              <a:t> </a:t>
            </a:r>
            <a:r>
              <a:rPr lang="nl-NL" sz="1600" dirty="0" err="1" smtClean="0"/>
              <a:t>activities</a:t>
            </a:r>
            <a:r>
              <a:rPr lang="nl-NL" sz="1600" dirty="0" smtClean="0"/>
              <a:t> of </a:t>
            </a:r>
            <a:r>
              <a:rPr lang="nl-NL" sz="1600" dirty="0" err="1" smtClean="0"/>
              <a:t>intervention</a:t>
            </a:r>
            <a:r>
              <a:rPr lang="nl-NL" sz="1600" dirty="0" smtClean="0"/>
              <a:t> </a:t>
            </a:r>
            <a:r>
              <a:rPr lang="nl-NL" sz="1600" dirty="0" err="1" smtClean="0"/>
              <a:t>can</a:t>
            </a:r>
            <a:r>
              <a:rPr lang="nl-NL" sz="1600" dirty="0" smtClean="0"/>
              <a:t> </a:t>
            </a:r>
            <a:r>
              <a:rPr lang="nl-NL" sz="1600" dirty="0" err="1" smtClean="0"/>
              <a:t>be</a:t>
            </a:r>
            <a:r>
              <a:rPr lang="nl-NL" sz="1600" dirty="0" smtClean="0"/>
              <a:t> </a:t>
            </a:r>
            <a:r>
              <a:rPr lang="nl-NL" sz="1600" dirty="0" err="1" smtClean="0"/>
              <a:t>expected</a:t>
            </a:r>
            <a:r>
              <a:rPr lang="nl-NL" sz="1600" dirty="0" smtClean="0"/>
              <a:t> </a:t>
            </a:r>
            <a:r>
              <a:rPr lang="nl-NL" sz="1600" dirty="0" err="1" smtClean="0"/>
              <a:t>to</a:t>
            </a:r>
            <a:r>
              <a:rPr lang="nl-NL" sz="1600" dirty="0" smtClean="0"/>
              <a:t> produce </a:t>
            </a:r>
            <a:r>
              <a:rPr lang="nl-NL" sz="1600" dirty="0" err="1" smtClean="0"/>
              <a:t>immediate</a:t>
            </a:r>
            <a:r>
              <a:rPr lang="nl-NL" sz="1600" dirty="0" smtClean="0"/>
              <a:t> </a:t>
            </a:r>
            <a:r>
              <a:rPr lang="nl-NL" sz="1600" dirty="0" err="1" smtClean="0"/>
              <a:t>outputs</a:t>
            </a:r>
            <a:r>
              <a:rPr lang="nl-NL" sz="1600" dirty="0" smtClean="0"/>
              <a:t> </a:t>
            </a:r>
            <a:r>
              <a:rPr lang="nl-NL" sz="1600" dirty="0" err="1" smtClean="0"/>
              <a:t>connected</a:t>
            </a:r>
            <a:r>
              <a:rPr lang="nl-NL" sz="1600" dirty="0" smtClean="0"/>
              <a:t> </a:t>
            </a:r>
            <a:r>
              <a:rPr lang="nl-NL" sz="1600" dirty="0" err="1" smtClean="0"/>
              <a:t>to</a:t>
            </a:r>
            <a:r>
              <a:rPr lang="nl-NL" sz="1600" dirty="0" smtClean="0"/>
              <a:t> </a:t>
            </a:r>
            <a:r>
              <a:rPr lang="nl-NL" sz="1600" dirty="0" err="1" smtClean="0"/>
              <a:t>longer</a:t>
            </a:r>
            <a:r>
              <a:rPr lang="nl-NL" sz="1600" dirty="0" smtClean="0"/>
              <a:t> term </a:t>
            </a:r>
            <a:r>
              <a:rPr lang="nl-NL" sz="1600" dirty="0" err="1" smtClean="0"/>
              <a:t>effects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</a:t>
            </a:r>
            <a:r>
              <a:rPr lang="nl-NL" sz="1600" dirty="0" err="1" smtClean="0"/>
              <a:t>eventually</a:t>
            </a:r>
            <a:r>
              <a:rPr lang="nl-NL" sz="1600" dirty="0" smtClean="0"/>
              <a:t> </a:t>
            </a:r>
            <a:r>
              <a:rPr lang="nl-NL" sz="1600" dirty="0" err="1" smtClean="0"/>
              <a:t>the</a:t>
            </a:r>
            <a:r>
              <a:rPr lang="nl-NL" sz="1600" dirty="0" smtClean="0"/>
              <a:t> </a:t>
            </a:r>
            <a:r>
              <a:rPr lang="nl-NL" sz="1600" dirty="0" err="1" smtClean="0"/>
              <a:t>realisation</a:t>
            </a:r>
            <a:r>
              <a:rPr lang="nl-NL" sz="1600" dirty="0" smtClean="0"/>
              <a:t> of </a:t>
            </a:r>
            <a:r>
              <a:rPr lang="nl-NL" sz="1600" dirty="0" err="1" smtClean="0"/>
              <a:t>objectives</a:t>
            </a:r>
            <a:r>
              <a:rPr lang="nl-NL" sz="1600" dirty="0" smtClean="0"/>
              <a:t>. </a:t>
            </a:r>
          </a:p>
          <a:p>
            <a:pPr>
              <a:buClrTx/>
            </a:pPr>
            <a:r>
              <a:rPr lang="nl-NL" sz="1800" dirty="0" smtClean="0"/>
              <a:t>An </a:t>
            </a:r>
            <a:r>
              <a:rPr lang="nl-NL" sz="1800" dirty="0" err="1" smtClean="0"/>
              <a:t>integrated</a:t>
            </a:r>
            <a:r>
              <a:rPr lang="nl-NL" sz="1800" dirty="0" smtClean="0"/>
              <a:t> element of JPND</a:t>
            </a:r>
          </a:p>
          <a:p>
            <a:pPr>
              <a:buClrTx/>
            </a:pPr>
            <a:r>
              <a:rPr lang="nl-NL" sz="1800" dirty="0"/>
              <a:t>CSA2 </a:t>
            </a:r>
            <a:r>
              <a:rPr lang="nl-NL" sz="1800" dirty="0" err="1" smtClean="0"/>
              <a:t>JPsustaiND</a:t>
            </a:r>
            <a:r>
              <a:rPr lang="nl-NL" sz="1800" dirty="0" smtClean="0"/>
              <a:t>: A </a:t>
            </a:r>
            <a:r>
              <a:rPr lang="nl-NL" sz="1800" dirty="0" err="1" smtClean="0"/>
              <a:t>dedicated</a:t>
            </a:r>
            <a:r>
              <a:rPr lang="nl-NL" sz="1800" dirty="0" smtClean="0"/>
              <a:t> </a:t>
            </a:r>
            <a:r>
              <a:rPr lang="nl-NL" sz="1800" dirty="0" err="1"/>
              <a:t>W</a:t>
            </a:r>
            <a:r>
              <a:rPr lang="nl-NL" sz="1800" dirty="0" err="1" smtClean="0"/>
              <a:t>ork</a:t>
            </a:r>
            <a:r>
              <a:rPr lang="nl-NL" sz="1800" dirty="0" smtClean="0"/>
              <a:t> Package </a:t>
            </a:r>
          </a:p>
          <a:p>
            <a:pPr marL="627063" indent="-180975">
              <a:buClrTx/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chemeClr val="accent5"/>
                </a:solidFill>
              </a:rPr>
              <a:t>Recalibration of </a:t>
            </a:r>
            <a:r>
              <a:rPr lang="en-GB" sz="1600" dirty="0">
                <a:solidFill>
                  <a:schemeClr val="accent5"/>
                </a:solidFill>
              </a:rPr>
              <a:t>the existing M&amp;E framework of JPND</a:t>
            </a:r>
            <a:endParaRPr lang="nl-NL" sz="1600" dirty="0">
              <a:solidFill>
                <a:schemeClr val="accent5"/>
              </a:solidFill>
            </a:endParaRP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65417508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0" dirty="0"/>
              <a:t/>
            </a:r>
            <a:br>
              <a:rPr lang="nl-NL" b="0" dirty="0"/>
            </a:br>
            <a:r>
              <a:rPr lang="nl-NL" b="0" dirty="0" err="1"/>
              <a:t>Logical</a:t>
            </a:r>
            <a:r>
              <a:rPr lang="nl-NL" b="0" dirty="0"/>
              <a:t> Framework Analysis </a:t>
            </a:r>
            <a:r>
              <a:rPr lang="nl-NL" b="0" dirty="0" smtClean="0"/>
              <a:t>2012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131590"/>
            <a:ext cx="9073008" cy="379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943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Evaluation </a:t>
            </a:r>
            <a:r>
              <a:rPr lang="nl-NL" dirty="0" err="1" smtClean="0"/>
              <a:t>framework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9062" indent="0">
              <a:buNone/>
            </a:pPr>
            <a:r>
              <a:rPr lang="nl-NL" sz="2000" dirty="0" smtClean="0"/>
              <a:t>M&amp;E is </a:t>
            </a:r>
            <a:r>
              <a:rPr lang="nl-NL" sz="2000" dirty="0" err="1" smtClean="0"/>
              <a:t>concerned</a:t>
            </a:r>
            <a:r>
              <a:rPr lang="nl-NL" sz="2000" dirty="0" smtClean="0"/>
              <a:t> </a:t>
            </a:r>
            <a:r>
              <a:rPr lang="nl-NL" sz="2000" dirty="0" err="1" smtClean="0"/>
              <a:t>with</a:t>
            </a:r>
            <a:r>
              <a:rPr lang="nl-NL" sz="2000" dirty="0" smtClean="0"/>
              <a:t> </a:t>
            </a:r>
            <a:r>
              <a:rPr lang="nl-NL" sz="2000" dirty="0" err="1" smtClean="0"/>
              <a:t>the</a:t>
            </a:r>
            <a:r>
              <a:rPr lang="nl-NL" sz="2000" dirty="0" smtClean="0"/>
              <a:t> </a:t>
            </a:r>
            <a:r>
              <a:rPr lang="nl-NL" sz="2000" dirty="0" err="1" smtClean="0"/>
              <a:t>following</a:t>
            </a:r>
            <a:r>
              <a:rPr lang="nl-NL" sz="2000" dirty="0" smtClean="0"/>
              <a:t> issues</a:t>
            </a:r>
          </a:p>
          <a:p>
            <a:pPr marL="265113" indent="-146050">
              <a:buClrTx/>
            </a:pPr>
            <a:r>
              <a:rPr lang="nl-NL" sz="1600" b="1" dirty="0" err="1" smtClean="0"/>
              <a:t>Relevance</a:t>
            </a:r>
            <a:r>
              <a:rPr lang="nl-NL" sz="1600" dirty="0" smtClean="0"/>
              <a:t>: </a:t>
            </a:r>
            <a:r>
              <a:rPr lang="nl-NL" sz="1600" dirty="0" err="1" smtClean="0"/>
              <a:t>whether</a:t>
            </a:r>
            <a:r>
              <a:rPr lang="nl-NL" sz="1600" dirty="0" smtClean="0"/>
              <a:t> </a:t>
            </a:r>
            <a:r>
              <a:rPr lang="nl-NL" sz="1600" dirty="0" err="1" smtClean="0"/>
              <a:t>the</a:t>
            </a:r>
            <a:r>
              <a:rPr lang="nl-NL" sz="1600" dirty="0" smtClean="0"/>
              <a:t> </a:t>
            </a:r>
            <a:r>
              <a:rPr lang="nl-NL" sz="1600" dirty="0" err="1" smtClean="0"/>
              <a:t>objectives</a:t>
            </a:r>
            <a:r>
              <a:rPr lang="nl-NL" sz="1600" dirty="0" smtClean="0"/>
              <a:t> of a policy </a:t>
            </a:r>
            <a:r>
              <a:rPr lang="nl-NL" sz="1600" dirty="0" err="1" smtClean="0"/>
              <a:t>intervention</a:t>
            </a:r>
            <a:r>
              <a:rPr lang="nl-NL" sz="1600" dirty="0" smtClean="0"/>
              <a:t> </a:t>
            </a:r>
            <a:r>
              <a:rPr lang="nl-NL" sz="1600" dirty="0" err="1" smtClean="0"/>
              <a:t>correspond</a:t>
            </a:r>
            <a:r>
              <a:rPr lang="nl-NL" sz="1600" dirty="0" smtClean="0"/>
              <a:t> </a:t>
            </a:r>
            <a:r>
              <a:rPr lang="nl-NL" sz="1600" dirty="0" err="1" smtClean="0"/>
              <a:t>with</a:t>
            </a:r>
            <a:r>
              <a:rPr lang="nl-NL" sz="1600" dirty="0" smtClean="0"/>
              <a:t> </a:t>
            </a:r>
            <a:r>
              <a:rPr lang="nl-NL" sz="1600" dirty="0" err="1" smtClean="0"/>
              <a:t>the</a:t>
            </a:r>
            <a:r>
              <a:rPr lang="nl-NL" sz="1600" dirty="0" smtClean="0"/>
              <a:t> (</a:t>
            </a:r>
            <a:r>
              <a:rPr lang="nl-NL" sz="1600" dirty="0" err="1" smtClean="0"/>
              <a:t>societal</a:t>
            </a:r>
            <a:r>
              <a:rPr lang="nl-NL" sz="1600" dirty="0" smtClean="0"/>
              <a:t>) </a:t>
            </a:r>
            <a:r>
              <a:rPr lang="nl-NL" sz="1600" dirty="0" err="1" smtClean="0"/>
              <a:t>challenges</a:t>
            </a:r>
            <a:r>
              <a:rPr lang="nl-NL" sz="1600" dirty="0" smtClean="0"/>
              <a:t>, </a:t>
            </a:r>
            <a:r>
              <a:rPr lang="nl-NL" sz="1600" dirty="0" err="1" smtClean="0"/>
              <a:t>problems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issues at </a:t>
            </a:r>
            <a:r>
              <a:rPr lang="nl-NL" sz="1600" dirty="0" err="1" smtClean="0"/>
              <a:t>the</a:t>
            </a:r>
            <a:r>
              <a:rPr lang="nl-NL" sz="1600" dirty="0" smtClean="0"/>
              <a:t> level of </a:t>
            </a:r>
            <a:r>
              <a:rPr lang="nl-NL" sz="1600" dirty="0" err="1" smtClean="0"/>
              <a:t>its</a:t>
            </a:r>
            <a:r>
              <a:rPr lang="nl-NL" sz="1600" dirty="0" smtClean="0"/>
              <a:t> </a:t>
            </a:r>
            <a:r>
              <a:rPr lang="nl-NL" sz="1600" dirty="0" err="1" smtClean="0"/>
              <a:t>critical</a:t>
            </a:r>
            <a:r>
              <a:rPr lang="nl-NL" sz="1600" dirty="0" smtClean="0"/>
              <a:t> </a:t>
            </a:r>
            <a:r>
              <a:rPr lang="nl-NL" sz="1600" dirty="0" err="1" smtClean="0"/>
              <a:t>clients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</a:t>
            </a:r>
            <a:r>
              <a:rPr lang="nl-NL" sz="1600" dirty="0" err="1" smtClean="0"/>
              <a:t>beyond</a:t>
            </a:r>
            <a:endParaRPr lang="nl-NL" sz="1600" dirty="0" smtClean="0"/>
          </a:p>
          <a:p>
            <a:pPr marL="265113" indent="-146050">
              <a:buClrTx/>
            </a:pPr>
            <a:r>
              <a:rPr lang="nl-NL" sz="1600" b="1" dirty="0" err="1" smtClean="0"/>
              <a:t>Effectiveness</a:t>
            </a:r>
            <a:r>
              <a:rPr lang="nl-NL" sz="1600" dirty="0" smtClean="0"/>
              <a:t>: </a:t>
            </a:r>
            <a:r>
              <a:rPr lang="nl-NL" sz="1600" dirty="0" err="1" smtClean="0"/>
              <a:t>especially</a:t>
            </a:r>
            <a:r>
              <a:rPr lang="nl-NL" sz="1600" dirty="0" smtClean="0"/>
              <a:t> pertinent in context of a </a:t>
            </a:r>
            <a:r>
              <a:rPr lang="nl-NL" sz="1600" dirty="0" err="1" smtClean="0"/>
              <a:t>midterm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ex-post </a:t>
            </a:r>
            <a:r>
              <a:rPr lang="nl-NL" sz="1600" dirty="0" err="1" smtClean="0"/>
              <a:t>evaluation</a:t>
            </a:r>
            <a:r>
              <a:rPr lang="nl-NL" sz="1600" dirty="0" smtClean="0"/>
              <a:t>. </a:t>
            </a:r>
            <a:r>
              <a:rPr lang="nl-NL" sz="1600" dirty="0" err="1" smtClean="0"/>
              <a:t>Whether</a:t>
            </a:r>
            <a:r>
              <a:rPr lang="nl-NL" sz="1600" dirty="0" smtClean="0"/>
              <a:t> </a:t>
            </a:r>
            <a:r>
              <a:rPr lang="nl-NL" sz="1600" dirty="0" err="1" smtClean="0"/>
              <a:t>results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impact </a:t>
            </a:r>
            <a:r>
              <a:rPr lang="nl-NL" sz="1600" dirty="0" err="1" smtClean="0"/>
              <a:t>generated</a:t>
            </a:r>
            <a:r>
              <a:rPr lang="nl-NL" sz="1600" dirty="0" smtClean="0"/>
              <a:t> </a:t>
            </a:r>
            <a:r>
              <a:rPr lang="nl-NL" sz="1600" dirty="0" err="1" smtClean="0"/>
              <a:t>by</a:t>
            </a:r>
            <a:r>
              <a:rPr lang="nl-NL" sz="1600" dirty="0" smtClean="0"/>
              <a:t> </a:t>
            </a:r>
            <a:r>
              <a:rPr lang="nl-NL" sz="1600" dirty="0" err="1" smtClean="0"/>
              <a:t>supported</a:t>
            </a:r>
            <a:r>
              <a:rPr lang="nl-NL" sz="1600" dirty="0" smtClean="0"/>
              <a:t> </a:t>
            </a:r>
            <a:r>
              <a:rPr lang="nl-NL" sz="1600" dirty="0" err="1" smtClean="0"/>
              <a:t>activities</a:t>
            </a:r>
            <a:r>
              <a:rPr lang="nl-NL" sz="1600" dirty="0" smtClean="0"/>
              <a:t> </a:t>
            </a:r>
            <a:r>
              <a:rPr lang="nl-NL" sz="1600" dirty="0" err="1" smtClean="0"/>
              <a:t>corresponds</a:t>
            </a:r>
            <a:r>
              <a:rPr lang="nl-NL" sz="1600" dirty="0" smtClean="0"/>
              <a:t> </a:t>
            </a:r>
            <a:r>
              <a:rPr lang="nl-NL" sz="1600" dirty="0" err="1" smtClean="0"/>
              <a:t>with</a:t>
            </a:r>
            <a:r>
              <a:rPr lang="nl-NL" sz="1600" dirty="0" smtClean="0"/>
              <a:t> </a:t>
            </a:r>
            <a:r>
              <a:rPr lang="nl-NL" sz="1600" dirty="0" err="1" smtClean="0"/>
              <a:t>the</a:t>
            </a:r>
            <a:r>
              <a:rPr lang="nl-NL" sz="1600" dirty="0" smtClean="0"/>
              <a:t> </a:t>
            </a:r>
            <a:r>
              <a:rPr lang="nl-NL" sz="1600" dirty="0" err="1" smtClean="0"/>
              <a:t>objectives</a:t>
            </a:r>
            <a:r>
              <a:rPr lang="nl-NL" sz="1600" dirty="0" smtClean="0"/>
              <a:t>.</a:t>
            </a:r>
          </a:p>
          <a:p>
            <a:pPr marL="265113" indent="-146050">
              <a:buClrTx/>
            </a:pPr>
            <a:r>
              <a:rPr lang="nl-NL" sz="1600" b="1" dirty="0" smtClean="0"/>
              <a:t>Efficiency</a:t>
            </a:r>
            <a:r>
              <a:rPr lang="nl-NL" sz="1600" dirty="0" smtClean="0"/>
              <a:t>: </a:t>
            </a:r>
            <a:r>
              <a:rPr lang="nl-NL" sz="1600" dirty="0" err="1" smtClean="0"/>
              <a:t>examining</a:t>
            </a:r>
            <a:r>
              <a:rPr lang="nl-NL" sz="1600" dirty="0" smtClean="0"/>
              <a:t> </a:t>
            </a:r>
            <a:r>
              <a:rPr lang="nl-NL" sz="1600" dirty="0" err="1" smtClean="0"/>
              <a:t>the</a:t>
            </a:r>
            <a:r>
              <a:rPr lang="nl-NL" sz="1600" dirty="0" smtClean="0"/>
              <a:t> level of resources </a:t>
            </a:r>
            <a:r>
              <a:rPr lang="nl-NL" sz="1600" dirty="0" err="1" smtClean="0"/>
              <a:t>use</a:t>
            </a:r>
            <a:r>
              <a:rPr lang="nl-NL" sz="1600" dirty="0" smtClean="0"/>
              <a:t> (</a:t>
            </a:r>
            <a:r>
              <a:rPr lang="nl-NL" sz="1600" dirty="0" err="1" smtClean="0"/>
              <a:t>inputs</a:t>
            </a:r>
            <a:r>
              <a:rPr lang="nl-NL" sz="1600" dirty="0" smtClean="0"/>
              <a:t>) </a:t>
            </a:r>
            <a:r>
              <a:rPr lang="nl-NL" sz="1600" dirty="0" err="1" smtClean="0"/>
              <a:t>required</a:t>
            </a:r>
            <a:r>
              <a:rPr lang="nl-NL" sz="1600" dirty="0" smtClean="0"/>
              <a:t> </a:t>
            </a:r>
            <a:r>
              <a:rPr lang="nl-NL" sz="1600" dirty="0" err="1" smtClean="0"/>
              <a:t>to</a:t>
            </a:r>
            <a:r>
              <a:rPr lang="nl-NL" sz="1600" dirty="0" smtClean="0"/>
              <a:t> produce </a:t>
            </a:r>
            <a:r>
              <a:rPr lang="nl-NL" sz="1600" dirty="0" err="1" smtClean="0"/>
              <a:t>outputs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</a:t>
            </a:r>
            <a:r>
              <a:rPr lang="nl-NL" sz="1600" dirty="0" err="1" smtClean="0"/>
              <a:t>generate</a:t>
            </a:r>
            <a:r>
              <a:rPr lang="nl-NL" sz="1600" dirty="0" smtClean="0"/>
              <a:t> </a:t>
            </a:r>
            <a:r>
              <a:rPr lang="nl-NL" sz="1600" dirty="0" err="1" smtClean="0"/>
              <a:t>effects</a:t>
            </a:r>
            <a:r>
              <a:rPr lang="nl-NL" sz="1600" dirty="0" smtClean="0"/>
              <a:t>.</a:t>
            </a:r>
          </a:p>
          <a:p>
            <a:pPr marL="265113" indent="-146050">
              <a:buClrTx/>
            </a:pPr>
            <a:r>
              <a:rPr lang="nl-NL" sz="1600" b="1" dirty="0" err="1" smtClean="0"/>
              <a:t>Utility</a:t>
            </a:r>
            <a:r>
              <a:rPr lang="nl-NL" sz="1600" dirty="0" smtClean="0"/>
              <a:t>: </a:t>
            </a:r>
            <a:r>
              <a:rPr lang="nl-NL" sz="1600" dirty="0" err="1" smtClean="0"/>
              <a:t>looking</a:t>
            </a:r>
            <a:r>
              <a:rPr lang="nl-NL" sz="1600" dirty="0" smtClean="0"/>
              <a:t> </a:t>
            </a:r>
            <a:r>
              <a:rPr lang="nl-NL" sz="1600" dirty="0" err="1" smtClean="0"/>
              <a:t>for</a:t>
            </a:r>
            <a:r>
              <a:rPr lang="nl-NL" sz="1600" dirty="0" smtClean="0"/>
              <a:t> </a:t>
            </a:r>
            <a:r>
              <a:rPr lang="nl-NL" sz="1600" dirty="0" err="1" smtClean="0"/>
              <a:t>expected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</a:t>
            </a:r>
            <a:r>
              <a:rPr lang="nl-NL" sz="1600" dirty="0" err="1" smtClean="0"/>
              <a:t>unexpected</a:t>
            </a:r>
            <a:r>
              <a:rPr lang="nl-NL" sz="1600" dirty="0" smtClean="0"/>
              <a:t> </a:t>
            </a:r>
            <a:r>
              <a:rPr lang="nl-NL" sz="1600" dirty="0" err="1" smtClean="0"/>
              <a:t>effects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</a:t>
            </a:r>
            <a:r>
              <a:rPr lang="nl-NL" sz="1600" dirty="0" err="1" smtClean="0"/>
              <a:t>if</a:t>
            </a:r>
            <a:r>
              <a:rPr lang="nl-NL" sz="1600" dirty="0" smtClean="0"/>
              <a:t> </a:t>
            </a:r>
            <a:r>
              <a:rPr lang="nl-NL" sz="1600" dirty="0" err="1" smtClean="0"/>
              <a:t>positive</a:t>
            </a:r>
            <a:r>
              <a:rPr lang="nl-NL" sz="1600" dirty="0" smtClean="0"/>
              <a:t> </a:t>
            </a:r>
            <a:r>
              <a:rPr lang="nl-NL" sz="1600" dirty="0" err="1" smtClean="0"/>
              <a:t>corresponds</a:t>
            </a:r>
            <a:r>
              <a:rPr lang="nl-NL" sz="1600" dirty="0" smtClean="0"/>
              <a:t> </a:t>
            </a:r>
            <a:r>
              <a:rPr lang="nl-NL" sz="1600" dirty="0" err="1" smtClean="0"/>
              <a:t>with</a:t>
            </a:r>
            <a:r>
              <a:rPr lang="nl-NL" sz="1600" dirty="0" smtClean="0"/>
              <a:t> (</a:t>
            </a:r>
            <a:r>
              <a:rPr lang="nl-NL" sz="1600" dirty="0" err="1" smtClean="0"/>
              <a:t>societal</a:t>
            </a:r>
            <a:r>
              <a:rPr lang="nl-NL" sz="1600" dirty="0" smtClean="0"/>
              <a:t>) </a:t>
            </a:r>
            <a:r>
              <a:rPr lang="nl-NL" sz="1600" dirty="0" err="1" smtClean="0"/>
              <a:t>challenges</a:t>
            </a:r>
            <a:r>
              <a:rPr lang="nl-NL" sz="1600" dirty="0" smtClean="0"/>
              <a:t>, </a:t>
            </a:r>
            <a:r>
              <a:rPr lang="nl-NL" sz="1600" dirty="0" err="1" smtClean="0"/>
              <a:t>problems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issues of different </a:t>
            </a:r>
            <a:r>
              <a:rPr lang="nl-NL" sz="1600" dirty="0" err="1" smtClean="0"/>
              <a:t>groups</a:t>
            </a:r>
            <a:r>
              <a:rPr lang="nl-NL" sz="1600" dirty="0" smtClean="0"/>
              <a:t> in society </a:t>
            </a:r>
            <a:r>
              <a:rPr lang="nl-NL" sz="1600" dirty="0" err="1" smtClean="0"/>
              <a:t>and</a:t>
            </a:r>
            <a:r>
              <a:rPr lang="nl-NL" sz="1600" dirty="0" smtClean="0"/>
              <a:t> </a:t>
            </a:r>
            <a:r>
              <a:rPr lang="nl-NL" sz="1600" dirty="0" err="1" smtClean="0"/>
              <a:t>economy</a:t>
            </a:r>
            <a:r>
              <a:rPr lang="nl-NL" sz="1600" dirty="0" smtClean="0"/>
              <a:t>.</a:t>
            </a:r>
          </a:p>
          <a:p>
            <a:pPr marL="265113" indent="-146050">
              <a:buClrTx/>
            </a:pPr>
            <a:r>
              <a:rPr lang="nl-NL" sz="1600" b="1" dirty="0" err="1" smtClean="0"/>
              <a:t>Sustainability</a:t>
            </a:r>
            <a:r>
              <a:rPr lang="nl-NL" sz="1600" dirty="0" smtClean="0"/>
              <a:t>: </a:t>
            </a:r>
            <a:r>
              <a:rPr lang="nl-NL" sz="1600" dirty="0" err="1" smtClean="0"/>
              <a:t>examining</a:t>
            </a:r>
            <a:r>
              <a:rPr lang="nl-NL" sz="1600" dirty="0" smtClean="0"/>
              <a:t> </a:t>
            </a:r>
            <a:r>
              <a:rPr lang="nl-NL" sz="1600" dirty="0" err="1" smtClean="0"/>
              <a:t>whether</a:t>
            </a:r>
            <a:r>
              <a:rPr lang="nl-NL" sz="1600" dirty="0" smtClean="0"/>
              <a:t> </a:t>
            </a:r>
            <a:r>
              <a:rPr lang="nl-NL" sz="1600" dirty="0" err="1" smtClean="0"/>
              <a:t>the</a:t>
            </a:r>
            <a:r>
              <a:rPr lang="nl-NL" sz="1600" dirty="0" smtClean="0"/>
              <a:t> </a:t>
            </a:r>
            <a:r>
              <a:rPr lang="nl-NL" sz="1600" dirty="0" err="1" smtClean="0"/>
              <a:t>positive</a:t>
            </a:r>
            <a:r>
              <a:rPr lang="nl-NL" sz="1600" dirty="0" smtClean="0"/>
              <a:t> impacts on </a:t>
            </a:r>
            <a:r>
              <a:rPr lang="nl-NL" sz="1600" dirty="0" err="1" smtClean="0"/>
              <a:t>critical</a:t>
            </a:r>
            <a:r>
              <a:rPr lang="nl-NL" sz="1600" dirty="0" smtClean="0"/>
              <a:t> </a:t>
            </a:r>
            <a:r>
              <a:rPr lang="nl-NL" sz="1600" dirty="0" err="1" smtClean="0"/>
              <a:t>clients</a:t>
            </a:r>
            <a:r>
              <a:rPr lang="nl-NL" sz="1600" dirty="0" smtClean="0"/>
              <a:t> </a:t>
            </a:r>
            <a:r>
              <a:rPr lang="nl-NL" sz="1600" dirty="0" err="1" smtClean="0"/>
              <a:t>and</a:t>
            </a:r>
            <a:r>
              <a:rPr lang="nl-NL" sz="1600" dirty="0" smtClean="0"/>
              <a:t> </a:t>
            </a:r>
            <a:r>
              <a:rPr lang="nl-NL" sz="1600" dirty="0" err="1" smtClean="0"/>
              <a:t>byond</a:t>
            </a:r>
            <a:r>
              <a:rPr lang="nl-NL" sz="1600" dirty="0" smtClean="0"/>
              <a:t> </a:t>
            </a:r>
            <a:r>
              <a:rPr lang="nl-NL" sz="1600" dirty="0" err="1" smtClean="0"/>
              <a:t>would</a:t>
            </a:r>
            <a:r>
              <a:rPr lang="nl-NL" sz="1600" dirty="0" smtClean="0"/>
              <a:t> continue in </a:t>
            </a:r>
            <a:r>
              <a:rPr lang="nl-NL" sz="1600" dirty="0" err="1" smtClean="0"/>
              <a:t>the</a:t>
            </a:r>
            <a:r>
              <a:rPr lang="nl-NL" sz="1600" dirty="0" smtClean="0"/>
              <a:t> </a:t>
            </a:r>
            <a:r>
              <a:rPr lang="nl-NL" sz="1600" dirty="0" err="1" smtClean="0"/>
              <a:t>future</a:t>
            </a:r>
            <a:r>
              <a:rPr lang="nl-NL" sz="1600" dirty="0" smtClean="0"/>
              <a:t>, even </a:t>
            </a:r>
            <a:r>
              <a:rPr lang="nl-NL" sz="1600" dirty="0" err="1" smtClean="0"/>
              <a:t>after</a:t>
            </a:r>
            <a:r>
              <a:rPr lang="nl-NL" sz="1600" dirty="0" smtClean="0"/>
              <a:t> </a:t>
            </a:r>
            <a:r>
              <a:rPr lang="nl-NL" sz="1600" dirty="0" err="1" smtClean="0"/>
              <a:t>ending</a:t>
            </a:r>
            <a:r>
              <a:rPr lang="nl-NL" sz="1600" dirty="0" smtClean="0"/>
              <a:t> of </a:t>
            </a:r>
            <a:r>
              <a:rPr lang="nl-NL" sz="1600" dirty="0" err="1" smtClean="0"/>
              <a:t>an</a:t>
            </a:r>
            <a:r>
              <a:rPr lang="nl-NL" sz="1600" dirty="0" smtClean="0"/>
              <a:t> </a:t>
            </a:r>
            <a:r>
              <a:rPr lang="nl-NL" sz="1600" dirty="0" err="1" smtClean="0"/>
              <a:t>activity</a:t>
            </a:r>
            <a:r>
              <a:rPr lang="nl-NL" sz="1600" dirty="0" smtClean="0"/>
              <a:t>.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58130899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Evaluation </a:t>
            </a:r>
            <a:r>
              <a:rPr lang="nl-NL" dirty="0" err="1" smtClean="0"/>
              <a:t>framework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215417"/>
            <a:ext cx="7992888" cy="405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322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>
                <a:ea typeface="ＭＳ Ｐゴシック" panose="020B0600070205080204" pitchFamily="34" charset="-128"/>
              </a:rPr>
              <a:t>Overall </a:t>
            </a:r>
            <a:r>
              <a:rPr lang="nl-NL" altLang="nl-NL" dirty="0" smtClean="0">
                <a:ea typeface="ＭＳ Ｐゴシック" panose="020B0600070205080204" pitchFamily="34" charset="-128"/>
              </a:rPr>
              <a:t>approach </a:t>
            </a:r>
            <a:r>
              <a:rPr lang="nl-NL" altLang="nl-NL" dirty="0" err="1" smtClean="0">
                <a:ea typeface="ＭＳ Ｐゴシック" panose="020B0600070205080204" pitchFamily="34" charset="-128"/>
              </a:rPr>
              <a:t>JPsustaiND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9062" indent="0">
              <a:buClr>
                <a:schemeClr val="accent5"/>
              </a:buClr>
              <a:buNone/>
              <a:defRPr/>
            </a:pPr>
            <a:r>
              <a:rPr lang="en-GB" altLang="nl-NL" sz="1800" dirty="0" smtClean="0">
                <a:ea typeface="ＭＳ Ｐゴシック" panose="020B0600070205080204" pitchFamily="34" charset="-128"/>
              </a:rPr>
              <a:t>Ensuring </a:t>
            </a:r>
            <a:r>
              <a:rPr lang="en-GB" altLang="nl-NL" sz="1800" dirty="0">
                <a:ea typeface="ＭＳ Ｐゴシック" panose="020B0600070205080204" pitchFamily="34" charset="-128"/>
              </a:rPr>
              <a:t>the recalibration of M&amp;E framework </a:t>
            </a:r>
            <a:r>
              <a:rPr lang="en-GB" altLang="nl-NL" sz="1800" dirty="0" smtClean="0">
                <a:ea typeface="ＭＳ Ｐゴシック" panose="020B0600070205080204" pitchFamily="34" charset="-128"/>
              </a:rPr>
              <a:t>and performance indicators are in </a:t>
            </a:r>
            <a:r>
              <a:rPr lang="en-GB" altLang="nl-NL" sz="1800" dirty="0">
                <a:ea typeface="ＭＳ Ｐゴシック" panose="020B0600070205080204" pitchFamily="34" charset="-128"/>
              </a:rPr>
              <a:t>line with the goals of JPND and </a:t>
            </a:r>
            <a:r>
              <a:rPr lang="en-GB" altLang="nl-NL" sz="1800" dirty="0" err="1">
                <a:ea typeface="ＭＳ Ｐゴシック" panose="020B0600070205080204" pitchFamily="34" charset="-128"/>
              </a:rPr>
              <a:t>JPsustainND</a:t>
            </a:r>
            <a:endParaRPr lang="nl-NL" altLang="nl-NL" sz="1800" dirty="0">
              <a:ea typeface="ＭＳ Ｐゴシック" panose="020B0600070205080204" pitchFamily="34" charset="-128"/>
            </a:endParaRPr>
          </a:p>
          <a:p>
            <a:pPr marL="119062" indent="0">
              <a:buClr>
                <a:schemeClr val="accent5"/>
              </a:buClr>
              <a:buNone/>
              <a:defRPr/>
            </a:pPr>
            <a:endParaRPr lang="en-US" altLang="nl-NL" sz="1800" dirty="0" smtClean="0">
              <a:ea typeface="ＭＳ Ｐゴシック" pitchFamily="80" charset="-128"/>
            </a:endParaRPr>
          </a:p>
          <a:p>
            <a:pPr marL="119062" indent="0">
              <a:buClr>
                <a:schemeClr val="accent5"/>
              </a:buClr>
              <a:buNone/>
              <a:defRPr/>
            </a:pPr>
            <a:r>
              <a:rPr lang="en-US" altLang="nl-NL" sz="1800" dirty="0" smtClean="0">
                <a:ea typeface="ＭＳ Ｐゴシック" pitchFamily="80" charset="-128"/>
              </a:rPr>
              <a:t>Specific tasks:</a:t>
            </a:r>
          </a:p>
          <a:p>
            <a:pPr marL="342900" indent="-342900">
              <a:buClrTx/>
              <a:buFont typeface="+mj-lt"/>
              <a:buAutoNum type="arabicPeriod"/>
              <a:tabLst>
                <a:tab pos="446088" algn="l"/>
              </a:tabLst>
              <a:defRPr/>
            </a:pPr>
            <a:r>
              <a:rPr lang="en-GB" sz="1600" dirty="0" smtClean="0">
                <a:solidFill>
                  <a:schemeClr val="accent5"/>
                </a:solidFill>
              </a:rPr>
              <a:t>Recalibrate </a:t>
            </a:r>
            <a:r>
              <a:rPr lang="en-GB" sz="1600" dirty="0">
                <a:solidFill>
                  <a:schemeClr val="accent5"/>
                </a:solidFill>
              </a:rPr>
              <a:t>the existing M&amp;E framework </a:t>
            </a:r>
            <a:r>
              <a:rPr lang="en-GB" sz="1600" dirty="0" smtClean="0">
                <a:solidFill>
                  <a:schemeClr val="accent5"/>
                </a:solidFill>
              </a:rPr>
              <a:t>and indicators of performance of </a:t>
            </a:r>
            <a:r>
              <a:rPr lang="en-GB" sz="1600" dirty="0">
                <a:solidFill>
                  <a:schemeClr val="accent5"/>
                </a:solidFill>
              </a:rPr>
              <a:t>JPND</a:t>
            </a:r>
            <a:endParaRPr lang="nl-NL" sz="1600" dirty="0">
              <a:solidFill>
                <a:schemeClr val="accent5"/>
              </a:solidFill>
            </a:endParaRPr>
          </a:p>
          <a:p>
            <a:pPr marL="342900" indent="-342900">
              <a:buClrTx/>
              <a:buFont typeface="+mj-lt"/>
              <a:buAutoNum type="arabicPeriod"/>
              <a:tabLst>
                <a:tab pos="446088" algn="l"/>
              </a:tabLst>
              <a:defRPr/>
            </a:pPr>
            <a:r>
              <a:rPr lang="en-GB" sz="1600" dirty="0" smtClean="0">
                <a:solidFill>
                  <a:schemeClr val="accent5"/>
                </a:solidFill>
              </a:rPr>
              <a:t>Continue </a:t>
            </a:r>
            <a:r>
              <a:rPr lang="en-GB" sz="1600" dirty="0">
                <a:solidFill>
                  <a:schemeClr val="accent5"/>
                </a:solidFill>
              </a:rPr>
              <a:t>the on-going annual monitoring cycles of JPND’s performance based on the defined set of indicators of performance.</a:t>
            </a:r>
            <a:endParaRPr lang="nl-NL" sz="1600" dirty="0">
              <a:solidFill>
                <a:schemeClr val="accent5"/>
              </a:solidFill>
            </a:endParaRPr>
          </a:p>
          <a:p>
            <a:pPr marL="342900" indent="-342900">
              <a:buClrTx/>
              <a:buFont typeface="+mj-lt"/>
              <a:buAutoNum type="arabicPeriod"/>
              <a:tabLst>
                <a:tab pos="446088" algn="l"/>
              </a:tabLst>
              <a:defRPr/>
            </a:pPr>
            <a:r>
              <a:rPr lang="en-GB" sz="1600" dirty="0" smtClean="0">
                <a:solidFill>
                  <a:schemeClr val="accent5"/>
                </a:solidFill>
              </a:rPr>
              <a:t>Learn </a:t>
            </a:r>
            <a:r>
              <a:rPr lang="en-GB" sz="1600" dirty="0">
                <a:solidFill>
                  <a:schemeClr val="accent5"/>
                </a:solidFill>
              </a:rPr>
              <a:t>from experiences of the research communities that currently participates in projects and consortia supported by JPND launched calls for proposals.</a:t>
            </a:r>
            <a:endParaRPr lang="nl-NL" sz="1600" dirty="0">
              <a:solidFill>
                <a:schemeClr val="accent5"/>
              </a:solidFill>
            </a:endParaRPr>
          </a:p>
          <a:p>
            <a:pPr marL="342900" indent="-342900">
              <a:buClrTx/>
              <a:buFont typeface="+mj-lt"/>
              <a:buAutoNum type="arabicPeriod"/>
              <a:tabLst>
                <a:tab pos="446088" algn="l"/>
              </a:tabLst>
              <a:defRPr/>
            </a:pPr>
            <a:r>
              <a:rPr lang="en-GB" sz="1600" dirty="0" smtClean="0">
                <a:solidFill>
                  <a:schemeClr val="accent5"/>
                </a:solidFill>
              </a:rPr>
              <a:t>Commission </a:t>
            </a:r>
            <a:r>
              <a:rPr lang="en-GB" sz="1600" dirty="0">
                <a:solidFill>
                  <a:schemeClr val="accent5"/>
                </a:solidFill>
              </a:rPr>
              <a:t>and coordinate an external evaluation of JPND, including an assessment of the (scientific and socioeconomic) impact of the programme to date.</a:t>
            </a:r>
            <a:endParaRPr lang="nl-NL" sz="1600" dirty="0">
              <a:solidFill>
                <a:schemeClr val="accent5"/>
              </a:solidFill>
            </a:endParaRPr>
          </a:p>
          <a:p>
            <a:pPr marL="119062" indent="0">
              <a:buClr>
                <a:schemeClr val="accent5"/>
              </a:buClr>
              <a:buNone/>
              <a:defRPr/>
            </a:pPr>
            <a:endParaRPr lang="en-US" altLang="nl-NL" sz="1800" dirty="0" smtClean="0">
              <a:ea typeface="ＭＳ Ｐゴシック" pitchFamily="80" charset="-128"/>
            </a:endParaRPr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3063898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Recalibration</a:t>
            </a:r>
            <a:r>
              <a:rPr lang="nl-NL" dirty="0" smtClean="0"/>
              <a:t> </a:t>
            </a:r>
            <a:r>
              <a:rPr lang="nl-NL" dirty="0" smtClean="0"/>
              <a:t>of M&amp;E </a:t>
            </a:r>
            <a:r>
              <a:rPr lang="nl-NL" dirty="0" err="1" smtClean="0"/>
              <a:t>framework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defRPr/>
            </a:pPr>
            <a:r>
              <a:rPr lang="en-US" altLang="nl-NL" sz="2000" dirty="0">
                <a:ea typeface="ＭＳ Ｐゴシック" pitchFamily="80" charset="-128"/>
              </a:rPr>
              <a:t>Written and oral consultation among a selection of members from:</a:t>
            </a:r>
          </a:p>
          <a:p>
            <a:pPr lvl="1">
              <a:buClrTx/>
              <a:buFont typeface="Courier New" panose="02070309020205020404" pitchFamily="49" charset="0"/>
              <a:buChar char="o"/>
              <a:defRPr/>
            </a:pPr>
            <a:r>
              <a:rPr lang="en-US" altLang="nl-NL" sz="2000" dirty="0">
                <a:ea typeface="ＭＳ Ｐゴシック" pitchFamily="80" charset="-128"/>
              </a:rPr>
              <a:t>the Management / Executive Board </a:t>
            </a:r>
            <a:endParaRPr lang="nl-NL" altLang="nl-NL" sz="2000" dirty="0">
              <a:ea typeface="ＭＳ Ｐゴシック" pitchFamily="80" charset="-128"/>
            </a:endParaRPr>
          </a:p>
          <a:p>
            <a:pPr lvl="1">
              <a:buClrTx/>
              <a:buFont typeface="Courier New" panose="02070309020205020404" pitchFamily="49" charset="0"/>
              <a:buChar char="o"/>
              <a:defRPr/>
            </a:pPr>
            <a:r>
              <a:rPr lang="en-US" altLang="nl-NL" sz="2000" dirty="0">
                <a:ea typeface="ＭＳ Ｐゴシック" pitchFamily="80" charset="-128"/>
              </a:rPr>
              <a:t>Work Package Leaders </a:t>
            </a:r>
            <a:r>
              <a:rPr lang="en-US" altLang="nl-NL" sz="2000" dirty="0" err="1">
                <a:ea typeface="ＭＳ Ｐゴシック" pitchFamily="80" charset="-128"/>
              </a:rPr>
              <a:t>JPsustaiND</a:t>
            </a:r>
            <a:r>
              <a:rPr lang="en-US" altLang="nl-NL" sz="2000" dirty="0">
                <a:ea typeface="ＭＳ Ｐゴシック" pitchFamily="80" charset="-128"/>
              </a:rPr>
              <a:t> </a:t>
            </a:r>
            <a:endParaRPr lang="nl-NL" altLang="nl-NL" sz="2000" dirty="0">
              <a:ea typeface="ＭＳ Ｐゴシック" pitchFamily="80" charset="-128"/>
            </a:endParaRPr>
          </a:p>
          <a:p>
            <a:pPr marL="457200" lvl="1" indent="0">
              <a:buNone/>
              <a:defRPr/>
            </a:pPr>
            <a:endParaRPr lang="en-US" altLang="nl-NL" sz="2000" dirty="0">
              <a:ea typeface="ＭＳ Ｐゴシック" pitchFamily="80" charset="-128"/>
            </a:endParaRPr>
          </a:p>
          <a:p>
            <a:pPr marL="457200" lvl="1" indent="0">
              <a:buNone/>
              <a:defRPr/>
            </a:pPr>
            <a:r>
              <a:rPr lang="en-US" altLang="nl-NL" sz="2000" dirty="0">
                <a:ea typeface="ＭＳ Ｐゴシック" pitchFamily="80" charset="-128"/>
              </a:rPr>
              <a:t>Input is integrated into an updated monitoring and evaluation framework that meets the current focus and developing perspectives of JPND</a:t>
            </a:r>
            <a:endParaRPr lang="nl-NL" altLang="nl-NL" sz="2000" dirty="0">
              <a:ea typeface="ＭＳ Ｐゴシック" pitchFamily="80" charset="-128"/>
            </a:endParaRP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846455661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dirty="0">
                <a:ea typeface="ＭＳ Ｐゴシック" panose="020B0600070205080204" pitchFamily="34" charset="-128"/>
              </a:rPr>
              <a:t>Development of indicators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331913"/>
            <a:ext cx="8280920" cy="3468687"/>
          </a:xfrm>
        </p:spPr>
        <p:txBody>
          <a:bodyPr/>
          <a:lstStyle/>
          <a:p>
            <a:pPr>
              <a:buClr>
                <a:schemeClr val="tx1"/>
              </a:buClr>
              <a:defRPr/>
            </a:pPr>
            <a:r>
              <a:rPr lang="en-US" sz="1600" dirty="0" smtClean="0"/>
              <a:t>LFA was used to operationalize the concepts of linked chain of logic into a set of performance indicators </a:t>
            </a:r>
            <a:r>
              <a:rPr lang="nl-NL" sz="1600" dirty="0" err="1" smtClean="0"/>
              <a:t>for</a:t>
            </a:r>
            <a:r>
              <a:rPr lang="nl-NL" sz="1600" dirty="0" smtClean="0"/>
              <a:t> </a:t>
            </a:r>
            <a:r>
              <a:rPr lang="nl-NL" sz="1600" dirty="0" err="1" smtClean="0"/>
              <a:t>the</a:t>
            </a:r>
            <a:r>
              <a:rPr lang="nl-NL" sz="1600" dirty="0" smtClean="0"/>
              <a:t> M&amp;E </a:t>
            </a:r>
            <a:r>
              <a:rPr lang="nl-NL" sz="1600" dirty="0" err="1" smtClean="0"/>
              <a:t>process</a:t>
            </a:r>
            <a:r>
              <a:rPr lang="nl-NL" sz="1600" dirty="0" smtClean="0"/>
              <a:t> (</a:t>
            </a:r>
            <a:r>
              <a:rPr lang="nl-NL" sz="1600" dirty="0" err="1" smtClean="0"/>
              <a:t>based</a:t>
            </a:r>
            <a:r>
              <a:rPr lang="nl-NL" sz="1600" dirty="0" smtClean="0"/>
              <a:t> on </a:t>
            </a:r>
            <a:r>
              <a:rPr lang="nl-NL" sz="1600" dirty="0" err="1" smtClean="0"/>
              <a:t>facts</a:t>
            </a:r>
            <a:r>
              <a:rPr lang="nl-NL" sz="1600" dirty="0" smtClean="0"/>
              <a:t> or </a:t>
            </a:r>
            <a:r>
              <a:rPr lang="nl-NL" sz="1600" dirty="0" err="1" smtClean="0"/>
              <a:t>opinions</a:t>
            </a:r>
            <a:r>
              <a:rPr lang="nl-NL" sz="1600" dirty="0" smtClean="0"/>
              <a:t>).</a:t>
            </a:r>
            <a:endParaRPr lang="nl-NL" sz="1600" dirty="0"/>
          </a:p>
          <a:p>
            <a:pPr>
              <a:buClr>
                <a:schemeClr val="tx1"/>
              </a:buClr>
              <a:defRPr/>
            </a:pPr>
            <a:r>
              <a:rPr lang="en-US" sz="1600" dirty="0" smtClean="0"/>
              <a:t>Two </a:t>
            </a:r>
            <a:r>
              <a:rPr lang="en-US" sz="1600" dirty="0"/>
              <a:t>main types: </a:t>
            </a:r>
            <a:endParaRPr lang="nl-NL" sz="1600" dirty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  <a:defRPr/>
            </a:pPr>
            <a:r>
              <a:rPr lang="en-US" sz="1600" b="1" dirty="0"/>
              <a:t>Type A Indicators</a:t>
            </a:r>
            <a:r>
              <a:rPr lang="en-US" sz="1600" dirty="0"/>
              <a:t>: monitor the effect of JPND on (European) research programming, research policy and funding (i.e. the concept of Joint Programming) </a:t>
            </a:r>
            <a:endParaRPr lang="nl-NL" sz="1600" dirty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  <a:defRPr/>
            </a:pPr>
            <a:r>
              <a:rPr lang="en-US" sz="1600" b="1" dirty="0" smtClean="0"/>
              <a:t>Type </a:t>
            </a:r>
            <a:r>
              <a:rPr lang="en-US" sz="1600" b="1" dirty="0"/>
              <a:t>B Indicators: </a:t>
            </a:r>
            <a:r>
              <a:rPr lang="en-US" sz="1600" dirty="0"/>
              <a:t>monitor the scientific and societal impact of JPND research on neurodegenerative </a:t>
            </a:r>
            <a:r>
              <a:rPr lang="en-US" sz="1600" dirty="0" smtClean="0"/>
              <a:t>diseases</a:t>
            </a:r>
          </a:p>
          <a:p>
            <a:pPr marL="457200" lvl="1" indent="0">
              <a:buClr>
                <a:schemeClr val="tx1"/>
              </a:buClr>
              <a:buNone/>
              <a:defRPr/>
            </a:pPr>
            <a:r>
              <a:rPr lang="en-US" sz="1600" dirty="0" smtClean="0"/>
              <a:t> </a:t>
            </a:r>
            <a:endParaRPr lang="nl-NL" sz="1600" dirty="0"/>
          </a:p>
          <a:p>
            <a:endParaRPr lang="nl-NL" sz="16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495541"/>
              </p:ext>
            </p:extLst>
          </p:nvPr>
        </p:nvGraphicFramePr>
        <p:xfrm>
          <a:off x="323528" y="3336949"/>
          <a:ext cx="8136904" cy="1647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181433096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813131138"/>
                    </a:ext>
                  </a:extLst>
                </a:gridCol>
                <a:gridCol w="1998222">
                  <a:extLst>
                    <a:ext uri="{9D8B030D-6E8A-4147-A177-3AD203B41FA5}">
                      <a16:colId xmlns:a16="http://schemas.microsoft.com/office/drawing/2014/main" val="2194126536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35722875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000" dirty="0" err="1" smtClean="0"/>
                        <a:t>Intended</a:t>
                      </a:r>
                      <a:r>
                        <a:rPr lang="nl-NL" sz="1000" baseline="0" dirty="0" smtClean="0"/>
                        <a:t> input/output/</a:t>
                      </a:r>
                      <a:r>
                        <a:rPr lang="nl-NL" sz="1000" baseline="0" dirty="0" err="1" smtClean="0"/>
                        <a:t>outcome</a:t>
                      </a:r>
                      <a:r>
                        <a:rPr lang="nl-NL" sz="1000" baseline="0" dirty="0" smtClean="0"/>
                        <a:t>/impact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err="1" smtClean="0"/>
                        <a:t>Success</a:t>
                      </a:r>
                      <a:r>
                        <a:rPr lang="nl-NL" sz="1000" dirty="0" smtClean="0"/>
                        <a:t> criteria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Indicator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Source of data</a:t>
                      </a:r>
                      <a:endParaRPr lang="nl-N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014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000" dirty="0" err="1" smtClean="0"/>
                        <a:t>What</a:t>
                      </a:r>
                      <a:r>
                        <a:rPr lang="nl-NL" sz="1000" baseline="0" dirty="0" smtClean="0"/>
                        <a:t> is </a:t>
                      </a:r>
                      <a:r>
                        <a:rPr lang="nl-NL" sz="1000" baseline="0" dirty="0" err="1" smtClean="0"/>
                        <a:t>the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stated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objective</a:t>
                      </a:r>
                      <a:r>
                        <a:rPr lang="nl-NL" sz="1000" baseline="0" dirty="0" smtClean="0"/>
                        <a:t>?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How </a:t>
                      </a:r>
                      <a:r>
                        <a:rPr lang="nl-NL" sz="1000" dirty="0" err="1" smtClean="0"/>
                        <a:t>will</a:t>
                      </a:r>
                      <a:r>
                        <a:rPr lang="nl-NL" sz="1000" dirty="0" smtClean="0"/>
                        <a:t> </a:t>
                      </a:r>
                      <a:r>
                        <a:rPr lang="nl-NL" sz="1000" dirty="0" err="1" smtClean="0"/>
                        <a:t>you</a:t>
                      </a:r>
                      <a:r>
                        <a:rPr lang="nl-NL" sz="1000" dirty="0" smtClean="0"/>
                        <a:t> </a:t>
                      </a:r>
                      <a:r>
                        <a:rPr lang="nl-NL" sz="1000" dirty="0" err="1" smtClean="0"/>
                        <a:t>know</a:t>
                      </a:r>
                      <a:r>
                        <a:rPr lang="nl-NL" sz="1000" dirty="0" smtClean="0"/>
                        <a:t> </a:t>
                      </a:r>
                      <a:r>
                        <a:rPr lang="nl-NL" sz="1000" dirty="0" err="1" smtClean="0"/>
                        <a:t>when</a:t>
                      </a:r>
                      <a:r>
                        <a:rPr lang="nl-NL" sz="1000" dirty="0" smtClean="0"/>
                        <a:t> </a:t>
                      </a:r>
                      <a:r>
                        <a:rPr lang="nl-NL" sz="1000" dirty="0" err="1" smtClean="0"/>
                        <a:t>it</a:t>
                      </a:r>
                      <a:r>
                        <a:rPr lang="nl-NL" sz="1000" dirty="0" smtClean="0"/>
                        <a:t> has been </a:t>
                      </a:r>
                      <a:r>
                        <a:rPr lang="nl-NL" sz="1000" dirty="0" err="1" smtClean="0"/>
                        <a:t>achieved</a:t>
                      </a:r>
                      <a:r>
                        <a:rPr lang="nl-NL" sz="1000" dirty="0" smtClean="0"/>
                        <a:t>?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err="1" smtClean="0"/>
                        <a:t>What</a:t>
                      </a:r>
                      <a:r>
                        <a:rPr lang="nl-NL" sz="1000" dirty="0" smtClean="0"/>
                        <a:t> </a:t>
                      </a:r>
                      <a:r>
                        <a:rPr lang="nl-NL" sz="1000" dirty="0" err="1" smtClean="0"/>
                        <a:t>measure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will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you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use</a:t>
                      </a:r>
                      <a:r>
                        <a:rPr lang="nl-NL" sz="1000" baseline="0" dirty="0" smtClean="0"/>
                        <a:t>?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err="1" smtClean="0"/>
                        <a:t>Where</a:t>
                      </a:r>
                      <a:r>
                        <a:rPr lang="nl-NL" sz="1000" dirty="0" smtClean="0"/>
                        <a:t> </a:t>
                      </a:r>
                      <a:r>
                        <a:rPr lang="nl-NL" sz="1000" dirty="0" err="1" smtClean="0"/>
                        <a:t>will</a:t>
                      </a:r>
                      <a:r>
                        <a:rPr lang="nl-NL" sz="1000" dirty="0" smtClean="0"/>
                        <a:t> </a:t>
                      </a:r>
                      <a:r>
                        <a:rPr lang="nl-NL" sz="1000" dirty="0" err="1" smtClean="0"/>
                        <a:t>you</a:t>
                      </a:r>
                      <a:r>
                        <a:rPr lang="nl-NL" sz="1000" dirty="0" smtClean="0"/>
                        <a:t> get </a:t>
                      </a:r>
                      <a:r>
                        <a:rPr lang="nl-NL" sz="1000" dirty="0" err="1" smtClean="0"/>
                        <a:t>the</a:t>
                      </a:r>
                      <a:r>
                        <a:rPr lang="nl-NL" sz="1000" baseline="0" dirty="0" smtClean="0"/>
                        <a:t> data </a:t>
                      </a:r>
                      <a:r>
                        <a:rPr lang="nl-NL" sz="1000" baseline="0" dirty="0" err="1" smtClean="0"/>
                        <a:t>from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and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how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will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you</a:t>
                      </a:r>
                      <a:r>
                        <a:rPr lang="nl-NL" sz="1000" baseline="0" dirty="0" smtClean="0"/>
                        <a:t> of </a:t>
                      </a:r>
                      <a:r>
                        <a:rPr lang="nl-NL" sz="1000" baseline="0" dirty="0" err="1" smtClean="0"/>
                        <a:t>somebody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else</a:t>
                      </a:r>
                      <a:r>
                        <a:rPr lang="nl-NL" sz="1000" baseline="0" dirty="0" smtClean="0"/>
                        <a:t> collect </a:t>
                      </a:r>
                      <a:r>
                        <a:rPr lang="nl-NL" sz="1000" baseline="0" dirty="0" err="1" smtClean="0"/>
                        <a:t>it</a:t>
                      </a:r>
                      <a:endParaRPr lang="nl-N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307481"/>
                  </a:ext>
                </a:extLst>
              </a:tr>
              <a:tr h="306145">
                <a:tc>
                  <a:txBody>
                    <a:bodyPr/>
                    <a:lstStyle/>
                    <a:p>
                      <a:pPr algn="ctr"/>
                      <a:r>
                        <a:rPr lang="nl-NL" sz="1400" b="1" dirty="0" smtClean="0"/>
                        <a:t>↑</a:t>
                      </a:r>
                      <a:endParaRPr lang="nl-N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dirty="0" smtClean="0"/>
                        <a:t>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dirty="0" smtClean="0"/>
                        <a:t>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dirty="0" smtClean="0"/>
                        <a:t>↑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285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000" dirty="0" err="1" smtClean="0"/>
                        <a:t>From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the</a:t>
                      </a:r>
                      <a:r>
                        <a:rPr lang="nl-NL" sz="1000" baseline="0" dirty="0" smtClean="0"/>
                        <a:t> LFA </a:t>
                      </a:r>
                      <a:r>
                        <a:rPr lang="nl-NL" sz="1000" baseline="0" dirty="0" err="1" smtClean="0"/>
                        <a:t>and</a:t>
                      </a:r>
                      <a:r>
                        <a:rPr lang="nl-NL" sz="1000" baseline="0" dirty="0" smtClean="0"/>
                        <a:t> Research </a:t>
                      </a:r>
                      <a:r>
                        <a:rPr lang="nl-NL" sz="1000" baseline="0" dirty="0" err="1" smtClean="0"/>
                        <a:t>Strategy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err="1" smtClean="0"/>
                        <a:t>What</a:t>
                      </a:r>
                      <a:r>
                        <a:rPr lang="nl-NL" sz="1000" dirty="0" smtClean="0"/>
                        <a:t> </a:t>
                      </a:r>
                      <a:r>
                        <a:rPr lang="nl-NL" sz="1000" dirty="0" err="1" smtClean="0"/>
                        <a:t>realistic</a:t>
                      </a:r>
                      <a:r>
                        <a:rPr lang="nl-NL" sz="1000" dirty="0" smtClean="0"/>
                        <a:t> targets</a:t>
                      </a:r>
                      <a:r>
                        <a:rPr lang="nl-NL" sz="1000" baseline="0" dirty="0" smtClean="0"/>
                        <a:t> have </a:t>
                      </a:r>
                      <a:r>
                        <a:rPr lang="nl-NL" sz="1000" baseline="0" dirty="0" err="1" smtClean="0"/>
                        <a:t>you</a:t>
                      </a:r>
                      <a:r>
                        <a:rPr lang="nl-NL" sz="1000" baseline="0" dirty="0" smtClean="0"/>
                        <a:t> set?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smtClean="0"/>
                        <a:t>Have </a:t>
                      </a:r>
                      <a:r>
                        <a:rPr lang="nl-NL" sz="1000" dirty="0" err="1" smtClean="0"/>
                        <a:t>you</a:t>
                      </a:r>
                      <a:r>
                        <a:rPr lang="nl-NL" sz="1000" baseline="0" dirty="0" smtClean="0"/>
                        <a:t> a </a:t>
                      </a:r>
                      <a:r>
                        <a:rPr lang="nl-NL" sz="1000" baseline="0" dirty="0" err="1" smtClean="0"/>
                        <a:t>clearly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defined</a:t>
                      </a:r>
                      <a:r>
                        <a:rPr lang="nl-NL" sz="1000" baseline="0" dirty="0" smtClean="0"/>
                        <a:t> indicator?</a:t>
                      </a:r>
                      <a:endParaRPr lang="nl-N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000" dirty="0" err="1" smtClean="0"/>
                        <a:t>What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will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be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the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resorces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and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costs</a:t>
                      </a:r>
                      <a:r>
                        <a:rPr lang="nl-NL" sz="1000" baseline="0" dirty="0" smtClean="0"/>
                        <a:t> of </a:t>
                      </a:r>
                      <a:r>
                        <a:rPr lang="nl-NL" sz="1000" baseline="0" dirty="0" err="1" smtClean="0"/>
                        <a:t>collecting</a:t>
                      </a:r>
                      <a:r>
                        <a:rPr lang="nl-NL" sz="1000" baseline="0" dirty="0" smtClean="0"/>
                        <a:t> </a:t>
                      </a:r>
                      <a:r>
                        <a:rPr lang="nl-NL" sz="1000" baseline="0" dirty="0" err="1" smtClean="0"/>
                        <a:t>the</a:t>
                      </a:r>
                      <a:r>
                        <a:rPr lang="nl-NL" sz="1000" baseline="0" dirty="0" smtClean="0"/>
                        <a:t> indicator?</a:t>
                      </a:r>
                      <a:endParaRPr lang="nl-NL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5307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93360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Indicators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defRPr/>
            </a:pPr>
            <a:r>
              <a:rPr lang="nl-NL" sz="1800" dirty="0" smtClean="0"/>
              <a:t>JUMPAHEAD: Indicators </a:t>
            </a:r>
            <a:r>
              <a:rPr lang="nl-NL" sz="1800" dirty="0" err="1" smtClean="0"/>
              <a:t>attributed</a:t>
            </a:r>
            <a:r>
              <a:rPr lang="nl-NL" sz="1800" dirty="0" smtClean="0"/>
              <a:t> </a:t>
            </a:r>
            <a:r>
              <a:rPr lang="nl-NL" sz="1800" dirty="0" err="1" smtClean="0"/>
              <a:t>to</a:t>
            </a:r>
            <a:r>
              <a:rPr lang="nl-NL" sz="1800" dirty="0" smtClean="0"/>
              <a:t> </a:t>
            </a:r>
            <a:r>
              <a:rPr lang="nl-NL" sz="1800" dirty="0" err="1" smtClean="0"/>
              <a:t>intentions</a:t>
            </a:r>
            <a:r>
              <a:rPr lang="nl-NL" sz="1800" dirty="0" smtClean="0"/>
              <a:t> </a:t>
            </a:r>
            <a:r>
              <a:rPr lang="nl-NL" sz="1800" dirty="0" err="1" smtClean="0"/>
              <a:t>for</a:t>
            </a:r>
            <a:r>
              <a:rPr lang="nl-NL" sz="1800" dirty="0" smtClean="0"/>
              <a:t> input, output, </a:t>
            </a:r>
            <a:r>
              <a:rPr lang="nl-NL" sz="1800" dirty="0" err="1" smtClean="0"/>
              <a:t>outcome</a:t>
            </a:r>
            <a:r>
              <a:rPr lang="nl-NL" sz="1800" dirty="0" smtClean="0"/>
              <a:t> </a:t>
            </a:r>
            <a:r>
              <a:rPr lang="nl-NL" sz="1800" dirty="0" err="1" smtClean="0"/>
              <a:t>and</a:t>
            </a:r>
            <a:r>
              <a:rPr lang="nl-NL" sz="1800" dirty="0" smtClean="0"/>
              <a:t> impact.</a:t>
            </a:r>
            <a:endParaRPr lang="nl-NL" sz="1800" dirty="0"/>
          </a:p>
          <a:p>
            <a:pPr lvl="1">
              <a:buClrTx/>
              <a:buFont typeface="Courier New" panose="02070309020205020404" pitchFamily="49" charset="0"/>
              <a:buChar char="o"/>
              <a:defRPr/>
            </a:pPr>
            <a:r>
              <a:rPr lang="nl-NL" sz="1800" dirty="0"/>
              <a:t>Type A (overall proces of joint </a:t>
            </a:r>
            <a:r>
              <a:rPr lang="nl-NL" sz="1800" dirty="0" err="1"/>
              <a:t>programming</a:t>
            </a:r>
            <a:r>
              <a:rPr lang="nl-NL" sz="1800" dirty="0" smtClean="0"/>
              <a:t>): 17 (8 input, 5 output, 2 </a:t>
            </a:r>
            <a:r>
              <a:rPr lang="nl-NL" sz="1800" dirty="0" err="1" smtClean="0"/>
              <a:t>outcome</a:t>
            </a:r>
            <a:r>
              <a:rPr lang="nl-NL" sz="1800" dirty="0" smtClean="0"/>
              <a:t>, 2 impact)</a:t>
            </a:r>
            <a:endParaRPr lang="nl-NL" sz="1800" dirty="0"/>
          </a:p>
          <a:p>
            <a:pPr lvl="1">
              <a:buClrTx/>
              <a:buFont typeface="Courier New" panose="02070309020205020404" pitchFamily="49" charset="0"/>
              <a:buChar char="o"/>
              <a:defRPr/>
            </a:pPr>
            <a:r>
              <a:rPr lang="nl-NL" sz="1800" dirty="0"/>
              <a:t>Type B (</a:t>
            </a:r>
            <a:r>
              <a:rPr lang="nl-NL" sz="1800" dirty="0" err="1"/>
              <a:t>scientific</a:t>
            </a:r>
            <a:r>
              <a:rPr lang="nl-NL" sz="1800" dirty="0"/>
              <a:t> </a:t>
            </a:r>
            <a:r>
              <a:rPr lang="nl-NL" sz="1800" dirty="0" err="1"/>
              <a:t>and</a:t>
            </a:r>
            <a:r>
              <a:rPr lang="nl-NL" sz="1800" dirty="0"/>
              <a:t> </a:t>
            </a:r>
            <a:r>
              <a:rPr lang="nl-NL" sz="1800" dirty="0" err="1"/>
              <a:t>societal</a:t>
            </a:r>
            <a:r>
              <a:rPr lang="nl-NL" sz="1800" dirty="0"/>
              <a:t> </a:t>
            </a:r>
            <a:r>
              <a:rPr lang="nl-NL" sz="1800" dirty="0" err="1"/>
              <a:t>objectives</a:t>
            </a:r>
            <a:r>
              <a:rPr lang="nl-NL" sz="1800" dirty="0"/>
              <a:t> of JPND</a:t>
            </a:r>
            <a:r>
              <a:rPr lang="nl-NL" sz="1800" dirty="0" smtClean="0"/>
              <a:t>): 12 (2 input, 5 output, 2 </a:t>
            </a:r>
            <a:r>
              <a:rPr lang="nl-NL" sz="1800" dirty="0" err="1" smtClean="0"/>
              <a:t>outcome</a:t>
            </a:r>
            <a:r>
              <a:rPr lang="nl-NL" sz="1800" dirty="0" smtClean="0"/>
              <a:t>, 3 impact)</a:t>
            </a:r>
          </a:p>
          <a:p>
            <a:pPr>
              <a:buClrTx/>
              <a:defRPr/>
            </a:pPr>
            <a:endParaRPr lang="nl-NL" sz="1800" dirty="0" smtClean="0"/>
          </a:p>
          <a:p>
            <a:pPr>
              <a:buClrTx/>
              <a:defRPr/>
            </a:pPr>
            <a:r>
              <a:rPr lang="nl-NL" sz="1800" dirty="0" err="1" smtClean="0"/>
              <a:t>JPsustaiND</a:t>
            </a:r>
            <a:r>
              <a:rPr lang="nl-NL" sz="1800" dirty="0" smtClean="0"/>
              <a:t>: Indicators </a:t>
            </a:r>
            <a:r>
              <a:rPr lang="nl-NL" sz="1800" dirty="0" err="1" smtClean="0"/>
              <a:t>attributed</a:t>
            </a:r>
            <a:r>
              <a:rPr lang="nl-NL" sz="1800" dirty="0" smtClean="0"/>
              <a:t> </a:t>
            </a:r>
            <a:r>
              <a:rPr lang="nl-NL" sz="1800" dirty="0" err="1" smtClean="0"/>
              <a:t>to</a:t>
            </a:r>
            <a:r>
              <a:rPr lang="nl-NL" sz="1800" dirty="0" smtClean="0"/>
              <a:t> (sub)</a:t>
            </a:r>
            <a:r>
              <a:rPr lang="nl-NL" sz="1800" dirty="0" err="1" smtClean="0"/>
              <a:t>objectives</a:t>
            </a:r>
            <a:r>
              <a:rPr lang="nl-NL" sz="1800" dirty="0" smtClean="0"/>
              <a:t> of </a:t>
            </a:r>
            <a:r>
              <a:rPr lang="nl-NL" sz="1800" dirty="0" err="1" smtClean="0"/>
              <a:t>JPsustaiND</a:t>
            </a:r>
            <a:endParaRPr lang="nl-NL" sz="1800" dirty="0"/>
          </a:p>
          <a:p>
            <a:pPr marL="754062" lvl="1" indent="-342900">
              <a:buClrTx/>
              <a:buFont typeface="Courier New" panose="02070309020205020404" pitchFamily="49" charset="0"/>
              <a:buChar char="o"/>
              <a:defRPr/>
            </a:pPr>
            <a:r>
              <a:rPr lang="nl-NL" sz="1800" dirty="0"/>
              <a:t>Type A : </a:t>
            </a:r>
            <a:r>
              <a:rPr lang="nl-NL" sz="1800" dirty="0" smtClean="0"/>
              <a:t>46 </a:t>
            </a:r>
            <a:r>
              <a:rPr lang="nl-NL" sz="1800" dirty="0"/>
              <a:t>indicators </a:t>
            </a:r>
            <a:r>
              <a:rPr lang="nl-NL" sz="1800" dirty="0" smtClean="0"/>
              <a:t>(24 </a:t>
            </a:r>
            <a:r>
              <a:rPr lang="nl-NL" sz="1800" dirty="0"/>
              <a:t>input, </a:t>
            </a:r>
            <a:r>
              <a:rPr lang="nl-NL" sz="1800" dirty="0" smtClean="0"/>
              <a:t>14 </a:t>
            </a:r>
            <a:r>
              <a:rPr lang="nl-NL" sz="1800" dirty="0"/>
              <a:t>output, </a:t>
            </a:r>
            <a:r>
              <a:rPr lang="nl-NL" sz="1800" dirty="0" smtClean="0"/>
              <a:t>6 </a:t>
            </a:r>
            <a:r>
              <a:rPr lang="nl-NL" sz="1800" dirty="0" err="1" smtClean="0"/>
              <a:t>outcome</a:t>
            </a:r>
            <a:r>
              <a:rPr lang="nl-NL" sz="1800" dirty="0" smtClean="0"/>
              <a:t>, 2 impact)</a:t>
            </a:r>
            <a:endParaRPr lang="nl-NL" sz="1800" dirty="0"/>
          </a:p>
          <a:p>
            <a:pPr marL="754062" lvl="1" indent="-342900">
              <a:buClrTx/>
              <a:buFont typeface="Courier New" panose="02070309020205020404" pitchFamily="49" charset="0"/>
              <a:buChar char="o"/>
              <a:defRPr/>
            </a:pPr>
            <a:r>
              <a:rPr lang="nl-NL" sz="1800" dirty="0"/>
              <a:t>Type B: </a:t>
            </a:r>
            <a:r>
              <a:rPr lang="nl-NL" sz="1800" dirty="0" smtClean="0"/>
              <a:t>17 </a:t>
            </a:r>
            <a:r>
              <a:rPr lang="nl-NL" sz="1800" dirty="0"/>
              <a:t>indicators </a:t>
            </a:r>
            <a:r>
              <a:rPr lang="nl-NL" sz="1800" dirty="0" smtClean="0"/>
              <a:t>(3 </a:t>
            </a:r>
            <a:r>
              <a:rPr lang="nl-NL" sz="1800" dirty="0"/>
              <a:t>input, </a:t>
            </a:r>
            <a:r>
              <a:rPr lang="nl-NL" sz="1800" dirty="0" smtClean="0"/>
              <a:t>5 </a:t>
            </a:r>
            <a:r>
              <a:rPr lang="nl-NL" sz="1800" dirty="0"/>
              <a:t>output, </a:t>
            </a:r>
            <a:r>
              <a:rPr lang="nl-NL" sz="1800" dirty="0" smtClean="0"/>
              <a:t>7 </a:t>
            </a:r>
            <a:r>
              <a:rPr lang="nl-NL" sz="1800" dirty="0" err="1" smtClean="0"/>
              <a:t>outcome</a:t>
            </a:r>
            <a:r>
              <a:rPr lang="nl-NL" sz="1800" dirty="0" smtClean="0"/>
              <a:t>, 1 impact) </a:t>
            </a:r>
            <a:endParaRPr lang="nl-NL" sz="1800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4969495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Personnalisé 5">
      <a:dk1>
        <a:sysClr val="windowText" lastClr="000000"/>
      </a:dk1>
      <a:lt1>
        <a:sysClr val="window" lastClr="FFFFFF"/>
      </a:lt1>
      <a:dk2>
        <a:srgbClr val="183F48"/>
      </a:dk2>
      <a:lt2>
        <a:srgbClr val="D4D4D6"/>
      </a:lt2>
      <a:accent1>
        <a:srgbClr val="168BBA"/>
      </a:accent1>
      <a:accent2>
        <a:srgbClr val="898076"/>
      </a:accent2>
      <a:accent3>
        <a:srgbClr val="183F48"/>
      </a:accent3>
      <a:accent4>
        <a:srgbClr val="D4D4D6"/>
      </a:accent4>
      <a:accent5>
        <a:srgbClr val="000000"/>
      </a:accent5>
      <a:accent6>
        <a:srgbClr val="183F48"/>
      </a:accent6>
      <a:hlink>
        <a:srgbClr val="168BBA"/>
      </a:hlink>
      <a:folHlink>
        <a:srgbClr val="183F4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14282</TotalTime>
  <Words>988</Words>
  <Application>Microsoft Office PowerPoint</Application>
  <PresentationFormat>Diavoorstelling (16:9)</PresentationFormat>
  <Paragraphs>115</Paragraphs>
  <Slides>15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ＭＳ Ｐゴシック</vt:lpstr>
      <vt:lpstr>Arial</vt:lpstr>
      <vt:lpstr>Calibri</vt:lpstr>
      <vt:lpstr>Corbel</vt:lpstr>
      <vt:lpstr>Courier New</vt:lpstr>
      <vt:lpstr>Wingdings</vt:lpstr>
      <vt:lpstr>Wingdings 2</vt:lpstr>
      <vt:lpstr>Module</vt:lpstr>
      <vt:lpstr> Framework for JPND monitoring, evaluation and impact assessment. Work Package 6, JPsustaiND </vt:lpstr>
      <vt:lpstr>Background</vt:lpstr>
      <vt:lpstr> Logical Framework Analysis 2012</vt:lpstr>
      <vt:lpstr>Evaluation framework</vt:lpstr>
      <vt:lpstr>Evaluation framework</vt:lpstr>
      <vt:lpstr>Overall approach JPsustaiND</vt:lpstr>
      <vt:lpstr>Recalibration of M&amp;E framework</vt:lpstr>
      <vt:lpstr>Development of indicators</vt:lpstr>
      <vt:lpstr>Indicators</vt:lpstr>
      <vt:lpstr>Examples of Type of A indicators</vt:lpstr>
      <vt:lpstr>Examples of Type B indicators</vt:lpstr>
      <vt:lpstr>Member states’ attitudes</vt:lpstr>
      <vt:lpstr>Monitoring and evaluation</vt:lpstr>
      <vt:lpstr>Main elements for possible common framework</vt:lpstr>
      <vt:lpstr>Thank you for your attention!</vt:lpstr>
    </vt:vector>
  </TitlesOfParts>
  <Company>Drawinginc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 Nelson</dc:creator>
  <cp:lastModifiedBy>Abida Durrani</cp:lastModifiedBy>
  <cp:revision>1009</cp:revision>
  <cp:lastPrinted>2016-03-02T10:18:51Z</cp:lastPrinted>
  <dcterms:created xsi:type="dcterms:W3CDTF">2010-11-01T14:50:44Z</dcterms:created>
  <dcterms:modified xsi:type="dcterms:W3CDTF">2016-05-17T21:41:03Z</dcterms:modified>
</cp:coreProperties>
</file>