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DB9DAD-F94D-4AE9-BBB3-6B1D1C4AE67B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F081D38-C0D3-4439-9F1F-4CFE02B098BB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1800" dirty="0" smtClean="0">
              <a:latin typeface="Candara" panose="020E0502030303020204" pitchFamily="34" charset="0"/>
            </a:rPr>
            <a:t>Being </a:t>
          </a:r>
          <a:r>
            <a:rPr lang="en-GB" sz="1800" noProof="0" dirty="0" smtClean="0">
              <a:latin typeface="Candara" panose="020E0502030303020204" pitchFamily="34" charset="0"/>
            </a:rPr>
            <a:t>responsive</a:t>
          </a:r>
          <a:r>
            <a:rPr lang="en-GB" sz="1800" dirty="0" smtClean="0">
              <a:latin typeface="Candara" panose="020E0502030303020204" pitchFamily="34" charset="0"/>
            </a:rPr>
            <a:t> and facilitating innovation</a:t>
          </a:r>
          <a:endParaRPr lang="en-GB" sz="1800" dirty="0">
            <a:latin typeface="Candara" panose="020E0502030303020204" pitchFamily="34" charset="0"/>
          </a:endParaRPr>
        </a:p>
      </dgm:t>
    </dgm:pt>
    <dgm:pt modelId="{223B16A5-7E7D-483E-A416-B2157AAA8F0A}" type="parTrans" cxnId="{D450B7E5-543D-45D1-B001-08643E43E54E}">
      <dgm:prSet/>
      <dgm:spPr/>
      <dgm:t>
        <a:bodyPr/>
        <a:lstStyle/>
        <a:p>
          <a:endParaRPr lang="es-ES"/>
        </a:p>
      </dgm:t>
    </dgm:pt>
    <dgm:pt modelId="{9F25F6E6-616E-40C4-A455-D70CA9D18000}" type="sibTrans" cxnId="{D450B7E5-543D-45D1-B001-08643E43E54E}">
      <dgm:prSet/>
      <dgm:spPr/>
      <dgm:t>
        <a:bodyPr/>
        <a:lstStyle/>
        <a:p>
          <a:endParaRPr lang="es-ES"/>
        </a:p>
      </dgm:t>
    </dgm:pt>
    <dgm:pt modelId="{2118D62D-A529-470A-B428-7FC515BE6F1A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GB" sz="1800" noProof="0" dirty="0" smtClean="0">
              <a:latin typeface="Candara" panose="020E0502030303020204" pitchFamily="34" charset="0"/>
            </a:rPr>
            <a:t>Governing research </a:t>
          </a:r>
          <a:endParaRPr lang="en-GB" sz="1800" noProof="0" dirty="0">
            <a:latin typeface="Candara" panose="020E0502030303020204" pitchFamily="34" charset="0"/>
          </a:endParaRPr>
        </a:p>
      </dgm:t>
    </dgm:pt>
    <dgm:pt modelId="{64654BFB-AA41-4EAA-9764-4C3D54ACF2B0}" type="parTrans" cxnId="{D6245483-554C-44F9-9F6D-7B6BF8941397}">
      <dgm:prSet/>
      <dgm:spPr/>
      <dgm:t>
        <a:bodyPr/>
        <a:lstStyle/>
        <a:p>
          <a:endParaRPr lang="es-ES"/>
        </a:p>
      </dgm:t>
    </dgm:pt>
    <dgm:pt modelId="{CF6702BE-16A4-426D-A958-B941B1214FD2}" type="sibTrans" cxnId="{D6245483-554C-44F9-9F6D-7B6BF8941397}">
      <dgm:prSet/>
      <dgm:spPr/>
      <dgm:t>
        <a:bodyPr/>
        <a:lstStyle/>
        <a:p>
          <a:endParaRPr lang="es-ES"/>
        </a:p>
      </dgm:t>
    </dgm:pt>
    <dgm:pt modelId="{FC1B1568-2F65-4967-B5D0-3EA9C9534F92}">
      <dgm:prSet phldrT="[Tex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sz="1800" noProof="0" dirty="0" smtClean="0">
              <a:latin typeface="Candara" panose="020E0502030303020204" pitchFamily="34" charset="0"/>
            </a:rPr>
            <a:t>Guiding research performance</a:t>
          </a:r>
          <a:endParaRPr lang="en-GB" sz="1800" noProof="0" dirty="0">
            <a:latin typeface="Candara" panose="020E0502030303020204" pitchFamily="34" charset="0"/>
          </a:endParaRPr>
        </a:p>
      </dgm:t>
    </dgm:pt>
    <dgm:pt modelId="{A2BAF822-092E-4B0A-8BD0-DD55939D0561}" type="parTrans" cxnId="{3A507744-FCD4-46B0-8AAE-DA3FC224A033}">
      <dgm:prSet/>
      <dgm:spPr/>
      <dgm:t>
        <a:bodyPr/>
        <a:lstStyle/>
        <a:p>
          <a:endParaRPr lang="es-ES"/>
        </a:p>
      </dgm:t>
    </dgm:pt>
    <dgm:pt modelId="{BBA2C251-CD7D-4294-BBCE-F5FB1D2B02F7}" type="sibTrans" cxnId="{3A507744-FCD4-46B0-8AAE-DA3FC224A033}">
      <dgm:prSet/>
      <dgm:spPr/>
      <dgm:t>
        <a:bodyPr/>
        <a:lstStyle/>
        <a:p>
          <a:endParaRPr lang="es-ES"/>
        </a:p>
      </dgm:t>
    </dgm:pt>
    <dgm:pt modelId="{E52F8C03-DC3A-4D27-9DC9-04FF67DE1AE4}" type="pres">
      <dgm:prSet presAssocID="{5FDB9DAD-F94D-4AE9-BBB3-6B1D1C4AE67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8E579D5-FE2F-4329-AA1E-C094C12C3AE6}" type="pres">
      <dgm:prSet presAssocID="{AF081D38-C0D3-4439-9F1F-4CFE02B098BB}" presName="gear1" presStyleLbl="node1" presStyleIdx="0" presStyleCnt="3" custLinFactNeighborX="-10370" custLinFactNeighborY="-771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71BF3D-8BE1-422C-94D9-FB230D4AC6D0}" type="pres">
      <dgm:prSet presAssocID="{AF081D38-C0D3-4439-9F1F-4CFE02B098BB}" presName="gear1srcNode" presStyleLbl="node1" presStyleIdx="0" presStyleCnt="3"/>
      <dgm:spPr/>
      <dgm:t>
        <a:bodyPr/>
        <a:lstStyle/>
        <a:p>
          <a:endParaRPr lang="es-ES"/>
        </a:p>
      </dgm:t>
    </dgm:pt>
    <dgm:pt modelId="{D7B53501-3E17-4AF0-9A32-F3B9F8C447D4}" type="pres">
      <dgm:prSet presAssocID="{AF081D38-C0D3-4439-9F1F-4CFE02B098BB}" presName="gear1dstNode" presStyleLbl="node1" presStyleIdx="0" presStyleCnt="3"/>
      <dgm:spPr/>
      <dgm:t>
        <a:bodyPr/>
        <a:lstStyle/>
        <a:p>
          <a:endParaRPr lang="es-ES"/>
        </a:p>
      </dgm:t>
    </dgm:pt>
    <dgm:pt modelId="{357B5B34-A549-4442-8A6A-B378AB5E9A0E}" type="pres">
      <dgm:prSet presAssocID="{2118D62D-A529-470A-B428-7FC515BE6F1A}" presName="gear2" presStyleLbl="node1" presStyleIdx="1" presStyleCnt="3" custScaleX="136481" custScaleY="131749" custLinFactNeighborX="-35437" custLinFactNeighborY="2562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87CDB0-BE9C-4874-9433-0BB8285FA38F}" type="pres">
      <dgm:prSet presAssocID="{2118D62D-A529-470A-B428-7FC515BE6F1A}" presName="gear2srcNode" presStyleLbl="node1" presStyleIdx="1" presStyleCnt="3"/>
      <dgm:spPr/>
      <dgm:t>
        <a:bodyPr/>
        <a:lstStyle/>
        <a:p>
          <a:endParaRPr lang="es-ES"/>
        </a:p>
      </dgm:t>
    </dgm:pt>
    <dgm:pt modelId="{0C1B7ACC-F056-40A4-A03A-24777CD0E28A}" type="pres">
      <dgm:prSet presAssocID="{2118D62D-A529-470A-B428-7FC515BE6F1A}" presName="gear2dstNode" presStyleLbl="node1" presStyleIdx="1" presStyleCnt="3"/>
      <dgm:spPr/>
      <dgm:t>
        <a:bodyPr/>
        <a:lstStyle/>
        <a:p>
          <a:endParaRPr lang="es-ES"/>
        </a:p>
      </dgm:t>
    </dgm:pt>
    <dgm:pt modelId="{ED571FE7-18FE-474D-B667-8FAEA9544C42}" type="pres">
      <dgm:prSet presAssocID="{FC1B1568-2F65-4967-B5D0-3EA9C9534F92}" presName="gear3" presStyleLbl="node1" presStyleIdx="2" presStyleCnt="3" custScaleX="151964" custScaleY="147483" custLinFactNeighborX="-17670" custLinFactNeighborY="-9117"/>
      <dgm:spPr/>
      <dgm:t>
        <a:bodyPr/>
        <a:lstStyle/>
        <a:p>
          <a:endParaRPr lang="es-ES"/>
        </a:p>
      </dgm:t>
    </dgm:pt>
    <dgm:pt modelId="{F9C2AFBC-852B-4FAF-B86B-64ECC250E75C}" type="pres">
      <dgm:prSet presAssocID="{FC1B1568-2F65-4967-B5D0-3EA9C9534F9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B18A7C-1EC4-4B63-9721-476D72DD6446}" type="pres">
      <dgm:prSet presAssocID="{FC1B1568-2F65-4967-B5D0-3EA9C9534F92}" presName="gear3srcNode" presStyleLbl="node1" presStyleIdx="2" presStyleCnt="3"/>
      <dgm:spPr/>
      <dgm:t>
        <a:bodyPr/>
        <a:lstStyle/>
        <a:p>
          <a:endParaRPr lang="es-ES"/>
        </a:p>
      </dgm:t>
    </dgm:pt>
    <dgm:pt modelId="{D530A7B6-ED9A-4F77-A2D9-63DC33B1D56F}" type="pres">
      <dgm:prSet presAssocID="{FC1B1568-2F65-4967-B5D0-3EA9C9534F92}" presName="gear3dstNode" presStyleLbl="node1" presStyleIdx="2" presStyleCnt="3"/>
      <dgm:spPr/>
      <dgm:t>
        <a:bodyPr/>
        <a:lstStyle/>
        <a:p>
          <a:endParaRPr lang="es-ES"/>
        </a:p>
      </dgm:t>
    </dgm:pt>
    <dgm:pt modelId="{2E64E928-E3EB-4C3B-A4F5-E0046BA53D90}" type="pres">
      <dgm:prSet presAssocID="{9F25F6E6-616E-40C4-A455-D70CA9D18000}" presName="connector1" presStyleLbl="sibTrans2D1" presStyleIdx="0" presStyleCnt="3" custLinFactNeighborX="-4459" custLinFactNeighborY="-4870"/>
      <dgm:spPr/>
      <dgm:t>
        <a:bodyPr/>
        <a:lstStyle/>
        <a:p>
          <a:endParaRPr lang="es-ES"/>
        </a:p>
      </dgm:t>
    </dgm:pt>
    <dgm:pt modelId="{12BC840D-72CC-46B4-B7FB-5FAAB48968F6}" type="pres">
      <dgm:prSet presAssocID="{CF6702BE-16A4-426D-A958-B941B1214FD2}" presName="connector2" presStyleLbl="sibTrans2D1" presStyleIdx="1" presStyleCnt="3" custLinFactNeighborX="-41983" custLinFactNeighborY="2482"/>
      <dgm:spPr/>
      <dgm:t>
        <a:bodyPr/>
        <a:lstStyle/>
        <a:p>
          <a:endParaRPr lang="es-ES"/>
        </a:p>
      </dgm:t>
    </dgm:pt>
    <dgm:pt modelId="{9CF79112-03AE-40A7-BDB3-A8FCC57BE3FB}" type="pres">
      <dgm:prSet presAssocID="{BBA2C251-CD7D-4294-BBCE-F5FB1D2B02F7}" presName="connector3" presStyleLbl="sibTrans2D1" presStyleIdx="2" presStyleCnt="3" custLinFactNeighborX="-27778" custLinFactNeighborY="-3966"/>
      <dgm:spPr/>
      <dgm:t>
        <a:bodyPr/>
        <a:lstStyle/>
        <a:p>
          <a:endParaRPr lang="es-ES"/>
        </a:p>
      </dgm:t>
    </dgm:pt>
  </dgm:ptLst>
  <dgm:cxnLst>
    <dgm:cxn modelId="{8D9ED89C-ECFC-4BF3-8E27-A31EA3F89A72}" type="presOf" srcId="{FC1B1568-2F65-4967-B5D0-3EA9C9534F92}" destId="{49B18A7C-1EC4-4B63-9721-476D72DD6446}" srcOrd="2" destOrd="0" presId="urn:microsoft.com/office/officeart/2005/8/layout/gear1"/>
    <dgm:cxn modelId="{D4F22BD6-B15B-45FF-B884-1181987300A8}" type="presOf" srcId="{5FDB9DAD-F94D-4AE9-BBB3-6B1D1C4AE67B}" destId="{E52F8C03-DC3A-4D27-9DC9-04FF67DE1AE4}" srcOrd="0" destOrd="0" presId="urn:microsoft.com/office/officeart/2005/8/layout/gear1"/>
    <dgm:cxn modelId="{F2315848-EAD5-48CB-9A7E-5F520C1BCF00}" type="presOf" srcId="{AF081D38-C0D3-4439-9F1F-4CFE02B098BB}" destId="{D7B53501-3E17-4AF0-9A32-F3B9F8C447D4}" srcOrd="2" destOrd="0" presId="urn:microsoft.com/office/officeart/2005/8/layout/gear1"/>
    <dgm:cxn modelId="{FB449640-B1EE-480A-8683-CA7F4584327A}" type="presOf" srcId="{2118D62D-A529-470A-B428-7FC515BE6F1A}" destId="{357B5B34-A549-4442-8A6A-B378AB5E9A0E}" srcOrd="0" destOrd="0" presId="urn:microsoft.com/office/officeart/2005/8/layout/gear1"/>
    <dgm:cxn modelId="{384142F0-F355-41AB-AA66-A6EE3DEDD654}" type="presOf" srcId="{FC1B1568-2F65-4967-B5D0-3EA9C9534F92}" destId="{D530A7B6-ED9A-4F77-A2D9-63DC33B1D56F}" srcOrd="3" destOrd="0" presId="urn:microsoft.com/office/officeart/2005/8/layout/gear1"/>
    <dgm:cxn modelId="{9D13C422-98A6-4A94-8038-9B0FE3EA114A}" type="presOf" srcId="{2118D62D-A529-470A-B428-7FC515BE6F1A}" destId="{0C1B7ACC-F056-40A4-A03A-24777CD0E28A}" srcOrd="2" destOrd="0" presId="urn:microsoft.com/office/officeart/2005/8/layout/gear1"/>
    <dgm:cxn modelId="{D5406AAB-04D9-46AE-A122-8AECA837F384}" type="presOf" srcId="{FC1B1568-2F65-4967-B5D0-3EA9C9534F92}" destId="{F9C2AFBC-852B-4FAF-B86B-64ECC250E75C}" srcOrd="1" destOrd="0" presId="urn:microsoft.com/office/officeart/2005/8/layout/gear1"/>
    <dgm:cxn modelId="{F54873F4-6E91-4B27-ACE0-5B69D568EC24}" type="presOf" srcId="{FC1B1568-2F65-4967-B5D0-3EA9C9534F92}" destId="{ED571FE7-18FE-474D-B667-8FAEA9544C42}" srcOrd="0" destOrd="0" presId="urn:microsoft.com/office/officeart/2005/8/layout/gear1"/>
    <dgm:cxn modelId="{0F2772D5-2BB6-4CD1-BFA8-6FD049C1DCCA}" type="presOf" srcId="{CF6702BE-16A4-426D-A958-B941B1214FD2}" destId="{12BC840D-72CC-46B4-B7FB-5FAAB48968F6}" srcOrd="0" destOrd="0" presId="urn:microsoft.com/office/officeart/2005/8/layout/gear1"/>
    <dgm:cxn modelId="{2AE77103-DA11-4B58-9835-5059772A4038}" type="presOf" srcId="{2118D62D-A529-470A-B428-7FC515BE6F1A}" destId="{FF87CDB0-BE9C-4874-9433-0BB8285FA38F}" srcOrd="1" destOrd="0" presId="urn:microsoft.com/office/officeart/2005/8/layout/gear1"/>
    <dgm:cxn modelId="{7478AEDC-F1AE-44FD-9517-FD912637172F}" type="presOf" srcId="{BBA2C251-CD7D-4294-BBCE-F5FB1D2B02F7}" destId="{9CF79112-03AE-40A7-BDB3-A8FCC57BE3FB}" srcOrd="0" destOrd="0" presId="urn:microsoft.com/office/officeart/2005/8/layout/gear1"/>
    <dgm:cxn modelId="{28DE7048-1B32-4BF1-8E43-C5CE60F95C00}" type="presOf" srcId="{AF081D38-C0D3-4439-9F1F-4CFE02B098BB}" destId="{9871BF3D-8BE1-422C-94D9-FB230D4AC6D0}" srcOrd="1" destOrd="0" presId="urn:microsoft.com/office/officeart/2005/8/layout/gear1"/>
    <dgm:cxn modelId="{D6245483-554C-44F9-9F6D-7B6BF8941397}" srcId="{5FDB9DAD-F94D-4AE9-BBB3-6B1D1C4AE67B}" destId="{2118D62D-A529-470A-B428-7FC515BE6F1A}" srcOrd="1" destOrd="0" parTransId="{64654BFB-AA41-4EAA-9764-4C3D54ACF2B0}" sibTransId="{CF6702BE-16A4-426D-A958-B941B1214FD2}"/>
    <dgm:cxn modelId="{3A507744-FCD4-46B0-8AAE-DA3FC224A033}" srcId="{5FDB9DAD-F94D-4AE9-BBB3-6B1D1C4AE67B}" destId="{FC1B1568-2F65-4967-B5D0-3EA9C9534F92}" srcOrd="2" destOrd="0" parTransId="{A2BAF822-092E-4B0A-8BD0-DD55939D0561}" sibTransId="{BBA2C251-CD7D-4294-BBCE-F5FB1D2B02F7}"/>
    <dgm:cxn modelId="{A2388A06-F62A-4B80-9B07-65522EFCC67D}" type="presOf" srcId="{9F25F6E6-616E-40C4-A455-D70CA9D18000}" destId="{2E64E928-E3EB-4C3B-A4F5-E0046BA53D90}" srcOrd="0" destOrd="0" presId="urn:microsoft.com/office/officeart/2005/8/layout/gear1"/>
    <dgm:cxn modelId="{D450B7E5-543D-45D1-B001-08643E43E54E}" srcId="{5FDB9DAD-F94D-4AE9-BBB3-6B1D1C4AE67B}" destId="{AF081D38-C0D3-4439-9F1F-4CFE02B098BB}" srcOrd="0" destOrd="0" parTransId="{223B16A5-7E7D-483E-A416-B2157AAA8F0A}" sibTransId="{9F25F6E6-616E-40C4-A455-D70CA9D18000}"/>
    <dgm:cxn modelId="{860125C2-7300-44EA-B119-78E703DCCE75}" type="presOf" srcId="{AF081D38-C0D3-4439-9F1F-4CFE02B098BB}" destId="{B8E579D5-FE2F-4329-AA1E-C094C12C3AE6}" srcOrd="0" destOrd="0" presId="urn:microsoft.com/office/officeart/2005/8/layout/gear1"/>
    <dgm:cxn modelId="{6069927A-9C0E-460D-9804-97221B52E491}" type="presParOf" srcId="{E52F8C03-DC3A-4D27-9DC9-04FF67DE1AE4}" destId="{B8E579D5-FE2F-4329-AA1E-C094C12C3AE6}" srcOrd="0" destOrd="0" presId="urn:microsoft.com/office/officeart/2005/8/layout/gear1"/>
    <dgm:cxn modelId="{8BC90D99-6974-4528-B719-3A6831B8CADB}" type="presParOf" srcId="{E52F8C03-DC3A-4D27-9DC9-04FF67DE1AE4}" destId="{9871BF3D-8BE1-422C-94D9-FB230D4AC6D0}" srcOrd="1" destOrd="0" presId="urn:microsoft.com/office/officeart/2005/8/layout/gear1"/>
    <dgm:cxn modelId="{65A49702-C514-4817-8176-04D042541813}" type="presParOf" srcId="{E52F8C03-DC3A-4D27-9DC9-04FF67DE1AE4}" destId="{D7B53501-3E17-4AF0-9A32-F3B9F8C447D4}" srcOrd="2" destOrd="0" presId="urn:microsoft.com/office/officeart/2005/8/layout/gear1"/>
    <dgm:cxn modelId="{AA5A7298-B5F2-41BC-B15B-B2C0316F4763}" type="presParOf" srcId="{E52F8C03-DC3A-4D27-9DC9-04FF67DE1AE4}" destId="{357B5B34-A549-4442-8A6A-B378AB5E9A0E}" srcOrd="3" destOrd="0" presId="urn:microsoft.com/office/officeart/2005/8/layout/gear1"/>
    <dgm:cxn modelId="{8F80F75C-0E41-486F-9ACA-82C06EB89582}" type="presParOf" srcId="{E52F8C03-DC3A-4D27-9DC9-04FF67DE1AE4}" destId="{FF87CDB0-BE9C-4874-9433-0BB8285FA38F}" srcOrd="4" destOrd="0" presId="urn:microsoft.com/office/officeart/2005/8/layout/gear1"/>
    <dgm:cxn modelId="{A9DB1AEF-588B-484F-987E-50A1DAE72F8C}" type="presParOf" srcId="{E52F8C03-DC3A-4D27-9DC9-04FF67DE1AE4}" destId="{0C1B7ACC-F056-40A4-A03A-24777CD0E28A}" srcOrd="5" destOrd="0" presId="urn:microsoft.com/office/officeart/2005/8/layout/gear1"/>
    <dgm:cxn modelId="{3D040F75-F065-4998-868B-8B0A8CCC12B0}" type="presParOf" srcId="{E52F8C03-DC3A-4D27-9DC9-04FF67DE1AE4}" destId="{ED571FE7-18FE-474D-B667-8FAEA9544C42}" srcOrd="6" destOrd="0" presId="urn:microsoft.com/office/officeart/2005/8/layout/gear1"/>
    <dgm:cxn modelId="{54E90DED-2064-410E-BF5F-AAF4FEC8762A}" type="presParOf" srcId="{E52F8C03-DC3A-4D27-9DC9-04FF67DE1AE4}" destId="{F9C2AFBC-852B-4FAF-B86B-64ECC250E75C}" srcOrd="7" destOrd="0" presId="urn:microsoft.com/office/officeart/2005/8/layout/gear1"/>
    <dgm:cxn modelId="{15525055-1BC2-4B31-BBB4-802B6D0E3740}" type="presParOf" srcId="{E52F8C03-DC3A-4D27-9DC9-04FF67DE1AE4}" destId="{49B18A7C-1EC4-4B63-9721-476D72DD6446}" srcOrd="8" destOrd="0" presId="urn:microsoft.com/office/officeart/2005/8/layout/gear1"/>
    <dgm:cxn modelId="{4DAF2B1C-C002-43D9-9091-255482EA03A6}" type="presParOf" srcId="{E52F8C03-DC3A-4D27-9DC9-04FF67DE1AE4}" destId="{D530A7B6-ED9A-4F77-A2D9-63DC33B1D56F}" srcOrd="9" destOrd="0" presId="urn:microsoft.com/office/officeart/2005/8/layout/gear1"/>
    <dgm:cxn modelId="{7F6E144B-39A9-4CFD-BD45-5A58B6791DB5}" type="presParOf" srcId="{E52F8C03-DC3A-4D27-9DC9-04FF67DE1AE4}" destId="{2E64E928-E3EB-4C3B-A4F5-E0046BA53D90}" srcOrd="10" destOrd="0" presId="urn:microsoft.com/office/officeart/2005/8/layout/gear1"/>
    <dgm:cxn modelId="{8CD52B61-1E64-448C-AE17-B4B48619ABC3}" type="presParOf" srcId="{E52F8C03-DC3A-4D27-9DC9-04FF67DE1AE4}" destId="{12BC840D-72CC-46B4-B7FB-5FAAB48968F6}" srcOrd="11" destOrd="0" presId="urn:microsoft.com/office/officeart/2005/8/layout/gear1"/>
    <dgm:cxn modelId="{1A1FC08C-0B8E-4F76-B63C-D133E4B6F5E3}" type="presParOf" srcId="{E52F8C03-DC3A-4D27-9DC9-04FF67DE1AE4}" destId="{9CF79112-03AE-40A7-BDB3-A8FCC57BE3FB}" srcOrd="12" destOrd="0" presId="urn:microsoft.com/office/officeart/2005/8/layout/gear1"/>
  </dgm:cxnLst>
  <dgm:bg>
    <a:solidFill>
      <a:schemeClr val="accent3">
        <a:lumMod val="40000"/>
        <a:lumOff val="60000"/>
      </a:schemeClr>
    </a:solidFill>
  </dgm:bg>
  <dgm:whole>
    <a:ln w="38100">
      <a:solidFill>
        <a:schemeClr val="bg2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579D5-FE2F-4329-AA1E-C094C12C3AE6}">
      <dsp:nvSpPr>
        <dsp:cNvPr id="0" name=""/>
        <dsp:cNvSpPr/>
      </dsp:nvSpPr>
      <dsp:spPr>
        <a:xfrm>
          <a:off x="2628630" y="2081371"/>
          <a:ext cx="2464149" cy="2464149"/>
        </a:xfrm>
        <a:prstGeom prst="gear9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Candara" panose="020E0502030303020204" pitchFamily="34" charset="0"/>
            </a:rPr>
            <a:t>Being </a:t>
          </a:r>
          <a:r>
            <a:rPr lang="en-GB" sz="1800" kern="1200" noProof="0" dirty="0" smtClean="0">
              <a:latin typeface="Candara" panose="020E0502030303020204" pitchFamily="34" charset="0"/>
            </a:rPr>
            <a:t>responsive</a:t>
          </a:r>
          <a:r>
            <a:rPr lang="en-GB" sz="1800" kern="1200" dirty="0" smtClean="0">
              <a:latin typeface="Candara" panose="020E0502030303020204" pitchFamily="34" charset="0"/>
            </a:rPr>
            <a:t> and facilitating innovation</a:t>
          </a:r>
          <a:endParaRPr lang="en-GB" sz="1800" kern="1200" dirty="0">
            <a:latin typeface="Candara" panose="020E0502030303020204" pitchFamily="34" charset="0"/>
          </a:endParaRPr>
        </a:p>
      </dsp:txBody>
      <dsp:txXfrm>
        <a:off x="3124034" y="2658586"/>
        <a:ext cx="1473341" cy="1266624"/>
      </dsp:txXfrm>
    </dsp:sp>
    <dsp:sp modelId="{357B5B34-A549-4442-8A6A-B378AB5E9A0E}">
      <dsp:nvSpPr>
        <dsp:cNvPr id="0" name=""/>
        <dsp:cNvSpPr/>
      </dsp:nvSpPr>
      <dsp:spPr>
        <a:xfrm>
          <a:off x="488516" y="1863639"/>
          <a:ext cx="2445888" cy="2361085"/>
        </a:xfrm>
        <a:prstGeom prst="gear6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>
              <a:latin typeface="Candara" panose="020E0502030303020204" pitchFamily="34" charset="0"/>
            </a:rPr>
            <a:t>Governing research </a:t>
          </a:r>
          <a:endParaRPr lang="en-GB" sz="1800" kern="1200" noProof="0" dirty="0">
            <a:latin typeface="Candara" panose="020E0502030303020204" pitchFamily="34" charset="0"/>
          </a:endParaRPr>
        </a:p>
      </dsp:txBody>
      <dsp:txXfrm>
        <a:off x="1095253" y="2461642"/>
        <a:ext cx="1232414" cy="1165079"/>
      </dsp:txXfrm>
    </dsp:sp>
    <dsp:sp modelId="{ED571FE7-18FE-474D-B667-8FAEA9544C42}">
      <dsp:nvSpPr>
        <dsp:cNvPr id="0" name=""/>
        <dsp:cNvSpPr/>
      </dsp:nvSpPr>
      <dsp:spPr>
        <a:xfrm rot="20700000">
          <a:off x="1603622" y="50121"/>
          <a:ext cx="2697136" cy="2560855"/>
        </a:xfrm>
        <a:prstGeom prst="gear6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>
              <a:latin typeface="Candara" panose="020E0502030303020204" pitchFamily="34" charset="0"/>
            </a:rPr>
            <a:t>Guiding research performance</a:t>
          </a:r>
          <a:endParaRPr lang="en-GB" sz="1800" kern="1200" noProof="0" dirty="0">
            <a:latin typeface="Candara" panose="020E0502030303020204" pitchFamily="34" charset="0"/>
          </a:endParaRPr>
        </a:p>
      </dsp:txBody>
      <dsp:txXfrm rot="-20700000">
        <a:off x="2203266" y="603709"/>
        <a:ext cx="1497848" cy="1453680"/>
      </dsp:txXfrm>
    </dsp:sp>
    <dsp:sp modelId="{2E64E928-E3EB-4C3B-A4F5-E0046BA53D90}">
      <dsp:nvSpPr>
        <dsp:cNvPr id="0" name=""/>
        <dsp:cNvSpPr/>
      </dsp:nvSpPr>
      <dsp:spPr>
        <a:xfrm>
          <a:off x="2557192" y="1744173"/>
          <a:ext cx="3154111" cy="3154111"/>
        </a:xfrm>
        <a:prstGeom prst="circularArrow">
          <a:avLst>
            <a:gd name="adj1" fmla="val 4688"/>
            <a:gd name="adj2" fmla="val 299029"/>
            <a:gd name="adj3" fmla="val 2522620"/>
            <a:gd name="adj4" fmla="val 1584744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C840D-72CC-46B4-B7FB-5FAAB48968F6}">
      <dsp:nvSpPr>
        <dsp:cNvPr id="0" name=""/>
        <dsp:cNvSpPr/>
      </dsp:nvSpPr>
      <dsp:spPr>
        <a:xfrm>
          <a:off x="170989" y="1348096"/>
          <a:ext cx="2291659" cy="22916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79112-03AE-40A7-BDB3-A8FCC57BE3FB}">
      <dsp:nvSpPr>
        <dsp:cNvPr id="0" name=""/>
        <dsp:cNvSpPr/>
      </dsp:nvSpPr>
      <dsp:spPr>
        <a:xfrm>
          <a:off x="1361722" y="-31231"/>
          <a:ext cx="2470870" cy="24708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A18DE-7B99-4F47-86BE-A703F581BB01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7695E-3E76-4494-8AE9-2DCC1F0BCB8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5701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7695E-3E76-4494-8AE9-2DCC1F0BCB8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515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72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400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396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104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38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38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27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075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26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31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662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58262-4987-45D7-9D29-DE056B89895E}" type="datetimeFigureOut">
              <a:rPr lang="es-ES" smtClean="0"/>
              <a:t>16/05/2016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E6C93-6BC2-41E9-82AB-CDE80AD4B84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54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iamr.eu/wp-content/uploads/2016/04/JPI-AMR-mapping-report-Final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://www.thelancet.com/journals/laninf/article/PIIS1473-3099(15)00350-3/fulltext?rss=y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iamr.e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mailto:csegovia@isciii.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5373216"/>
            <a:ext cx="2048272" cy="648072"/>
          </a:xfrm>
        </p:spPr>
        <p:txBody>
          <a:bodyPr>
            <a:normAutofit/>
          </a:bodyPr>
          <a:lstStyle/>
          <a:p>
            <a:r>
              <a:rPr lang="es-ES" sz="20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Carlos Segovia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 </a:t>
            </a:r>
            <a:endParaRPr lang="es-ES" sz="20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08112" y="3607856"/>
            <a:ext cx="7020272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  <a:t>ERA-LEARN 2020 Workshop on P2P evaluation and impact assessment </a:t>
            </a:r>
            <a:b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  <a:t>18 May 2016 </a:t>
            </a:r>
            <a:b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  <a:t/>
            </a:r>
            <a:b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</a:b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</a:rPr>
              <a:t>Experiences from JPIs in developing evaluation frameworks and carrying out evaluation and impact assessment exercises</a:t>
            </a:r>
            <a:endParaRPr lang="en-GB" b="1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32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349" y="175727"/>
            <a:ext cx="34845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86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236816"/>
            <a:ext cx="7776864" cy="45858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in JPI AMR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Data base of current projects funded under national programmes</a:t>
            </a:r>
          </a:p>
          <a:p>
            <a:pPr lvl="1"/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Explored and mapping published</a:t>
            </a:r>
          </a:p>
          <a:p>
            <a:pPr lvl="1"/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  <a:hlinkClick r:id="rId3"/>
            </a:endParaRPr>
          </a:p>
          <a:p>
            <a:pPr lvl="1"/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3"/>
              </a:rPr>
              <a:t>http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3"/>
              </a:rPr>
              <a:t>://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3"/>
              </a:rPr>
              <a:t>www.jpiamr.eu/wp-content/uploads/2016/04/JPI-AMR-mapping-report-Final.pdf</a:t>
            </a:r>
            <a:endParaRPr lang="en-GB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lvl="1"/>
            <a:endParaRPr lang="en-GB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  <a:hlinkClick r:id="rId4"/>
            </a:endParaRPr>
          </a:p>
          <a:p>
            <a:pPr lvl="1"/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4"/>
              </a:rPr>
              <a:t>http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4"/>
              </a:rPr>
              <a:t>://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4"/>
              </a:rPr>
              <a:t>www.thelancet.com/journals/laninf/article/PIIS1473-3099(15)00350-3/fulltext?rss=yes</a:t>
            </a:r>
            <a:endParaRPr lang="en-GB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0" lvl="1"/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Ex-post evaluation of JPI AMR projects</a:t>
            </a:r>
          </a:p>
          <a:p>
            <a:pPr marL="457200" lvl="2"/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Explored to include all sorts of outputs and outcomes, in discussion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Utility outputs for (health) policy makers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Utility outputs for scientists</a:t>
            </a:r>
          </a:p>
          <a:p>
            <a:pPr marL="742950" lvl="2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Utility outputs for industry, clinical practice and stakeholders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35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381413"/>
            <a:ext cx="7776864" cy="3631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in JPI AMR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Lessons learned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How you will evaluate guides what you plan to do – better avoid it to be the other way round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There is a great need of information about national programmes to define the field for the JPI – and no common language so far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How to know about gaps?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How to know what we will only achieve jointly?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568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381413"/>
            <a:ext cx="7776864" cy="2523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r>
              <a:rPr lang="en-GB" sz="32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3"/>
              </a:rPr>
              <a:t>http</a:t>
            </a:r>
            <a:r>
              <a:rPr lang="en-GB" sz="3200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3"/>
              </a:rPr>
              <a:t>://www.jpiamr.eu/</a:t>
            </a:r>
            <a:endParaRPr lang="en-GB" sz="3200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  <a:hlinkClick r:id="rId4"/>
            </a:endParaRP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  <a:hlinkClick r:id="rId4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  <a:hlinkClick r:id="rId4"/>
              </a:rPr>
              <a:t>csegovia@isciii.es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0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052736"/>
            <a:ext cx="7776864" cy="4462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Some assumptions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underlying logic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model of JPIs: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If we align our vision, and our research efforts towards the goal, and we make research outputs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available,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we will succeed addressing the societal challenge </a:t>
            </a: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Joint Programming is programming together:</a:t>
            </a: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buAutoNum type="alphaLcParenR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Identifying a common challenge, sharing its definition and aligning the vision and decision making</a:t>
            </a:r>
          </a:p>
          <a:p>
            <a:pPr marL="342900" indent="-342900">
              <a:buAutoNum type="alphaLcParenR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buAutoNum type="alphaLcParenR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Aligning efforts: coordinating and collaborating</a:t>
            </a:r>
          </a:p>
          <a:p>
            <a:pPr lvl="1"/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Coordinating national decisions  towards the goal</a:t>
            </a:r>
          </a:p>
          <a:p>
            <a:pPr lvl="1"/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Collaborating in big efforts that are beyond single decision bodies</a:t>
            </a:r>
            <a:endParaRPr lang="en-US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buAutoNum type="alphaLcParenR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marL="342900" indent="-342900">
              <a:buAutoNum type="alphaLcParenR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Making the outputs available for society to use</a:t>
            </a: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01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052736"/>
            <a:ext cx="7776864" cy="45858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Some assumptions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a) Joint Programming is about putting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decision makers to interact and collaborate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towards  a common goal – the societal challenge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►</a:t>
            </a:r>
            <a:r>
              <a:rPr lang="en-GB" sz="1600" b="1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Govern research policy making</a:t>
            </a:r>
          </a:p>
          <a:p>
            <a:endParaRPr lang="en-GB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sz="1600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b) Putting researchers and resources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to interact and collaborate towards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a common goal – performing the best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possible research in Europe to find better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ways of addressing the societal challenge	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►</a:t>
            </a:r>
            <a:r>
              <a:rPr lang="en-GB" sz="1600" b="1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Guiding research performance </a:t>
            </a:r>
            <a:endParaRPr lang="en-GB" sz="1600" b="1" i="1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sz="1600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sz="1600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c) Facilitating the uptake of research 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outputs by those facing the challenge 	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►</a:t>
            </a:r>
            <a:r>
              <a:rPr lang="en-GB" sz="1600" b="1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Addressing societal needs and innovation</a:t>
            </a:r>
          </a:p>
          <a:p>
            <a:endParaRPr lang="en-GB" sz="1600" i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r>
              <a:rPr lang="en-GB" sz="1600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				These are not structure, process and outcome</a:t>
            </a:r>
            <a:endParaRPr lang="en-GB" sz="1600" i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7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3848427351"/>
              </p:ext>
            </p:extLst>
          </p:nvPr>
        </p:nvGraphicFramePr>
        <p:xfrm>
          <a:off x="1524000" y="1397000"/>
          <a:ext cx="6216352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118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231592"/>
            <a:ext cx="777686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Some assumptions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: </a:t>
            </a:r>
          </a:p>
          <a:p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First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 define clearly </a:t>
            </a:r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what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 to evaluate</a:t>
            </a: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Evaluate all elements and functions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0561"/>
              </p:ext>
            </p:extLst>
          </p:nvPr>
        </p:nvGraphicFramePr>
        <p:xfrm>
          <a:off x="683570" y="2776672"/>
          <a:ext cx="7776864" cy="31143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7776864"/>
              </a:tblGrid>
              <a:tr h="236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THE EVALUATION FRAMEWORK OF JPI</a:t>
                      </a:r>
                      <a:r>
                        <a:rPr lang="es-ES" sz="1800" baseline="0" dirty="0" smtClean="0">
                          <a:effectLst/>
                        </a:rPr>
                        <a:t> AMR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bg1"/>
                          </a:solidFill>
                          <a:effectLst/>
                        </a:rPr>
                        <a:t>Dimensions – what to evaluate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855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I. Governing policy making</a:t>
                      </a:r>
                      <a:endParaRPr lang="es-ES" sz="18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II. </a:t>
                      </a:r>
                      <a:r>
                        <a:rPr lang="en-GB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Guiding </a:t>
                      </a:r>
                      <a:r>
                        <a:rPr lang="en-GB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research performance</a:t>
                      </a:r>
                      <a:endParaRPr lang="es-ES" sz="18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III. Responsiveness &amp; innovation</a:t>
                      </a:r>
                      <a:endParaRPr lang="es-ES" sz="18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8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908720"/>
            <a:ext cx="7776864" cy="615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Some assumptions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Once we know what to evaluate, </a:t>
            </a:r>
            <a:r>
              <a:rPr lang="en-GB" sz="1600" i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then</a:t>
            </a:r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 define structure, process and outcome criteria</a:t>
            </a:r>
            <a:endParaRPr lang="en-GB" sz="1600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641674"/>
              </p:ext>
            </p:extLst>
          </p:nvPr>
        </p:nvGraphicFramePr>
        <p:xfrm>
          <a:off x="539552" y="1640160"/>
          <a:ext cx="8208912" cy="48607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1520166"/>
                <a:gridCol w="2008226"/>
                <a:gridCol w="2516349"/>
                <a:gridCol w="2164171"/>
              </a:tblGrid>
              <a:tr h="25229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THE EVALUATION FRAMEWORK OF JPI</a:t>
                      </a:r>
                      <a:r>
                        <a:rPr lang="en-GB" sz="1800" baseline="0" noProof="0" dirty="0" smtClean="0">
                          <a:effectLst/>
                        </a:rPr>
                        <a:t> AMR</a:t>
                      </a:r>
                      <a:endParaRPr lang="en-GB" sz="1800" b="0" noProof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rgbClr val="000000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52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  <a:effectLst/>
                        </a:rPr>
                        <a:t>Dimensions</a:t>
                      </a:r>
                      <a:endParaRPr lang="en-GB" sz="1800" b="1" noProof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  <a:effectLst/>
                        </a:rPr>
                        <a:t>Structure</a:t>
                      </a:r>
                      <a:endParaRPr lang="en-GB" sz="1800" b="1" noProof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  <a:effectLst/>
                        </a:rPr>
                        <a:t>Process</a:t>
                      </a:r>
                      <a:endParaRPr lang="en-GB" sz="1800" b="1" noProof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noProof="0" dirty="0" smtClean="0">
                          <a:solidFill>
                            <a:schemeClr val="bg1"/>
                          </a:solidFill>
                          <a:effectLst/>
                        </a:rPr>
                        <a:t>Outcome</a:t>
                      </a:r>
                      <a:endParaRPr lang="en-GB" sz="1800" b="1" noProof="0" dirty="0">
                        <a:solidFill>
                          <a:schemeClr val="bg1"/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1111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I. Governing policy making</a:t>
                      </a:r>
                      <a:endParaRPr lang="en-GB" sz="16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Well defined societal challenge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Adequate</a:t>
                      </a:r>
                      <a:r>
                        <a:rPr lang="en-GB" sz="1400" b="1" baseline="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 representation of countries</a:t>
                      </a:r>
                      <a:endParaRPr lang="en-GB" sz="1400" b="1" noProof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Adequate procedures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Funding quantity &amp; type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Mechanisms for coordination of funding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Decision making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Leadership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External relations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Coordination of funds at EU level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Coordination of national or institutional agendas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Measures for mobility of researchers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Satisfaction and commitment of MB, SAB, SHAB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II. Guiding research performance</a:t>
                      </a:r>
                      <a:endParaRPr lang="en-GB" sz="16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Adequate SRA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Available</a:t>
                      </a:r>
                      <a:r>
                        <a:rPr lang="en-GB" sz="1400" b="1" baseline="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 infrastructures and equipment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Peer review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Knowledge gaps covered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Low unnecessary duplications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Mobility of researchers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Use of European infrastructures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Scientific productivity (impact, publications)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Products, tools, devices, molecules, clinical procedures, policy options 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III. Responsiveness &amp; innovation</a:t>
                      </a:r>
                      <a:endParaRPr lang="en-GB" sz="16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Adequate interaction mechanisms MB – SHAB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Input of SHAB is taken into account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Use of Open access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IPR procedures for exploitation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Innovative products, tools, drugs, procedures up-taken by industry, clinicians, patients, policies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noProof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N of patients with resistant infections</a:t>
                      </a:r>
                      <a:endParaRPr lang="en-GB" sz="1400" b="1" noProof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andara" panose="020E0502030303020204" pitchFamily="34" charset="0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63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236816"/>
            <a:ext cx="7776864" cy="4801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in JPI AMR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The framework is  ready for a full –fledged JPI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Not all the frame is currently used for evaluation, but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it helps to inform current decision making – evaluation framework contributes to clarify the direction of JPI AMR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Currently needed information systems: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Surveys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Data base of current projects funded under national programmes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Ex-post evaluation of JPI AMR projects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Initiative suggested by the evaluation framework: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A web based platform with JPI outputs</a:t>
            </a:r>
          </a:p>
          <a:p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  <a:p>
            <a:endParaRPr lang="en-GB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  <a:cs typeface="Arial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57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1052736"/>
            <a:ext cx="777686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in JPI AMR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Surveys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136832"/>
              </p:ext>
            </p:extLst>
          </p:nvPr>
        </p:nvGraphicFramePr>
        <p:xfrm>
          <a:off x="683567" y="1772816"/>
          <a:ext cx="8068153" cy="381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5"/>
                <a:gridCol w="577692"/>
                <a:gridCol w="288032"/>
                <a:gridCol w="720080"/>
                <a:gridCol w="288032"/>
                <a:gridCol w="577692"/>
              </a:tblGrid>
              <a:tr h="864096">
                <a:tc>
                  <a:txBody>
                    <a:bodyPr/>
                    <a:lstStyle/>
                    <a:p>
                      <a:r>
                        <a:rPr lang="es-ES" dirty="0" smtClean="0"/>
                        <a:t>MB</a:t>
                      </a:r>
                      <a:endParaRPr lang="es-E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Strongly disagree</a:t>
                      </a:r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Disagree</a:t>
                      </a:r>
                    </a:p>
                    <a:p>
                      <a:endParaRPr lang="es-ES" sz="1400" b="1" dirty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Neither agree nor disagree</a:t>
                      </a:r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Agree</a:t>
                      </a:r>
                    </a:p>
                    <a:p>
                      <a:endParaRPr lang="es-ES" sz="1400" b="1" dirty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Strongly agree</a:t>
                      </a:r>
                      <a:endParaRPr lang="es-ES" sz="1400" dirty="0" smtClean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952064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ToR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the JPI AMR are adequate to achieve the mission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existing funding amount for AMR in Europe is sufficient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existing funding for AMR is well coordinated at European level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Funding allocation amongst projects, institutional funding, human resources and infrastructures is adequate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Decision making in the JPI AMR follows the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ToR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is satisfactory </a:t>
                      </a:r>
                      <a:endParaRPr lang="es-ES" sz="1400" b="1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JPI AMR is leading the research in the field in Europe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totally satisfied with the performance of JPI AMR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Strategic Research Agenda addresses the societal challenge, is feasible and with clear objectives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satisfied with the interaction between Management Board and Stakeholders Advisory Board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add any comments or suggestion you may have: </a:t>
                      </a:r>
                      <a:endParaRPr lang="es-ES" sz="1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8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83568" y="908720"/>
            <a:ext cx="777686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in JPI AMR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  <a:cs typeface="Arial"/>
              </a:rPr>
              <a:t>Surveys</a:t>
            </a:r>
            <a:endParaRPr lang="en-GB" dirty="0" smtClean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411760" y="260649"/>
            <a:ext cx="6330844" cy="432047"/>
          </a:xfrm>
        </p:spPr>
        <p:txBody>
          <a:bodyPr>
            <a:normAutofit fontScale="90000"/>
          </a:bodyPr>
          <a:lstStyle/>
          <a:p>
            <a:r>
              <a:rPr lang="en-GB" sz="1800" b="1" dirty="0" smtClean="0">
                <a:solidFill>
                  <a:schemeClr val="accent5">
                    <a:lumMod val="75000"/>
                  </a:schemeClr>
                </a:solidFill>
                <a:latin typeface="Candara" panose="020E0502030303020204" pitchFamily="34" charset="0"/>
              </a:rPr>
              <a:t>The experience of JPI AMR on evaluation and impact assessment</a:t>
            </a:r>
            <a:endParaRPr lang="en-GB" sz="1800" b="1" dirty="0">
              <a:solidFill>
                <a:schemeClr val="accent5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4624"/>
            <a:ext cx="2476451" cy="97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554989"/>
              </p:ext>
            </p:extLst>
          </p:nvPr>
        </p:nvGraphicFramePr>
        <p:xfrm>
          <a:off x="395536" y="1796008"/>
          <a:ext cx="8424936" cy="436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  <a:gridCol w="504056"/>
                <a:gridCol w="288032"/>
                <a:gridCol w="720080"/>
                <a:gridCol w="288032"/>
                <a:gridCol w="576064"/>
              </a:tblGrid>
              <a:tr h="864096">
                <a:tc>
                  <a:txBody>
                    <a:bodyPr/>
                    <a:lstStyle/>
                    <a:p>
                      <a:r>
                        <a:rPr lang="es-ES" sz="1800" dirty="0" smtClean="0"/>
                        <a:t>SAB</a:t>
                      </a:r>
                      <a:endParaRPr lang="es-ES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Strongly disagree</a:t>
                      </a:r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Disagree</a:t>
                      </a:r>
                    </a:p>
                    <a:p>
                      <a:endParaRPr lang="es-ES" sz="1400" dirty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Neither agree nor disagree</a:t>
                      </a:r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Agree</a:t>
                      </a:r>
                    </a:p>
                    <a:p>
                      <a:endParaRPr lang="es-ES" sz="1400" dirty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Strongly agree</a:t>
                      </a:r>
                      <a:endParaRPr lang="es-ES" sz="1400" dirty="0" smtClean="0"/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464712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Representation of countries at the MB is most adequate to address AMR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Stakeholders Advisory Board membership is most adequate to address AMR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existing funding amount for AMR in Europe is sufficient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existing funding for AMR is well coordinated at European level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Funding allocation amongst projects, institutional funding, human resources and infrastructures is adequate </a:t>
                      </a:r>
                      <a:endParaRPr lang="es-ES" sz="1400" b="1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ToR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the JPI AMR are adequate to achieve the mission of the JPI AMR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Decision making in the JPI AMR follows the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ToR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is satisfactory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JPI AMR is leading research in the field in Europe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totally satisfied with the performance of JPI AMR </a:t>
                      </a:r>
                      <a:endParaRPr lang="es-ES" sz="1400" b="1" dirty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Strategic Research Agenda addresses the societal challenge, is feasible and with clear objectives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satisfied with the number of publications of JPI AMR 	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satisfied with the impact factor of JPI AMR 	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satisfied with the number of outputs of JPI AMR 	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add any comments or suggestion you may have: </a:t>
                      </a:r>
                      <a:endParaRPr lang="es-ES" sz="1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7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958</Words>
  <Application>Microsoft Office PowerPoint</Application>
  <PresentationFormat>Presentación en pantalla (4:3)</PresentationFormat>
  <Paragraphs>187</Paragraphs>
  <Slides>12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  <vt:lpstr>The experience of JPI AMR on evaluation and impact 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ERA-LEARN 2020 Workshop on P2P evaluation and impact assessment 18 May 2016   Experiences from JPIs in developing evaluation frameworks and carrying out evaluation and impact assessment exercises</dc:title>
  <dc:creator>Carlos Segovia Pérez</dc:creator>
  <cp:lastModifiedBy>Carlos Segovia Pérez</cp:lastModifiedBy>
  <cp:revision>24</cp:revision>
  <dcterms:created xsi:type="dcterms:W3CDTF">2016-05-13T16:02:30Z</dcterms:created>
  <dcterms:modified xsi:type="dcterms:W3CDTF">2016-05-16T08:30:43Z</dcterms:modified>
</cp:coreProperties>
</file>