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7" r:id="rId2"/>
    <p:sldId id="284" r:id="rId3"/>
    <p:sldId id="282" r:id="rId4"/>
    <p:sldId id="286" r:id="rId5"/>
    <p:sldId id="287" r:id="rId6"/>
    <p:sldId id="285" r:id="rId7"/>
    <p:sldId id="288" r:id="rId8"/>
    <p:sldId id="293" r:id="rId9"/>
    <p:sldId id="291" r:id="rId10"/>
    <p:sldId id="292" r:id="rId11"/>
    <p:sldId id="289" r:id="rId12"/>
    <p:sldId id="290" r:id="rId13"/>
    <p:sldId id="272" r:id="rId14"/>
  </p:sldIdLst>
  <p:sldSz cx="9144000" cy="6858000" type="screen4x3"/>
  <p:notesSz cx="6858000" cy="9144000"/>
  <p:defaultTextStyle>
    <a:defPPr>
      <a:defRPr lang="fr-FR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clrMru>
    <a:srgbClr val="139B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1088" y="-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handoutMaster" Target="handoutMasters/handout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121CAE-474C-7246-B9AE-0DACDDF14919}" type="datetimeFigureOut">
              <a:rPr lang="fr-FR" smtClean="0"/>
              <a:t>17/05/16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A1EFBC-F1A7-5B48-8E2D-B656CEF0F93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46651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5B5C667D-3A57-A542-9BEC-ACC130BDC7B6}" type="datetime1">
              <a:rPr lang="fr-FR"/>
              <a:pPr>
                <a:defRPr/>
              </a:pPr>
              <a:t>17/05/16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  <a:endParaRPr lang="en-GB" noProof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9D919C29-D983-E845-9AFE-3263F9DB69F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075494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ＭＳ Ｐゴシック" pitchFamily="-111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D919C29-D983-E845-9AFE-3263F9DB69F8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14436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D919C29-D983-E845-9AFE-3263F9DB69F8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33061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D919C29-D983-E845-9AFE-3263F9DB69F8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83881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D919C29-D983-E845-9AFE-3263F9DB69F8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65178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D919C29-D983-E845-9AFE-3263F9DB69F8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01078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Wingdings" charset="0"/>
              <a:buChar char="à"/>
            </a:pPr>
            <a:r>
              <a:rPr lang="fr-FR" dirty="0" smtClean="0">
                <a:sym typeface="Wingdings"/>
              </a:rPr>
              <a:t>370 papiers produits</a:t>
            </a:r>
            <a:r>
              <a:rPr lang="fr-FR" baseline="0" dirty="0" smtClean="0">
                <a:sym typeface="Wingdings"/>
              </a:rPr>
              <a:t> par 12 projets de 3 à 5 partenaires sur 4 à 6 ans</a:t>
            </a:r>
          </a:p>
          <a:p>
            <a:pPr marL="171450" indent="-171450">
              <a:buFont typeface="Wingdings" charset="0"/>
              <a:buChar char="à"/>
            </a:pPr>
            <a:r>
              <a:rPr lang="fr-FR" baseline="0" dirty="0" smtClean="0">
                <a:sym typeface="Wingdings"/>
              </a:rPr>
              <a:t>La plus part entre 1 et 6, mais 43 au dessus de 9 et 15 top-</a:t>
            </a:r>
            <a:r>
              <a:rPr lang="fr-FR" baseline="0" dirty="0" err="1" smtClean="0">
                <a:sym typeface="Wingdings"/>
              </a:rPr>
              <a:t>generalist</a:t>
            </a:r>
            <a:endParaRPr lang="fr-FR" baseline="0" dirty="0" smtClean="0">
              <a:sym typeface="Wingdings"/>
            </a:endParaRPr>
          </a:p>
          <a:p>
            <a:pPr marL="171450" indent="-171450">
              <a:buFont typeface="Wingdings" charset="0"/>
              <a:buChar char="à"/>
            </a:pPr>
            <a:r>
              <a:rPr lang="fr-FR" baseline="0" dirty="0" smtClean="0">
                <a:sym typeface="Wingdings"/>
              </a:rPr>
              <a:t>Plus de 70% publiés dans des journaux avec un notoriété « excellent » ou « </a:t>
            </a:r>
            <a:r>
              <a:rPr lang="fr-FR" baseline="0" dirty="0" err="1" smtClean="0">
                <a:sym typeface="Wingdings"/>
              </a:rPr>
              <a:t>outstanding</a:t>
            </a:r>
            <a:r>
              <a:rPr lang="fr-FR" baseline="0" dirty="0" smtClean="0">
                <a:sym typeface="Wingdings"/>
              </a:rPr>
              <a:t> » (premier quartile – pour </a:t>
            </a:r>
            <a:r>
              <a:rPr lang="fr-FR" baseline="0" dirty="0" err="1" smtClean="0">
                <a:sym typeface="Wingdings"/>
              </a:rPr>
              <a:t>comapraison</a:t>
            </a:r>
            <a:r>
              <a:rPr lang="fr-FR" baseline="0" dirty="0" smtClean="0">
                <a:sym typeface="Wingdings"/>
              </a:rPr>
              <a:t> science soc. Et </a:t>
            </a:r>
            <a:r>
              <a:rPr lang="fr-FR" baseline="0" dirty="0" err="1" smtClean="0">
                <a:sym typeface="Wingdings"/>
              </a:rPr>
              <a:t>nat</a:t>
            </a:r>
            <a:r>
              <a:rPr lang="fr-FR" baseline="0" dirty="0" smtClean="0">
                <a:sym typeface="Wingdings"/>
              </a:rPr>
              <a:t>.)</a:t>
            </a:r>
          </a:p>
          <a:p>
            <a:pPr marL="171450" indent="-171450">
              <a:buFont typeface="Wingdings" charset="0"/>
              <a:buChar char="à"/>
            </a:pPr>
            <a:r>
              <a:rPr lang="fr-FR" baseline="0" dirty="0" smtClean="0">
                <a:sym typeface="Wingdings"/>
              </a:rPr>
              <a:t>Démontre l’excellente qualité académique des projets financés + avancées </a:t>
            </a:r>
            <a:r>
              <a:rPr lang="fr-FR" baseline="0" dirty="0" err="1" smtClean="0">
                <a:sym typeface="Wingdings"/>
              </a:rPr>
              <a:t>scxientifiques</a:t>
            </a:r>
            <a:r>
              <a:rPr lang="fr-FR" baseline="0" dirty="0" smtClean="0">
                <a:sym typeface="Wingdings"/>
              </a:rPr>
              <a:t> majeures (top-</a:t>
            </a:r>
            <a:r>
              <a:rPr lang="fr-FR" baseline="0" dirty="0" err="1" smtClean="0">
                <a:sym typeface="Wingdings"/>
              </a:rPr>
              <a:t>generalist</a:t>
            </a:r>
            <a:r>
              <a:rPr lang="fr-FR" baseline="0" dirty="0" smtClean="0">
                <a:sym typeface="Wingdings"/>
              </a:rPr>
              <a:t>)</a:t>
            </a:r>
          </a:p>
          <a:p>
            <a:r>
              <a:rPr lang="fr-FR" baseline="0" dirty="0" smtClean="0">
                <a:sym typeface="Wingdings"/>
              </a:rPr>
              <a:t>Sorites très appliquées, avec des articles dans des journaux type </a:t>
            </a:r>
            <a:r>
              <a:rPr lang="fr-FR" sz="1200" b="0" i="1" u="none" strike="noStrike" kern="1200" baseline="0" dirty="0" smtClean="0">
                <a:solidFill>
                  <a:schemeClr val="tx1"/>
                </a:solidFill>
                <a:latin typeface="+mn-lt"/>
                <a:ea typeface="ＭＳ Ｐゴシック" pitchFamily="-111" charset="-128"/>
                <a:cs typeface="ＭＳ Ｐゴシック" pitchFamily="-111" charset="-128"/>
              </a:rPr>
              <a:t>Forest </a:t>
            </a:r>
            <a:r>
              <a:rPr lang="fr-FR" sz="1200" b="0" i="1" u="none" strike="noStrike" kern="1200" baseline="0" dirty="0" err="1" smtClean="0">
                <a:solidFill>
                  <a:schemeClr val="tx1"/>
                </a:solidFill>
                <a:latin typeface="+mn-lt"/>
                <a:ea typeface="ＭＳ Ｐゴシック" pitchFamily="-111" charset="-128"/>
                <a:cs typeface="ＭＳ Ｐゴシック" pitchFamily="-111" charset="-128"/>
              </a:rPr>
              <a:t>Ecology</a:t>
            </a:r>
            <a:r>
              <a:rPr lang="fr-FR" sz="1200" b="0" i="1" u="none" strike="noStrike" kern="1200" baseline="0" dirty="0" smtClean="0">
                <a:solidFill>
                  <a:schemeClr val="tx1"/>
                </a:solidFill>
                <a:latin typeface="+mn-lt"/>
                <a:ea typeface="ＭＳ Ｐゴシック" pitchFamily="-111" charset="-128"/>
                <a:cs typeface="ＭＳ Ｐゴシック" pitchFamily="-111" charset="-128"/>
              </a:rPr>
              <a:t> and Management </a:t>
            </a:r>
            <a:r>
              <a:rPr lang="fr-FR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ＭＳ Ｐゴシック" pitchFamily="-111" charset="-128"/>
                <a:cs typeface="ＭＳ Ｐゴシック" pitchFamily="-111" charset="-128"/>
              </a:rPr>
              <a:t>ou </a:t>
            </a:r>
            <a:r>
              <a:rPr lang="fr-FR" sz="1200" b="0" i="1" u="none" strike="noStrike" kern="1200" baseline="0" dirty="0" smtClean="0">
                <a:solidFill>
                  <a:schemeClr val="tx1"/>
                </a:solidFill>
                <a:latin typeface="+mn-lt"/>
                <a:ea typeface="ＭＳ Ｐゴシック" pitchFamily="-111" charset="-128"/>
                <a:cs typeface="ＭＳ Ｐゴシック" pitchFamily="-111" charset="-128"/>
              </a:rPr>
              <a:t>Journal of </a:t>
            </a:r>
            <a:r>
              <a:rPr lang="fr-FR" sz="1200" b="0" i="1" u="none" strike="noStrike" kern="1200" baseline="0" dirty="0" err="1" smtClean="0">
                <a:solidFill>
                  <a:schemeClr val="tx1"/>
                </a:solidFill>
                <a:latin typeface="+mn-lt"/>
                <a:ea typeface="ＭＳ Ｐゴシック" pitchFamily="-111" charset="-128"/>
                <a:cs typeface="ＭＳ Ｐゴシック" pitchFamily="-111" charset="-128"/>
              </a:rPr>
              <a:t>Applied</a:t>
            </a:r>
            <a:r>
              <a:rPr lang="fr-FR" sz="1200" b="0" i="1" u="none" strike="noStrike" kern="1200" baseline="0" dirty="0" smtClean="0">
                <a:solidFill>
                  <a:schemeClr val="tx1"/>
                </a:solidFill>
                <a:latin typeface="+mn-lt"/>
                <a:ea typeface="ＭＳ Ｐゴシック" pitchFamily="-111" charset="-128"/>
                <a:cs typeface="ＭＳ Ｐゴシック" pitchFamily="-111" charset="-128"/>
              </a:rPr>
              <a:t> </a:t>
            </a:r>
            <a:r>
              <a:rPr lang="fr-FR" sz="1200" b="0" i="1" u="none" strike="noStrike" kern="1200" baseline="0" dirty="0" err="1" smtClean="0">
                <a:solidFill>
                  <a:schemeClr val="tx1"/>
                </a:solidFill>
                <a:latin typeface="+mn-lt"/>
                <a:ea typeface="ＭＳ Ｐゴシック" pitchFamily="-111" charset="-128"/>
                <a:cs typeface="ＭＳ Ｐゴシック" pitchFamily="-111" charset="-128"/>
              </a:rPr>
              <a:t>Ecology</a:t>
            </a:r>
            <a:r>
              <a:rPr lang="fr-FR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ＭＳ Ｐゴシック" pitchFamily="-111" charset="-128"/>
                <a:cs typeface="ＭＳ Ｐゴシック" pitchFamily="-111" charset="-128"/>
              </a:rPr>
              <a:t> + sorites techniques (</a:t>
            </a:r>
            <a:r>
              <a:rPr lang="fr-FR" sz="1200" b="0" i="1" u="none" strike="noStrike" kern="1200" baseline="0" dirty="0" err="1" smtClean="0">
                <a:solidFill>
                  <a:schemeClr val="tx1"/>
                </a:solidFill>
                <a:latin typeface="+mn-lt"/>
                <a:ea typeface="ＭＳ Ｐゴシック" pitchFamily="-111" charset="-128"/>
                <a:cs typeface="ＭＳ Ｐゴシック" pitchFamily="-111" charset="-128"/>
              </a:rPr>
              <a:t>Ecological</a:t>
            </a:r>
            <a:r>
              <a:rPr lang="fr-FR" sz="1200" b="0" i="1" u="none" strike="noStrike" kern="1200" baseline="0" dirty="0" smtClean="0">
                <a:solidFill>
                  <a:schemeClr val="tx1"/>
                </a:solidFill>
                <a:latin typeface="+mn-lt"/>
                <a:ea typeface="ＭＳ Ｐゴシック" pitchFamily="-111" charset="-128"/>
                <a:cs typeface="ＭＳ Ｐゴシック" pitchFamily="-111" charset="-128"/>
              </a:rPr>
              <a:t> </a:t>
            </a:r>
            <a:r>
              <a:rPr lang="fr-FR" sz="1200" b="0" i="1" u="none" strike="noStrike" kern="1200" baseline="0" dirty="0" err="1" smtClean="0">
                <a:solidFill>
                  <a:schemeClr val="tx1"/>
                </a:solidFill>
                <a:latin typeface="+mn-lt"/>
                <a:ea typeface="ＭＳ Ｐゴシック" pitchFamily="-111" charset="-128"/>
                <a:cs typeface="ＭＳ Ｐゴシック" pitchFamily="-111" charset="-128"/>
              </a:rPr>
              <a:t>indicators</a:t>
            </a:r>
            <a:r>
              <a:rPr lang="fr-FR" sz="1200" b="0" i="1" u="none" strike="noStrike" kern="1200" baseline="0" dirty="0" smtClean="0">
                <a:solidFill>
                  <a:schemeClr val="tx1"/>
                </a:solidFill>
                <a:latin typeface="+mn-lt"/>
                <a:ea typeface="ＭＳ Ｐゴシック" pitchFamily="-111" charset="-128"/>
                <a:cs typeface="ＭＳ Ｐゴシック" pitchFamily="-111" charset="-128"/>
              </a:rPr>
              <a:t> </a:t>
            </a:r>
            <a:r>
              <a:rPr lang="fr-FR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ＭＳ Ｐゴシック" pitchFamily="-111" charset="-128"/>
                <a:cs typeface="ＭＳ Ｐゴシック" pitchFamily="-111" charset="-128"/>
              </a:rPr>
              <a:t>or </a:t>
            </a:r>
            <a:r>
              <a:rPr lang="fr-FR" sz="1200" b="0" i="1" u="none" strike="noStrike" kern="1200" baseline="0" dirty="0" err="1" smtClean="0">
                <a:solidFill>
                  <a:schemeClr val="tx1"/>
                </a:solidFill>
                <a:latin typeface="+mn-lt"/>
                <a:ea typeface="ＭＳ Ｐゴシック" pitchFamily="-111" charset="-128"/>
                <a:cs typeface="ＭＳ Ｐゴシック" pitchFamily="-111" charset="-128"/>
              </a:rPr>
              <a:t>Methods</a:t>
            </a:r>
            <a:r>
              <a:rPr lang="fr-FR" sz="1200" b="0" i="1" u="none" strike="noStrike" kern="1200" baseline="0" dirty="0" smtClean="0">
                <a:solidFill>
                  <a:schemeClr val="tx1"/>
                </a:solidFill>
                <a:latin typeface="+mn-lt"/>
                <a:ea typeface="ＭＳ Ｐゴシック" pitchFamily="-111" charset="-128"/>
                <a:cs typeface="ＭＳ Ｐゴシック" pitchFamily="-111" charset="-128"/>
              </a:rPr>
              <a:t> in </a:t>
            </a:r>
            <a:r>
              <a:rPr lang="fr-FR" sz="1200" b="0" i="1" u="none" strike="noStrike" kern="1200" baseline="0" dirty="0" err="1" smtClean="0">
                <a:solidFill>
                  <a:schemeClr val="tx1"/>
                </a:solidFill>
                <a:latin typeface="+mn-lt"/>
                <a:ea typeface="ＭＳ Ｐゴシック" pitchFamily="-111" charset="-128"/>
                <a:cs typeface="ＭＳ Ｐゴシック" pitchFamily="-111" charset="-128"/>
              </a:rPr>
              <a:t>Ecology</a:t>
            </a:r>
            <a:r>
              <a:rPr lang="fr-FR" sz="1200" b="0" i="1" u="none" strike="noStrike" kern="1200" baseline="0" dirty="0" smtClean="0">
                <a:solidFill>
                  <a:schemeClr val="tx1"/>
                </a:solidFill>
                <a:latin typeface="+mn-lt"/>
                <a:ea typeface="ＭＳ Ｐゴシック" pitchFamily="-111" charset="-128"/>
                <a:cs typeface="ＭＳ Ｐゴシック" pitchFamily="-111" charset="-128"/>
              </a:rPr>
              <a:t> and Evolution)</a:t>
            </a:r>
            <a:r>
              <a:rPr lang="fr-FR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ＭＳ Ｐゴシック" pitchFamily="-111" charset="-128"/>
                <a:cs typeface="ＭＳ Ｐゴシック" pitchFamily="-111" charset="-128"/>
              </a:rPr>
              <a:t>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D919C29-D983-E845-9AFE-3263F9DB69F8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97349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D919C29-D983-E845-9AFE-3263F9DB69F8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32331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54450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706971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483570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510789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061676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09236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598284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57327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88856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10398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18239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emf"/><Relationship Id="rId14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llipse 9"/>
          <p:cNvSpPr/>
          <p:nvPr userDrawn="1"/>
        </p:nvSpPr>
        <p:spPr>
          <a:xfrm>
            <a:off x="2789238" y="296863"/>
            <a:ext cx="822325" cy="1022350"/>
          </a:xfrm>
          <a:prstGeom prst="ellipse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Ellipse 10"/>
          <p:cNvSpPr/>
          <p:nvPr userDrawn="1"/>
        </p:nvSpPr>
        <p:spPr>
          <a:xfrm>
            <a:off x="6035675" y="296863"/>
            <a:ext cx="823913" cy="1022350"/>
          </a:xfrm>
          <a:prstGeom prst="ellipse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 userDrawn="1"/>
        </p:nvSpPr>
        <p:spPr>
          <a:xfrm>
            <a:off x="3243263" y="296863"/>
            <a:ext cx="3195637" cy="1022350"/>
          </a:xfrm>
          <a:prstGeom prst="rect">
            <a:avLst/>
          </a:prstGeom>
          <a:solidFill>
            <a:srgbClr val="FFFFFF"/>
          </a:solidFill>
          <a:ln w="317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16" name="Ellipse 15"/>
          <p:cNvSpPr/>
          <p:nvPr userDrawn="1"/>
        </p:nvSpPr>
        <p:spPr>
          <a:xfrm>
            <a:off x="2689225" y="449263"/>
            <a:ext cx="822325" cy="1022350"/>
          </a:xfrm>
          <a:prstGeom prst="ellipse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7" name="Ellipse 16"/>
          <p:cNvSpPr/>
          <p:nvPr userDrawn="1"/>
        </p:nvSpPr>
        <p:spPr>
          <a:xfrm>
            <a:off x="6122988" y="449263"/>
            <a:ext cx="823912" cy="1022350"/>
          </a:xfrm>
          <a:prstGeom prst="ellipse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 userDrawn="1"/>
        </p:nvSpPr>
        <p:spPr>
          <a:xfrm>
            <a:off x="3236913" y="449263"/>
            <a:ext cx="3195637" cy="1022350"/>
          </a:xfrm>
          <a:prstGeom prst="rect">
            <a:avLst/>
          </a:prstGeom>
          <a:solidFill>
            <a:srgbClr val="FFFFFF"/>
          </a:solidFill>
          <a:ln w="317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1032" name="Image 20" descr="LHtemplate1PPT.pdf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82550"/>
            <a:ext cx="9144000" cy="140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Image 22" descr="footerCouleur2.pdf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27775"/>
            <a:ext cx="9144000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111" charset="-128"/>
          <a:cs typeface="ＭＳ Ｐゴシック" pitchFamily="-111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1" charset="0"/>
          <a:ea typeface="ＭＳ Ｐゴシック" pitchFamily="-111" charset="-128"/>
          <a:cs typeface="ＭＳ Ｐゴシック" pitchFamily="-111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1" charset="0"/>
          <a:ea typeface="ＭＳ Ｐゴシック" pitchFamily="-111" charset="-128"/>
          <a:cs typeface="ＭＳ Ｐゴシック" pitchFamily="-111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1" charset="0"/>
          <a:ea typeface="ＭＳ Ｐゴシック" pitchFamily="-111" charset="-128"/>
          <a:cs typeface="ＭＳ Ｐゴシック" pitchFamily="-111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1" charset="0"/>
          <a:ea typeface="ＭＳ Ｐゴシック" pitchFamily="-111" charset="-128"/>
          <a:cs typeface="ＭＳ Ｐゴシック" pitchFamily="-111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1" charset="0"/>
          <a:ea typeface="ＭＳ Ｐゴシック" pitchFamily="-111" charset="-128"/>
          <a:cs typeface="ＭＳ Ｐゴシック" pitchFamily="-111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1" charset="0"/>
          <a:ea typeface="ＭＳ Ｐゴシック" pitchFamily="-111" charset="-128"/>
          <a:cs typeface="ＭＳ Ｐゴシック" pitchFamily="-111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1" charset="0"/>
          <a:ea typeface="ＭＳ Ｐゴシック" pitchFamily="-111" charset="-128"/>
          <a:cs typeface="ＭＳ Ｐゴシック" pitchFamily="-111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1" charset="0"/>
          <a:ea typeface="ＭＳ Ｐゴシック" pitchFamily="-111" charset="-128"/>
          <a:cs typeface="ＭＳ Ｐゴシック" pitchFamily="-111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111" charset="-128"/>
          <a:cs typeface="ＭＳ Ｐゴシック" pitchFamily="-111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111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111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111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111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hyperlink" Target="http://www.biodiversa.org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mailto:xavierleroux@hotmail.fr" TargetMode="External"/><Relationship Id="rId4" Type="http://schemas.openxmlformats.org/officeDocument/2006/relationships/hyperlink" Target="mailto:frederic.lemaitre@fondationbidoiversite.fr" TargetMode="External"/><Relationship Id="rId5" Type="http://schemas.openxmlformats.org/officeDocument/2006/relationships/hyperlink" Target="http://www.eurobiodiversa.org" TargetMode="External"/><Relationship Id="rId6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8" Type="http://schemas.openxmlformats.org/officeDocument/2006/relationships/image" Target="../media/image11.png"/><Relationship Id="rId9" Type="http://schemas.openxmlformats.org/officeDocument/2006/relationships/image" Target="../media/image12.png"/><Relationship Id="rId10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2.png"/><Relationship Id="rId5" Type="http://schemas.openxmlformats.org/officeDocument/2006/relationships/image" Target="../media/image10.png"/><Relationship Id="rId6" Type="http://schemas.openxmlformats.org/officeDocument/2006/relationships/image" Target="../media/image7.png"/><Relationship Id="rId7" Type="http://schemas.openxmlformats.org/officeDocument/2006/relationships/image" Target="../media/image8.png"/><Relationship Id="rId8" Type="http://schemas.openxmlformats.org/officeDocument/2006/relationships/image" Target="../media/image9.png"/><Relationship Id="rId9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Image 10" descr="logo - biodivERsA - final versio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2238" y="176213"/>
            <a:ext cx="3805237" cy="1090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" name="Titre 1"/>
          <p:cNvSpPr txBox="1">
            <a:spLocks/>
          </p:cNvSpPr>
          <p:nvPr/>
        </p:nvSpPr>
        <p:spPr bwMode="auto">
          <a:xfrm>
            <a:off x="850900" y="3038476"/>
            <a:ext cx="7772400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sz="2800" b="1" dirty="0" smtClean="0"/>
              <a:t>BiodivERsA – cooperation and shared strategies for biodiversity research programmes in Europe</a:t>
            </a:r>
          </a:p>
          <a:p>
            <a:pPr algn="ctr" eaLnBrk="1" hangingPunct="1"/>
            <a:r>
              <a:rPr lang="en-GB" sz="2000" dirty="0" smtClean="0"/>
              <a:t/>
            </a:r>
            <a:br>
              <a:rPr lang="en-GB" sz="2000" dirty="0" smtClean="0"/>
            </a:br>
            <a:endParaRPr lang="en-GB" sz="1600" b="1" u="sng" dirty="0" smtClean="0">
              <a:solidFill>
                <a:srgbClr val="1F497D"/>
              </a:solidFill>
            </a:endParaRPr>
          </a:p>
          <a:p>
            <a:pPr algn="ctr" eaLnBrk="1" hangingPunct="1"/>
            <a:endParaRPr lang="en-GB" sz="1600" b="1" u="sng" dirty="0">
              <a:solidFill>
                <a:srgbClr val="1F497D"/>
              </a:solidFill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6632974" y="6000402"/>
            <a:ext cx="2485626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400" b="1" dirty="0" smtClean="0">
                <a:solidFill>
                  <a:schemeClr val="bg1"/>
                </a:solidFill>
                <a:cs typeface="Times New Roman" charset="0"/>
                <a:hlinkClick r:id="rId4"/>
              </a:rPr>
              <a:t>www.biodiversa.org</a:t>
            </a:r>
            <a:r>
              <a:rPr lang="en-GB" sz="1400" dirty="0" smtClean="0">
                <a:solidFill>
                  <a:schemeClr val="bg1"/>
                </a:solidFill>
              </a:rPr>
              <a:t> </a:t>
            </a:r>
          </a:p>
          <a:p>
            <a:pPr algn="r"/>
            <a:endParaRPr lang="en-GB" sz="1400" dirty="0">
              <a:solidFill>
                <a:schemeClr val="bg1"/>
              </a:solidFill>
            </a:endParaRPr>
          </a:p>
          <a:p>
            <a:pPr algn="r"/>
            <a:r>
              <a:rPr lang="en-GB" sz="1400" dirty="0" smtClean="0">
                <a:solidFill>
                  <a:schemeClr val="bg1"/>
                </a:solidFill>
              </a:rPr>
              <a:t>Coordinated </a:t>
            </a:r>
            <a:r>
              <a:rPr lang="en-GB" sz="1400" dirty="0">
                <a:solidFill>
                  <a:schemeClr val="bg1"/>
                </a:solidFill>
              </a:rPr>
              <a:t>by Xavier Le Roux</a:t>
            </a:r>
            <a:r>
              <a:rPr lang="en-GB" dirty="0"/>
              <a:t/>
            </a:r>
            <a:br>
              <a:rPr lang="en-GB" dirty="0"/>
            </a:br>
            <a:endParaRPr lang="en-GB" sz="2400" dirty="0"/>
          </a:p>
          <a:p>
            <a:pPr algn="r"/>
            <a:endParaRPr lang="fr-FR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2654300" y="203200"/>
            <a:ext cx="38989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2000" b="1"/>
            </a:lvl1pPr>
          </a:lstStyle>
          <a:p>
            <a:r>
              <a:rPr lang="fr-FR" dirty="0" err="1"/>
              <a:t>Lack</a:t>
            </a:r>
            <a:r>
              <a:rPr lang="fr-FR" dirty="0"/>
              <a:t> of </a:t>
            </a:r>
            <a:r>
              <a:rPr lang="fr-FR" dirty="0" err="1"/>
              <a:t>correlation</a:t>
            </a:r>
            <a:r>
              <a:rPr lang="fr-FR" dirty="0"/>
              <a:t> </a:t>
            </a:r>
            <a:r>
              <a:rPr lang="fr-FR" dirty="0" err="1"/>
              <a:t>between</a:t>
            </a:r>
            <a:r>
              <a:rPr lang="fr-FR" dirty="0"/>
              <a:t> </a:t>
            </a:r>
            <a:r>
              <a:rPr lang="fr-FR" dirty="0" err="1"/>
              <a:t>academic</a:t>
            </a:r>
            <a:r>
              <a:rPr lang="fr-FR" dirty="0"/>
              <a:t> excellence and </a:t>
            </a:r>
            <a:r>
              <a:rPr lang="fr-FR" dirty="0" err="1"/>
              <a:t>stakeholder</a:t>
            </a:r>
            <a:r>
              <a:rPr lang="fr-FR" dirty="0"/>
              <a:t> engagement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18862"/>
            <a:ext cx="9110070" cy="3581737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77800" y="5033138"/>
            <a:ext cx="88265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i="1" dirty="0"/>
              <a:t>Figure 12: </a:t>
            </a:r>
            <a:r>
              <a:rPr lang="en-GB" sz="1600" i="1" dirty="0"/>
              <a:t>Examples of correlations between 2 indices of the level and quality of academic production of the 12 research projects (Top: number of papers published in Science, Nature or PNAS; Bottom: sum of journal notoriety scores) and the 4 indices of the investment in activities performed with and/or for stakeholders in the same projects. All correlations have very low R</a:t>
            </a:r>
            <a:r>
              <a:rPr lang="en-GB" sz="1600" i="1" baseline="30000" dirty="0"/>
              <a:t>2</a:t>
            </a:r>
            <a:r>
              <a:rPr lang="en-GB" sz="1600" i="1" dirty="0"/>
              <a:t> values and are clearly non </a:t>
            </a:r>
            <a:r>
              <a:rPr lang="en-GB" sz="1600" i="1" dirty="0" smtClean="0"/>
              <a:t>significant. </a:t>
            </a:r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10757823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2909293" y="209034"/>
            <a:ext cx="33156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2000" b="1"/>
            </a:lvl1pPr>
          </a:lstStyle>
          <a:p>
            <a:r>
              <a:rPr lang="en-GB" dirty="0" smtClean="0"/>
              <a:t>Main elements of a common framework (inspired by ERA-LEARN policy brief)</a:t>
            </a:r>
            <a:endParaRPr lang="en-GB" dirty="0"/>
          </a:p>
        </p:txBody>
      </p:sp>
      <p:sp>
        <p:nvSpPr>
          <p:cNvPr id="4" name="ZoneTexte 3"/>
          <p:cNvSpPr txBox="1"/>
          <p:nvPr/>
        </p:nvSpPr>
        <p:spPr>
          <a:xfrm>
            <a:off x="368301" y="1384300"/>
            <a:ext cx="8445500" cy="5078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/>
              <a:t>Programme interoperability</a:t>
            </a:r>
            <a:r>
              <a:rPr lang="en-GB" dirty="0"/>
              <a:t>: shared evaluation procedures, funding rules and joint project </a:t>
            </a:r>
            <a:r>
              <a:rPr lang="en-GB" dirty="0" smtClean="0"/>
              <a:t>monitoring… </a:t>
            </a:r>
            <a:endParaRPr lang="fr-FR" dirty="0"/>
          </a:p>
          <a:p>
            <a:r>
              <a:rPr lang="en-GB" dirty="0" smtClean="0">
                <a:solidFill>
                  <a:schemeClr val="accent1"/>
                </a:solidFill>
                <a:sym typeface="Wingdings"/>
              </a:rPr>
              <a:t>	</a:t>
            </a:r>
            <a:r>
              <a:rPr lang="en-GB" dirty="0" smtClean="0">
                <a:solidFill>
                  <a:srgbClr val="139B9B"/>
                </a:solidFill>
                <a:sym typeface="Wingdings"/>
              </a:rPr>
              <a:t></a:t>
            </a:r>
            <a:r>
              <a:rPr lang="en-GB" dirty="0" smtClean="0">
                <a:solidFill>
                  <a:srgbClr val="139B9B"/>
                </a:solidFill>
              </a:rPr>
              <a:t> Also </a:t>
            </a:r>
            <a:r>
              <a:rPr lang="en-GB" b="1" dirty="0" smtClean="0">
                <a:solidFill>
                  <a:srgbClr val="139B9B"/>
                </a:solidFill>
              </a:rPr>
              <a:t>assessment </a:t>
            </a:r>
            <a:r>
              <a:rPr lang="en-GB" b="1" dirty="0">
                <a:solidFill>
                  <a:srgbClr val="139B9B"/>
                </a:solidFill>
              </a:rPr>
              <a:t>and accessibility of project outputs</a:t>
            </a:r>
            <a:r>
              <a:rPr lang="en-GB" dirty="0">
                <a:solidFill>
                  <a:srgbClr val="139B9B"/>
                </a:solidFill>
              </a:rPr>
              <a:t> (esp. for outputs other </a:t>
            </a:r>
            <a:r>
              <a:rPr lang="en-GB" dirty="0" smtClean="0">
                <a:solidFill>
                  <a:srgbClr val="139B9B"/>
                </a:solidFill>
              </a:rPr>
              <a:t>	than </a:t>
            </a:r>
            <a:r>
              <a:rPr lang="en-GB" dirty="0">
                <a:solidFill>
                  <a:srgbClr val="139B9B"/>
                </a:solidFill>
              </a:rPr>
              <a:t>academic)</a:t>
            </a:r>
            <a:endParaRPr lang="fr-FR" dirty="0">
              <a:solidFill>
                <a:srgbClr val="139B9B"/>
              </a:solidFill>
            </a:endParaRPr>
          </a:p>
          <a:p>
            <a:r>
              <a:rPr lang="en-GB" dirty="0"/>
              <a:t> </a:t>
            </a:r>
            <a:endParaRPr lang="fr-FR" dirty="0"/>
          </a:p>
          <a:p>
            <a:r>
              <a:rPr lang="en-GB" u="sng" dirty="0" smtClean="0"/>
              <a:t>Alignment</a:t>
            </a:r>
            <a:r>
              <a:rPr lang="en-GB" dirty="0" smtClean="0"/>
              <a:t>: </a:t>
            </a:r>
            <a:r>
              <a:rPr lang="en-GB" dirty="0"/>
              <a:t>coordinated national programmes, and coordination with ERA-Net, to exploit synergies and </a:t>
            </a:r>
            <a:r>
              <a:rPr lang="en-GB" dirty="0" smtClean="0"/>
              <a:t>complementarities…</a:t>
            </a:r>
            <a:endParaRPr lang="fr-FR" dirty="0"/>
          </a:p>
          <a:p>
            <a:pPr lvl="1"/>
            <a:r>
              <a:rPr lang="en-GB" dirty="0">
                <a:solidFill>
                  <a:srgbClr val="139B9B"/>
                </a:solidFill>
                <a:sym typeface="Wingdings"/>
              </a:rPr>
              <a:t></a:t>
            </a:r>
            <a:r>
              <a:rPr lang="en-GB" dirty="0">
                <a:solidFill>
                  <a:srgbClr val="139B9B"/>
                </a:solidFill>
              </a:rPr>
              <a:t> </a:t>
            </a:r>
            <a:r>
              <a:rPr lang="en-GB" dirty="0" smtClean="0">
                <a:solidFill>
                  <a:srgbClr val="139B9B"/>
                </a:solidFill>
              </a:rPr>
              <a:t>Key indicator: </a:t>
            </a:r>
            <a:r>
              <a:rPr lang="en-GB" b="1" dirty="0" smtClean="0">
                <a:solidFill>
                  <a:srgbClr val="139B9B"/>
                </a:solidFill>
              </a:rPr>
              <a:t>joint </a:t>
            </a:r>
            <a:r>
              <a:rPr lang="en-GB" b="1" dirty="0">
                <a:solidFill>
                  <a:srgbClr val="139B9B"/>
                </a:solidFill>
              </a:rPr>
              <a:t>identification and sharing of priorities</a:t>
            </a:r>
            <a:r>
              <a:rPr lang="en-GB" dirty="0">
                <a:solidFill>
                  <a:srgbClr val="139B9B"/>
                </a:solidFill>
              </a:rPr>
              <a:t>.</a:t>
            </a:r>
            <a:endParaRPr lang="fr-FR" dirty="0">
              <a:solidFill>
                <a:srgbClr val="139B9B"/>
              </a:solidFill>
            </a:endParaRPr>
          </a:p>
          <a:p>
            <a:pPr lvl="1"/>
            <a:r>
              <a:rPr lang="en-GB" dirty="0">
                <a:solidFill>
                  <a:srgbClr val="139B9B"/>
                </a:solidFill>
                <a:sym typeface="Wingdings"/>
              </a:rPr>
              <a:t></a:t>
            </a:r>
            <a:r>
              <a:rPr lang="en-GB" dirty="0">
                <a:solidFill>
                  <a:srgbClr val="139B9B"/>
                </a:solidFill>
              </a:rPr>
              <a:t> </a:t>
            </a:r>
            <a:r>
              <a:rPr lang="en-GB" dirty="0" smtClean="0">
                <a:solidFill>
                  <a:srgbClr val="139B9B"/>
                </a:solidFill>
              </a:rPr>
              <a:t>Other possible indicators: number </a:t>
            </a:r>
            <a:r>
              <a:rPr lang="en-GB" dirty="0">
                <a:solidFill>
                  <a:srgbClr val="139B9B"/>
                </a:solidFill>
              </a:rPr>
              <a:t>of countries in the network, the number of countries participating to joint calls, the share of research funding </a:t>
            </a:r>
            <a:r>
              <a:rPr lang="fr-FR" dirty="0" err="1" smtClean="0">
                <a:solidFill>
                  <a:srgbClr val="139B9B"/>
                </a:solidFill>
              </a:rPr>
              <a:t>coordinated</a:t>
            </a:r>
            <a:endParaRPr lang="fr-FR" dirty="0">
              <a:solidFill>
                <a:srgbClr val="139B9B"/>
              </a:solidFill>
            </a:endParaRPr>
          </a:p>
          <a:p>
            <a:r>
              <a:rPr lang="en-GB" dirty="0"/>
              <a:t> </a:t>
            </a:r>
            <a:endParaRPr lang="fr-FR" dirty="0"/>
          </a:p>
          <a:p>
            <a:r>
              <a:rPr lang="en-GB" u="sng" dirty="0"/>
              <a:t>Knowledge access and sharing</a:t>
            </a:r>
            <a:r>
              <a:rPr lang="en-GB" dirty="0"/>
              <a:t>: joint training sessions, staff exchanges, </a:t>
            </a:r>
            <a:r>
              <a:rPr lang="en-GB" dirty="0" smtClean="0"/>
              <a:t>…</a:t>
            </a:r>
            <a:endParaRPr lang="fr-FR" dirty="0"/>
          </a:p>
          <a:p>
            <a:pPr lvl="1"/>
            <a:r>
              <a:rPr lang="en-GB" dirty="0">
                <a:solidFill>
                  <a:srgbClr val="139B9B"/>
                </a:solidFill>
                <a:sym typeface="Wingdings"/>
              </a:rPr>
              <a:t></a:t>
            </a:r>
            <a:r>
              <a:rPr lang="en-GB" dirty="0">
                <a:solidFill>
                  <a:srgbClr val="139B9B"/>
                </a:solidFill>
              </a:rPr>
              <a:t> A</a:t>
            </a:r>
            <a:r>
              <a:rPr lang="en-GB" dirty="0" smtClean="0">
                <a:solidFill>
                  <a:srgbClr val="139B9B"/>
                </a:solidFill>
              </a:rPr>
              <a:t>lso </a:t>
            </a:r>
            <a:r>
              <a:rPr lang="en-GB" b="1" dirty="0">
                <a:solidFill>
                  <a:srgbClr val="139B9B"/>
                </a:solidFill>
              </a:rPr>
              <a:t>other tools to share knowledge and </a:t>
            </a:r>
            <a:r>
              <a:rPr lang="en-GB" b="1" dirty="0" smtClean="0">
                <a:solidFill>
                  <a:srgbClr val="139B9B"/>
                </a:solidFill>
              </a:rPr>
              <a:t>access</a:t>
            </a:r>
            <a:r>
              <a:rPr lang="en-GB" dirty="0" smtClean="0">
                <a:solidFill>
                  <a:srgbClr val="139B9B"/>
                </a:solidFill>
              </a:rPr>
              <a:t>(e.g. databases, landscape analyses, best practices)</a:t>
            </a:r>
            <a:endParaRPr lang="fr-FR" dirty="0">
              <a:solidFill>
                <a:srgbClr val="139B9B"/>
              </a:solidFill>
            </a:endParaRPr>
          </a:p>
          <a:p>
            <a:pPr lvl="1"/>
            <a:r>
              <a:rPr lang="en-GB" dirty="0">
                <a:solidFill>
                  <a:srgbClr val="139B9B"/>
                </a:solidFill>
                <a:sym typeface="Wingdings"/>
              </a:rPr>
              <a:t></a:t>
            </a:r>
            <a:r>
              <a:rPr lang="en-GB" dirty="0">
                <a:solidFill>
                  <a:srgbClr val="139B9B"/>
                </a:solidFill>
              </a:rPr>
              <a:t> </a:t>
            </a:r>
            <a:r>
              <a:rPr lang="en-GB" dirty="0" smtClean="0">
                <a:solidFill>
                  <a:srgbClr val="139B9B"/>
                </a:solidFill>
              </a:rPr>
              <a:t>Also </a:t>
            </a:r>
            <a:r>
              <a:rPr lang="en-GB" b="1" dirty="0" smtClean="0">
                <a:solidFill>
                  <a:srgbClr val="139B9B"/>
                </a:solidFill>
              </a:rPr>
              <a:t>knowledge </a:t>
            </a:r>
            <a:r>
              <a:rPr lang="en-GB" b="1" dirty="0">
                <a:solidFill>
                  <a:srgbClr val="139B9B"/>
                </a:solidFill>
              </a:rPr>
              <a:t>access and sharing beyond the purely academic </a:t>
            </a:r>
            <a:r>
              <a:rPr lang="en-GB" b="1" dirty="0" smtClean="0">
                <a:solidFill>
                  <a:srgbClr val="139B9B"/>
                </a:solidFill>
              </a:rPr>
              <a:t>realms</a:t>
            </a:r>
            <a:r>
              <a:rPr lang="en-GB" dirty="0" smtClean="0">
                <a:solidFill>
                  <a:srgbClr val="139B9B"/>
                </a:solidFill>
              </a:rPr>
              <a:t> (e.g. trans</a:t>
            </a:r>
            <a:r>
              <a:rPr lang="en-GB" dirty="0">
                <a:solidFill>
                  <a:srgbClr val="139B9B"/>
                </a:solidFill>
              </a:rPr>
              <a:t>-disciplinarity, technology transfers, patters and jobs creations resulting from funded proposals, but also through activities directly performed by the ERA-</a:t>
            </a:r>
            <a:r>
              <a:rPr lang="en-GB" dirty="0" smtClean="0">
                <a:solidFill>
                  <a:srgbClr val="139B9B"/>
                </a:solidFill>
              </a:rPr>
              <a:t>Net)</a:t>
            </a:r>
            <a:endParaRPr lang="fr-FR" dirty="0">
              <a:solidFill>
                <a:srgbClr val="139B9B"/>
              </a:solidFill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040324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2909293" y="209034"/>
            <a:ext cx="33156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2000" b="1"/>
            </a:lvl1pPr>
          </a:lstStyle>
          <a:p>
            <a:r>
              <a:rPr lang="en-GB" dirty="0" smtClean="0"/>
              <a:t>Main elements of a common framework (inspired by ERA-LEARN policy brief)</a:t>
            </a:r>
            <a:endParaRPr lang="en-GB" dirty="0"/>
          </a:p>
        </p:txBody>
      </p:sp>
      <p:sp>
        <p:nvSpPr>
          <p:cNvPr id="4" name="ZoneTexte 3"/>
          <p:cNvSpPr txBox="1"/>
          <p:nvPr/>
        </p:nvSpPr>
        <p:spPr>
          <a:xfrm>
            <a:off x="368301" y="1384300"/>
            <a:ext cx="8445500" cy="4801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/>
              <a:t>Organisation of Joint calls</a:t>
            </a:r>
            <a:r>
              <a:rPr lang="en-GB" dirty="0"/>
              <a:t>: number of proposals </a:t>
            </a:r>
            <a:r>
              <a:rPr lang="en-GB" dirty="0" smtClean="0"/>
              <a:t>funded, …</a:t>
            </a:r>
            <a:endParaRPr lang="fr-FR" dirty="0"/>
          </a:p>
          <a:p>
            <a:r>
              <a:rPr lang="en-GB" dirty="0" smtClean="0">
                <a:solidFill>
                  <a:srgbClr val="3399FF"/>
                </a:solidFill>
                <a:sym typeface="Wingdings"/>
              </a:rPr>
              <a:t>	</a:t>
            </a:r>
            <a:r>
              <a:rPr lang="en-GB" dirty="0" smtClean="0">
                <a:solidFill>
                  <a:srgbClr val="139B9B"/>
                </a:solidFill>
                <a:sym typeface="Wingdings"/>
              </a:rPr>
              <a:t></a:t>
            </a:r>
            <a:r>
              <a:rPr lang="en-GB" dirty="0" smtClean="0">
                <a:solidFill>
                  <a:srgbClr val="139B9B"/>
                </a:solidFill>
              </a:rPr>
              <a:t> </a:t>
            </a:r>
            <a:r>
              <a:rPr lang="en-GB" b="1" dirty="0">
                <a:solidFill>
                  <a:srgbClr val="139B9B"/>
                </a:solidFill>
              </a:rPr>
              <a:t>N</a:t>
            </a:r>
            <a:r>
              <a:rPr lang="en-GB" b="1" dirty="0" smtClean="0">
                <a:solidFill>
                  <a:srgbClr val="139B9B"/>
                </a:solidFill>
              </a:rPr>
              <a:t>umber </a:t>
            </a:r>
            <a:r>
              <a:rPr lang="en-GB" b="1" dirty="0">
                <a:solidFill>
                  <a:srgbClr val="139B9B"/>
                </a:solidFill>
              </a:rPr>
              <a:t>and volume of calls launched</a:t>
            </a:r>
            <a:r>
              <a:rPr lang="en-GB" dirty="0">
                <a:solidFill>
                  <a:srgbClr val="139B9B"/>
                </a:solidFill>
              </a:rPr>
              <a:t>, the number of partners funded in </a:t>
            </a:r>
            <a:r>
              <a:rPr lang="en-GB" dirty="0" smtClean="0">
                <a:solidFill>
                  <a:srgbClr val="139B9B"/>
                </a:solidFill>
              </a:rPr>
              <a:t>		proposals</a:t>
            </a:r>
            <a:endParaRPr lang="fr-FR" dirty="0">
              <a:solidFill>
                <a:srgbClr val="139B9B"/>
              </a:solidFill>
            </a:endParaRPr>
          </a:p>
          <a:p>
            <a:r>
              <a:rPr lang="en-GB" dirty="0"/>
              <a:t> </a:t>
            </a:r>
            <a:endParaRPr lang="fr-FR" dirty="0"/>
          </a:p>
          <a:p>
            <a:r>
              <a:rPr lang="en-GB" u="sng" dirty="0"/>
              <a:t>Financial sustainability</a:t>
            </a:r>
            <a:endParaRPr lang="fr-FR" dirty="0"/>
          </a:p>
          <a:p>
            <a:pPr marL="742950" lvl="1" indent="-285750">
              <a:buFont typeface="Wingdings" charset="0"/>
              <a:buChar char="à"/>
            </a:pPr>
            <a:r>
              <a:rPr lang="en-GB" b="1" dirty="0">
                <a:solidFill>
                  <a:srgbClr val="139B9B"/>
                </a:solidFill>
              </a:rPr>
              <a:t>S</a:t>
            </a:r>
            <a:r>
              <a:rPr lang="en-GB" b="1" dirty="0" smtClean="0">
                <a:solidFill>
                  <a:srgbClr val="139B9B"/>
                </a:solidFill>
              </a:rPr>
              <a:t>hare </a:t>
            </a:r>
            <a:r>
              <a:rPr lang="en-GB" b="1" dirty="0">
                <a:solidFill>
                  <a:srgbClr val="139B9B"/>
                </a:solidFill>
              </a:rPr>
              <a:t>of in-kind and non-EU funds invested by partners</a:t>
            </a:r>
            <a:r>
              <a:rPr lang="en-GB" dirty="0">
                <a:solidFill>
                  <a:srgbClr val="139B9B"/>
                </a:solidFill>
              </a:rPr>
              <a:t> in the network </a:t>
            </a:r>
            <a:r>
              <a:rPr lang="en-GB" dirty="0" smtClean="0">
                <a:solidFill>
                  <a:srgbClr val="139B9B"/>
                </a:solidFill>
              </a:rPr>
              <a:t>cooperation</a:t>
            </a:r>
          </a:p>
          <a:p>
            <a:pPr marL="742950" lvl="1" indent="-285750">
              <a:buFont typeface="Wingdings" charset="0"/>
              <a:buChar char="à"/>
            </a:pPr>
            <a:r>
              <a:rPr lang="en-GB" dirty="0">
                <a:solidFill>
                  <a:srgbClr val="139B9B"/>
                </a:solidFill>
              </a:rPr>
              <a:t>I</a:t>
            </a:r>
            <a:r>
              <a:rPr lang="en-GB" dirty="0" smtClean="0">
                <a:solidFill>
                  <a:srgbClr val="139B9B"/>
                </a:solidFill>
              </a:rPr>
              <a:t>ndicators </a:t>
            </a:r>
            <a:r>
              <a:rPr lang="en-GB" dirty="0">
                <a:solidFill>
                  <a:srgbClr val="139B9B"/>
                </a:solidFill>
              </a:rPr>
              <a:t>of efficiency for the European Commission, </a:t>
            </a:r>
            <a:r>
              <a:rPr lang="en-GB" dirty="0" smtClean="0">
                <a:solidFill>
                  <a:srgbClr val="139B9B"/>
                </a:solidFill>
              </a:rPr>
              <a:t>e.g. </a:t>
            </a:r>
            <a:r>
              <a:rPr lang="en-GB" b="1" dirty="0" smtClean="0">
                <a:solidFill>
                  <a:srgbClr val="139B9B"/>
                </a:solidFill>
              </a:rPr>
              <a:t>leverage </a:t>
            </a:r>
            <a:r>
              <a:rPr lang="en-GB" b="1" dirty="0">
                <a:solidFill>
                  <a:srgbClr val="139B9B"/>
                </a:solidFill>
              </a:rPr>
              <a:t>effect of the network</a:t>
            </a:r>
            <a:r>
              <a:rPr lang="en-GB" dirty="0">
                <a:solidFill>
                  <a:srgbClr val="139B9B"/>
                </a:solidFill>
              </a:rPr>
              <a:t>  </a:t>
            </a:r>
            <a:endParaRPr lang="en-GB" dirty="0" smtClean="0">
              <a:solidFill>
                <a:srgbClr val="139B9B"/>
              </a:solidFill>
            </a:endParaRPr>
          </a:p>
          <a:p>
            <a:pPr lvl="1"/>
            <a:endParaRPr lang="fr-FR" dirty="0">
              <a:solidFill>
                <a:srgbClr val="3399FF"/>
              </a:solidFill>
            </a:endParaRPr>
          </a:p>
          <a:p>
            <a:r>
              <a:rPr lang="en-GB" u="sng" dirty="0" smtClean="0"/>
              <a:t>Coordination</a:t>
            </a:r>
            <a:r>
              <a:rPr lang="en-GB" dirty="0" smtClean="0"/>
              <a:t>: </a:t>
            </a:r>
          </a:p>
          <a:p>
            <a:r>
              <a:rPr lang="en-GB" dirty="0"/>
              <a:t>	</a:t>
            </a:r>
            <a:r>
              <a:rPr lang="en-GB" dirty="0" smtClean="0">
                <a:sym typeface="Wingdings"/>
              </a:rPr>
              <a:t> Key </a:t>
            </a:r>
            <a:r>
              <a:rPr lang="en-GB" dirty="0" smtClean="0"/>
              <a:t>in </a:t>
            </a:r>
            <a:r>
              <a:rPr lang="en-GB" dirty="0"/>
              <a:t>the sense of national collaboration for support (e.g. mirror </a:t>
            </a:r>
            <a:r>
              <a:rPr lang="en-GB" dirty="0" smtClean="0"/>
              <a:t>groups, …)</a:t>
            </a:r>
            <a:endParaRPr lang="fr-FR" dirty="0"/>
          </a:p>
          <a:p>
            <a:pPr marL="742950" lvl="1" indent="-285750">
              <a:buFont typeface="Wingdings" charset="0"/>
              <a:buChar char="à"/>
            </a:pPr>
            <a:r>
              <a:rPr lang="en-GB" b="1" dirty="0" smtClean="0">
                <a:solidFill>
                  <a:srgbClr val="139B9B"/>
                </a:solidFill>
              </a:rPr>
              <a:t>Beyond </a:t>
            </a:r>
            <a:r>
              <a:rPr lang="en-GB" b="1" dirty="0">
                <a:solidFill>
                  <a:srgbClr val="139B9B"/>
                </a:solidFill>
              </a:rPr>
              <a:t>the national </a:t>
            </a:r>
            <a:r>
              <a:rPr lang="en-GB" b="1" dirty="0" smtClean="0">
                <a:solidFill>
                  <a:srgbClr val="139B9B"/>
                </a:solidFill>
              </a:rPr>
              <a:t>level</a:t>
            </a:r>
            <a:r>
              <a:rPr lang="en-GB" dirty="0">
                <a:solidFill>
                  <a:srgbClr val="139B9B"/>
                </a:solidFill>
              </a:rPr>
              <a:t>:</a:t>
            </a:r>
            <a:r>
              <a:rPr lang="en-GB" dirty="0" smtClean="0">
                <a:solidFill>
                  <a:srgbClr val="139B9B"/>
                </a:solidFill>
              </a:rPr>
              <a:t> </a:t>
            </a:r>
            <a:r>
              <a:rPr lang="en-GB" dirty="0">
                <a:solidFill>
                  <a:srgbClr val="139B9B"/>
                </a:solidFill>
              </a:rPr>
              <a:t>with other European initiatives </a:t>
            </a:r>
            <a:r>
              <a:rPr lang="en-GB" dirty="0" smtClean="0">
                <a:solidFill>
                  <a:srgbClr val="139B9B"/>
                </a:solidFill>
              </a:rPr>
              <a:t>linked to the subject</a:t>
            </a:r>
          </a:p>
          <a:p>
            <a:pPr marL="742950" lvl="1" indent="-285750">
              <a:buFont typeface="Wingdings" charset="0"/>
              <a:buChar char="à"/>
            </a:pPr>
            <a:r>
              <a:rPr lang="en-GB" dirty="0">
                <a:solidFill>
                  <a:srgbClr val="139B9B"/>
                </a:solidFill>
              </a:rPr>
              <a:t>C</a:t>
            </a:r>
            <a:r>
              <a:rPr lang="en-GB" dirty="0" smtClean="0">
                <a:solidFill>
                  <a:srgbClr val="139B9B"/>
                </a:solidFill>
              </a:rPr>
              <a:t>apacity </a:t>
            </a:r>
            <a:r>
              <a:rPr lang="en-GB" dirty="0">
                <a:solidFill>
                  <a:srgbClr val="139B9B"/>
                </a:solidFill>
              </a:rPr>
              <a:t>to </a:t>
            </a:r>
            <a:r>
              <a:rPr lang="en-GB" b="1" dirty="0">
                <a:solidFill>
                  <a:srgbClr val="139B9B"/>
                </a:solidFill>
              </a:rPr>
              <a:t>raise the profile of European research </a:t>
            </a:r>
            <a:r>
              <a:rPr lang="en-GB" dirty="0">
                <a:solidFill>
                  <a:srgbClr val="139B9B"/>
                </a:solidFill>
              </a:rPr>
              <a:t>on the subject at the international </a:t>
            </a:r>
            <a:r>
              <a:rPr lang="en-GB" dirty="0" smtClean="0">
                <a:solidFill>
                  <a:srgbClr val="139B9B"/>
                </a:solidFill>
              </a:rPr>
              <a:t>level</a:t>
            </a:r>
          </a:p>
          <a:p>
            <a:pPr marL="285750" indent="-285750">
              <a:buFont typeface="Wingdings" charset="0"/>
              <a:buChar char="à"/>
            </a:pPr>
            <a:endParaRPr lang="en-GB" dirty="0">
              <a:solidFill>
                <a:srgbClr val="3399FF"/>
              </a:solidFill>
            </a:endParaRPr>
          </a:p>
          <a:p>
            <a:pPr marL="285750" indent="-285750">
              <a:buFont typeface="Wingdings" charset="0"/>
              <a:buChar char="à"/>
            </a:pPr>
            <a:r>
              <a:rPr lang="en-GB" dirty="0" smtClean="0">
                <a:solidFill>
                  <a:srgbClr val="139B9B"/>
                </a:solidFill>
              </a:rPr>
              <a:t>Depending on the topic, full section on </a:t>
            </a:r>
            <a:r>
              <a:rPr lang="en-GB" b="1" dirty="0" smtClean="0">
                <a:solidFill>
                  <a:srgbClr val="139B9B"/>
                </a:solidFill>
              </a:rPr>
              <a:t>science-society and science-policy interfacing</a:t>
            </a:r>
          </a:p>
        </p:txBody>
      </p:sp>
    </p:spTree>
    <p:extLst>
      <p:ext uri="{BB962C8B-B14F-4D97-AF65-F5344CB8AC3E}">
        <p14:creationId xmlns:p14="http://schemas.microsoft.com/office/powerpoint/2010/main" val="5054273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1270000" y="1914525"/>
            <a:ext cx="6438900" cy="2862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GB" sz="3600" dirty="0" smtClean="0">
                <a:solidFill>
                  <a:srgbClr val="139B9B"/>
                </a:solidFill>
                <a:cs typeface="Times New Roman" charset="0"/>
              </a:rPr>
              <a:t>Thank you for your attention</a:t>
            </a:r>
            <a:endParaRPr lang="en-GB" sz="3600" b="1" dirty="0" smtClean="0">
              <a:solidFill>
                <a:srgbClr val="139B9B"/>
              </a:solidFill>
              <a:cs typeface="Times New Roman" charset="0"/>
            </a:endParaRPr>
          </a:p>
          <a:p>
            <a:pPr algn="r"/>
            <a:endParaRPr lang="en-GB" b="1" dirty="0" smtClean="0">
              <a:solidFill>
                <a:srgbClr val="000000"/>
              </a:solidFill>
              <a:cs typeface="Times New Roman" charset="0"/>
            </a:endParaRPr>
          </a:p>
          <a:p>
            <a:pPr algn="r"/>
            <a:endParaRPr lang="en-GB" b="1" dirty="0" smtClean="0">
              <a:solidFill>
                <a:srgbClr val="000000"/>
              </a:solidFill>
              <a:cs typeface="Times New Roman" charset="0"/>
            </a:endParaRPr>
          </a:p>
          <a:p>
            <a:pPr algn="r"/>
            <a:endParaRPr lang="en-GB" b="1" dirty="0" smtClean="0">
              <a:solidFill>
                <a:srgbClr val="000000"/>
              </a:solidFill>
              <a:cs typeface="Times New Roman" charset="0"/>
            </a:endParaRPr>
          </a:p>
          <a:p>
            <a:pPr algn="ctr"/>
            <a:r>
              <a:rPr lang="en-GB" b="1" dirty="0" smtClean="0">
                <a:solidFill>
                  <a:srgbClr val="000000"/>
                </a:solidFill>
                <a:cs typeface="Times New Roman" charset="0"/>
              </a:rPr>
              <a:t>Contact : </a:t>
            </a:r>
          </a:p>
          <a:p>
            <a:pPr algn="ctr"/>
            <a:r>
              <a:rPr lang="en-GB" dirty="0" smtClean="0">
                <a:solidFill>
                  <a:srgbClr val="000000"/>
                </a:solidFill>
                <a:cs typeface="Times New Roman" charset="0"/>
              </a:rPr>
              <a:t>Coordinator: </a:t>
            </a:r>
            <a:r>
              <a:rPr lang="en-GB" dirty="0" smtClean="0">
                <a:solidFill>
                  <a:srgbClr val="000000"/>
                </a:solidFill>
                <a:cs typeface="Times New Roman" charset="0"/>
                <a:hlinkClick r:id="rId3"/>
              </a:rPr>
              <a:t>xavierleroux@hotmail.fr</a:t>
            </a:r>
            <a:endParaRPr lang="en-GB" dirty="0" smtClean="0">
              <a:solidFill>
                <a:srgbClr val="000000"/>
              </a:solidFill>
              <a:cs typeface="Times New Roman" charset="0"/>
            </a:endParaRPr>
          </a:p>
          <a:p>
            <a:pPr algn="ctr"/>
            <a:r>
              <a:rPr lang="en-GB" dirty="0" smtClean="0">
                <a:solidFill>
                  <a:srgbClr val="000000"/>
                </a:solidFill>
                <a:cs typeface="Times New Roman" charset="0"/>
              </a:rPr>
              <a:t>SSI/SPI Officer: </a:t>
            </a:r>
            <a:r>
              <a:rPr lang="en-GB" dirty="0" smtClean="0">
                <a:solidFill>
                  <a:srgbClr val="000000"/>
                </a:solidFill>
                <a:cs typeface="Times New Roman" charset="0"/>
                <a:hlinkClick r:id="rId4"/>
              </a:rPr>
              <a:t>frederic.lemaitre@fondationbidoiversite.fr</a:t>
            </a:r>
            <a:endParaRPr lang="en-GB" dirty="0">
              <a:solidFill>
                <a:srgbClr val="000000"/>
              </a:solidFill>
              <a:cs typeface="Times New Roman" charset="0"/>
            </a:endParaRPr>
          </a:p>
          <a:p>
            <a:pPr algn="ctr"/>
            <a:endParaRPr lang="en-GB" dirty="0" smtClean="0">
              <a:solidFill>
                <a:srgbClr val="000000"/>
              </a:solidFill>
              <a:cs typeface="Times New Roman" charset="0"/>
            </a:endParaRPr>
          </a:p>
          <a:p>
            <a:pPr algn="ctr"/>
            <a:r>
              <a:rPr lang="en-GB" b="1" dirty="0" smtClean="0">
                <a:solidFill>
                  <a:srgbClr val="1F497D"/>
                </a:solidFill>
                <a:cs typeface="Times New Roman" charset="0"/>
                <a:hlinkClick r:id="rId5"/>
              </a:rPr>
              <a:t>www.biodiversa.org</a:t>
            </a:r>
            <a:endParaRPr lang="en-GB" b="1" dirty="0">
              <a:solidFill>
                <a:srgbClr val="1F497D"/>
              </a:solidFill>
              <a:cs typeface="Times New Roman" charset="0"/>
            </a:endParaRPr>
          </a:p>
        </p:txBody>
      </p:sp>
      <p:pic>
        <p:nvPicPr>
          <p:cNvPr id="25602" name="Image 10" descr="logo - biodivERsA - final version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2238" y="176213"/>
            <a:ext cx="3805237" cy="1090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ZoneTexte 7"/>
          <p:cNvSpPr txBox="1">
            <a:spLocks noChangeArrowheads="1"/>
          </p:cNvSpPr>
          <p:nvPr/>
        </p:nvSpPr>
        <p:spPr bwMode="auto">
          <a:xfrm>
            <a:off x="533401" y="1392238"/>
            <a:ext cx="5219700" cy="4324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2000" b="1" dirty="0" smtClean="0"/>
              <a:t>An ERA-Net to</a:t>
            </a:r>
          </a:p>
          <a:p>
            <a:pPr eaLnBrk="1" hangingPunct="1"/>
            <a:endParaRPr lang="en-GB" sz="2000" b="1" dirty="0" smtClean="0"/>
          </a:p>
          <a:p>
            <a:pPr eaLnBrk="1" hangingPunct="1">
              <a:spcAft>
                <a:spcPts val="600"/>
              </a:spcAft>
              <a:buFont typeface="Arial" charset="0"/>
              <a:buChar char="•"/>
            </a:pPr>
            <a:r>
              <a:rPr lang="en-GB" sz="2000" dirty="0" smtClean="0"/>
              <a:t> Generate relevant </a:t>
            </a:r>
            <a:r>
              <a:rPr lang="en-GB" sz="2000" b="1" dirty="0" smtClean="0">
                <a:solidFill>
                  <a:srgbClr val="139B9B"/>
                </a:solidFill>
              </a:rPr>
              <a:t>knowledge</a:t>
            </a:r>
            <a:r>
              <a:rPr lang="en-GB" sz="2000" dirty="0" smtClean="0"/>
              <a:t> to better preserve and manage </a:t>
            </a:r>
            <a:r>
              <a:rPr lang="en-GB" sz="2000" b="1" dirty="0" smtClean="0">
                <a:solidFill>
                  <a:srgbClr val="139B9B"/>
                </a:solidFill>
              </a:rPr>
              <a:t>biodiversity</a:t>
            </a:r>
            <a:r>
              <a:rPr lang="en-GB" sz="2000" b="1" dirty="0" smtClean="0"/>
              <a:t> </a:t>
            </a:r>
            <a:r>
              <a:rPr lang="en-GB" sz="2000" dirty="0" smtClean="0"/>
              <a:t>and develop and deploy innovative </a:t>
            </a:r>
            <a:r>
              <a:rPr lang="en-GB" sz="2000" b="1" dirty="0" smtClean="0">
                <a:solidFill>
                  <a:srgbClr val="139B9B"/>
                </a:solidFill>
              </a:rPr>
              <a:t>Nature-Based Solutions</a:t>
            </a:r>
            <a:endParaRPr lang="en-GB" sz="2000" b="1" dirty="0">
              <a:solidFill>
                <a:srgbClr val="139B9B"/>
              </a:solidFill>
            </a:endParaRPr>
          </a:p>
          <a:p>
            <a:pPr eaLnBrk="1" hangingPunct="1">
              <a:spcAft>
                <a:spcPts val="600"/>
              </a:spcAft>
              <a:buFont typeface="Arial" charset="0"/>
              <a:buChar char="•"/>
            </a:pPr>
            <a:r>
              <a:rPr lang="en-GB" sz="2000" dirty="0" smtClean="0"/>
              <a:t> </a:t>
            </a:r>
            <a:r>
              <a:rPr lang="en-GB" sz="2000" b="1" dirty="0" smtClean="0">
                <a:solidFill>
                  <a:srgbClr val="139B9B"/>
                </a:solidFill>
              </a:rPr>
              <a:t>Reduce fragmentation</a:t>
            </a:r>
            <a:r>
              <a:rPr lang="en-GB" sz="2000" dirty="0" smtClean="0">
                <a:solidFill>
                  <a:srgbClr val="139B9B"/>
                </a:solidFill>
              </a:rPr>
              <a:t> </a:t>
            </a:r>
            <a:r>
              <a:rPr lang="en-GB" sz="2000" dirty="0" smtClean="0"/>
              <a:t>in knowledge generation and </a:t>
            </a:r>
            <a:r>
              <a:rPr lang="en-GB" sz="2000" b="1" dirty="0" smtClean="0">
                <a:solidFill>
                  <a:srgbClr val="139B9B"/>
                </a:solidFill>
              </a:rPr>
              <a:t>develop new paths </a:t>
            </a:r>
            <a:r>
              <a:rPr lang="en-GB" sz="2000" dirty="0" smtClean="0"/>
              <a:t>for for biodiversity conservation and NBS in Europe</a:t>
            </a:r>
          </a:p>
          <a:p>
            <a:pPr eaLnBrk="1" hangingPunct="1">
              <a:spcAft>
                <a:spcPts val="600"/>
              </a:spcAft>
              <a:buFont typeface="Arial" charset="0"/>
              <a:buChar char="•"/>
            </a:pPr>
            <a:r>
              <a:rPr lang="en-GB" sz="2000" dirty="0"/>
              <a:t> </a:t>
            </a:r>
            <a:r>
              <a:rPr lang="en-GB" sz="2000" dirty="0" smtClean="0"/>
              <a:t>Promote an </a:t>
            </a:r>
            <a:r>
              <a:rPr lang="en-GB" sz="2000" b="1" dirty="0" smtClean="0">
                <a:solidFill>
                  <a:srgbClr val="139B9B"/>
                </a:solidFill>
              </a:rPr>
              <a:t>efficient liaison between science and society</a:t>
            </a:r>
            <a:r>
              <a:rPr lang="en-GB" sz="2000" b="1" dirty="0" smtClean="0"/>
              <a:t> </a:t>
            </a:r>
            <a:r>
              <a:rPr lang="en-GB" sz="2000" dirty="0" smtClean="0"/>
              <a:t>throughout the entire research process</a:t>
            </a:r>
          </a:p>
          <a:p>
            <a:pPr eaLnBrk="1" hangingPunct="1">
              <a:spcAft>
                <a:spcPts val="600"/>
              </a:spcAft>
              <a:buFont typeface="Arial" charset="0"/>
              <a:buChar char="•"/>
            </a:pPr>
            <a:r>
              <a:rPr lang="en-GB" sz="2000" dirty="0">
                <a:solidFill>
                  <a:srgbClr val="139B9B"/>
                </a:solidFill>
              </a:rPr>
              <a:t> </a:t>
            </a:r>
            <a:r>
              <a:rPr lang="en-GB" sz="2000" b="1" dirty="0" smtClean="0">
                <a:solidFill>
                  <a:srgbClr val="139B9B"/>
                </a:solidFill>
              </a:rPr>
              <a:t>Increase the profile </a:t>
            </a:r>
            <a:r>
              <a:rPr lang="en-GB" sz="2000" dirty="0" smtClean="0"/>
              <a:t>of European science</a:t>
            </a:r>
            <a:r>
              <a:rPr lang="en-GB" sz="2000" b="1" dirty="0" smtClean="0"/>
              <a:t> </a:t>
            </a:r>
            <a:r>
              <a:rPr lang="en-GB" sz="2000" dirty="0" smtClean="0"/>
              <a:t>and innovation on biodiversity and NBS</a:t>
            </a:r>
          </a:p>
        </p:txBody>
      </p:sp>
      <p:pic>
        <p:nvPicPr>
          <p:cNvPr id="3" name="Picture 5" descr="ERA -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3101" y="2512034"/>
            <a:ext cx="3165132" cy="23012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age 10" descr="logo - biodivERsA - final version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2238" y="176213"/>
            <a:ext cx="3805237" cy="1090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538" y="2011363"/>
            <a:ext cx="7372350" cy="385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Image 10" descr="logo - biodivERsA - final version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2238" y="176213"/>
            <a:ext cx="3805237" cy="1090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1728268" y="1365032"/>
            <a:ext cx="54195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139B9B"/>
                </a:solidFill>
              </a:rPr>
              <a:t>BiodivERsA3: </a:t>
            </a:r>
            <a:r>
              <a:rPr lang="en-GB" b="1" dirty="0" smtClean="0"/>
              <a:t>31 partners in 18 countries </a:t>
            </a:r>
            <a:r>
              <a:rPr lang="en-GB" b="1" u="sng" dirty="0" smtClean="0"/>
              <a:t>+ 3 additional</a:t>
            </a:r>
          </a:p>
          <a:p>
            <a:pPr algn="ctr"/>
            <a:r>
              <a:rPr lang="en-GB" dirty="0" smtClean="0"/>
              <a:t>ERA-Net </a:t>
            </a:r>
            <a:r>
              <a:rPr lang="en-GB" dirty="0" err="1" smtClean="0"/>
              <a:t>Cofund</a:t>
            </a:r>
            <a:r>
              <a:rPr lang="en-GB" dirty="0" smtClean="0"/>
              <a:t> H2020</a:t>
            </a:r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1500" y="2781300"/>
            <a:ext cx="2908300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0" name="Imag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6325" y="4823438"/>
            <a:ext cx="739775" cy="725270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</p:pic>
      <p:pic>
        <p:nvPicPr>
          <p:cNvPr id="7171" name="Imag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9725" y="3713558"/>
            <a:ext cx="739775" cy="722824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</p:pic>
      <p:pic>
        <p:nvPicPr>
          <p:cNvPr id="7172" name="Imag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3925" y="4823438"/>
            <a:ext cx="808257" cy="725270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</p:pic>
      <p:pic>
        <p:nvPicPr>
          <p:cNvPr id="7173" name="Image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1800" y="3713558"/>
            <a:ext cx="723900" cy="793750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</p:pic>
      <p:pic>
        <p:nvPicPr>
          <p:cNvPr id="7174" name="Image 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3925" y="2579688"/>
            <a:ext cx="744757" cy="744757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</p:pic>
      <p:pic>
        <p:nvPicPr>
          <p:cNvPr id="7175" name="Image 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6325" y="2579688"/>
            <a:ext cx="739775" cy="714681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</p:pic>
      <p:sp>
        <p:nvSpPr>
          <p:cNvPr id="2" name="ZoneTexte 1"/>
          <p:cNvSpPr txBox="1"/>
          <p:nvPr/>
        </p:nvSpPr>
        <p:spPr>
          <a:xfrm>
            <a:off x="2879724" y="1428234"/>
            <a:ext cx="34448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smtClean="0"/>
              <a:t>Main functions of </a:t>
            </a:r>
          </a:p>
          <a:p>
            <a:pPr algn="ctr"/>
            <a:r>
              <a:rPr lang="en-GB" sz="2000" b="1" smtClean="0"/>
              <a:t>BiodivERsA</a:t>
            </a:r>
            <a:endParaRPr lang="en-GB" sz="2000" b="1"/>
          </a:p>
        </p:txBody>
      </p:sp>
      <p:sp>
        <p:nvSpPr>
          <p:cNvPr id="3" name="ZoneTexte 2"/>
          <p:cNvSpPr txBox="1"/>
          <p:nvPr/>
        </p:nvSpPr>
        <p:spPr>
          <a:xfrm>
            <a:off x="1133802" y="2592388"/>
            <a:ext cx="22352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Knowledge brokerage</a:t>
            </a:r>
            <a:endParaRPr lang="en-GB" dirty="0"/>
          </a:p>
        </p:txBody>
      </p:sp>
      <p:sp>
        <p:nvSpPr>
          <p:cNvPr id="4" name="ZoneTexte 3"/>
          <p:cNvSpPr txBox="1"/>
          <p:nvPr/>
        </p:nvSpPr>
        <p:spPr>
          <a:xfrm>
            <a:off x="5626100" y="2572822"/>
            <a:ext cx="31983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Mapping and foresight activities</a:t>
            </a:r>
            <a:endParaRPr lang="en-GB" dirty="0"/>
          </a:p>
        </p:txBody>
      </p:sp>
      <p:sp>
        <p:nvSpPr>
          <p:cNvPr id="5" name="ZoneTexte 4"/>
          <p:cNvSpPr txBox="1"/>
          <p:nvPr/>
        </p:nvSpPr>
        <p:spPr>
          <a:xfrm>
            <a:off x="6235700" y="3917434"/>
            <a:ext cx="26038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Shared strategic roadmap</a:t>
            </a:r>
            <a:endParaRPr lang="en-GB" dirty="0"/>
          </a:p>
        </p:txBody>
      </p:sp>
      <p:sp>
        <p:nvSpPr>
          <p:cNvPr id="13" name="ZoneTexte 12"/>
          <p:cNvSpPr txBox="1"/>
          <p:nvPr/>
        </p:nvSpPr>
        <p:spPr>
          <a:xfrm>
            <a:off x="5626100" y="4873384"/>
            <a:ext cx="31983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Common implementation plan and research priorities</a:t>
            </a:r>
            <a:endParaRPr lang="en-GB" dirty="0"/>
          </a:p>
        </p:txBody>
      </p:sp>
      <p:sp>
        <p:nvSpPr>
          <p:cNvPr id="6" name="ZoneTexte 5"/>
          <p:cNvSpPr txBox="1"/>
          <p:nvPr/>
        </p:nvSpPr>
        <p:spPr>
          <a:xfrm>
            <a:off x="126999" y="3757492"/>
            <a:ext cx="27527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smtClean="0"/>
              <a:t>Involving stakeholders</a:t>
            </a:r>
            <a:endParaRPr lang="en-GB" dirty="0"/>
          </a:p>
        </p:txBody>
      </p:sp>
      <p:sp>
        <p:nvSpPr>
          <p:cNvPr id="7" name="ZoneTexte 6"/>
          <p:cNvSpPr txBox="1"/>
          <p:nvPr/>
        </p:nvSpPr>
        <p:spPr>
          <a:xfrm>
            <a:off x="127000" y="4923152"/>
            <a:ext cx="33369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smtClean="0"/>
              <a:t>Funding joint calls for </a:t>
            </a:r>
          </a:p>
          <a:p>
            <a:pPr algn="r"/>
            <a:r>
              <a:rPr lang="en-GB" dirty="0" smtClean="0"/>
              <a:t>research</a:t>
            </a:r>
            <a:endParaRPr lang="en-GB" dirty="0"/>
          </a:p>
        </p:txBody>
      </p:sp>
      <p:pic>
        <p:nvPicPr>
          <p:cNvPr id="16" name="Image 10" descr="logo - biodivERsA - final version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2238" y="176213"/>
            <a:ext cx="3805237" cy="1090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439458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3" name="Imag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074863"/>
            <a:ext cx="2286000" cy="655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AutoShape 2"/>
          <p:cNvSpPr>
            <a:spLocks noChangeArrowheads="1"/>
          </p:cNvSpPr>
          <p:nvPr/>
        </p:nvSpPr>
        <p:spPr bwMode="auto">
          <a:xfrm>
            <a:off x="3048000" y="2044700"/>
            <a:ext cx="2286000" cy="685800"/>
          </a:xfrm>
          <a:prstGeom prst="notchedRightArrow">
            <a:avLst>
              <a:gd name="adj1" fmla="val 100000"/>
              <a:gd name="adj2" fmla="val 30617"/>
            </a:avLst>
          </a:prstGeom>
          <a:gradFill rotWithShape="0">
            <a:gsLst>
              <a:gs pos="0">
                <a:srgbClr val="9BBB59"/>
              </a:gs>
              <a:gs pos="100000">
                <a:srgbClr val="008000"/>
              </a:gs>
            </a:gsLst>
            <a:lin ang="5400000" scaled="1"/>
          </a:gradFill>
          <a:ln w="19050">
            <a:noFill/>
            <a:miter lim="800000"/>
            <a:headEnd/>
            <a:tailEnd/>
          </a:ln>
          <a:effectLst>
            <a:outerShdw blurRad="38100" dist="25400" dir="5400000" algn="ctr" rotWithShape="0">
              <a:srgbClr val="000000">
                <a:alpha val="35001"/>
              </a:srgbClr>
            </a:outerShdw>
          </a:effectLst>
        </p:spPr>
        <p:txBody>
          <a:bodyPr tIns="91440" bIns="91440"/>
          <a:lstStyle/>
          <a:p>
            <a:pPr>
              <a:defRPr/>
            </a:pPr>
            <a:endParaRPr lang="en-GB">
              <a:latin typeface="Arial" pitchFamily="1" charset="0"/>
              <a:ea typeface="ＭＳ Ｐゴシック" pitchFamily="1" charset="-128"/>
              <a:cs typeface="ＭＳ Ｐゴシック" pitchFamily="1" charset="-128"/>
            </a:endParaRPr>
          </a:p>
        </p:txBody>
      </p:sp>
      <p:sp>
        <p:nvSpPr>
          <p:cNvPr id="4" name="AutoShape 3"/>
          <p:cNvSpPr>
            <a:spLocks noChangeArrowheads="1"/>
          </p:cNvSpPr>
          <p:nvPr/>
        </p:nvSpPr>
        <p:spPr bwMode="auto">
          <a:xfrm>
            <a:off x="5334000" y="2044700"/>
            <a:ext cx="2743200" cy="685800"/>
          </a:xfrm>
          <a:prstGeom prst="notchedRightArrow">
            <a:avLst>
              <a:gd name="adj1" fmla="val 97593"/>
              <a:gd name="adj2" fmla="val 27574"/>
            </a:avLst>
          </a:prstGeom>
          <a:gradFill rotWithShape="0">
            <a:gsLst>
              <a:gs pos="0">
                <a:srgbClr val="31849B"/>
              </a:gs>
              <a:gs pos="100000">
                <a:srgbClr val="92CDDC"/>
              </a:gs>
            </a:gsLst>
            <a:lin ang="5400000" scaled="1"/>
          </a:gradFill>
          <a:ln w="19050">
            <a:noFill/>
            <a:miter lim="800000"/>
            <a:headEnd/>
            <a:tailEnd/>
          </a:ln>
          <a:effectLst>
            <a:outerShdw blurRad="38100" dist="25400" dir="5400000" algn="ctr" rotWithShape="0">
              <a:srgbClr val="000000">
                <a:alpha val="35001"/>
              </a:srgbClr>
            </a:outerShdw>
          </a:effectLst>
        </p:spPr>
        <p:txBody>
          <a:bodyPr tIns="91440" bIns="91440"/>
          <a:lstStyle/>
          <a:p>
            <a:pPr>
              <a:defRPr/>
            </a:pPr>
            <a:endParaRPr lang="en-GB">
              <a:latin typeface="Arial" pitchFamily="1" charset="0"/>
              <a:ea typeface="ＭＳ Ｐゴシック" pitchFamily="1" charset="-128"/>
              <a:cs typeface="ＭＳ Ｐゴシック" pitchFamily="1" charset="-128"/>
            </a:endParaRPr>
          </a:p>
        </p:txBody>
      </p:sp>
      <p:sp>
        <p:nvSpPr>
          <p:cNvPr id="5" name="AutoShape 4"/>
          <p:cNvSpPr>
            <a:spLocks/>
          </p:cNvSpPr>
          <p:nvPr/>
        </p:nvSpPr>
        <p:spPr bwMode="auto">
          <a:xfrm>
            <a:off x="2362200" y="2806700"/>
            <a:ext cx="1254125" cy="1411471"/>
          </a:xfrm>
          <a:prstGeom prst="accentCallout2">
            <a:avLst>
              <a:gd name="adj1" fmla="val 11968"/>
              <a:gd name="adj2" fmla="val 106079"/>
              <a:gd name="adj3" fmla="val 11968"/>
              <a:gd name="adj4" fmla="val 112463"/>
              <a:gd name="adj5" fmla="val -23451"/>
              <a:gd name="adj6" fmla="val 113528"/>
            </a:avLst>
          </a:prstGeom>
          <a:gradFill rotWithShape="0">
            <a:gsLst>
              <a:gs pos="0">
                <a:srgbClr val="C2D69B"/>
              </a:gs>
              <a:gs pos="100000">
                <a:srgbClr val="008000"/>
              </a:gs>
            </a:gsLst>
            <a:lin ang="5400000" scaled="1"/>
          </a:gradFill>
          <a:ln w="19050">
            <a:solidFill>
              <a:srgbClr val="008000"/>
            </a:solidFill>
            <a:prstDash val="sysDot"/>
            <a:miter lim="800000"/>
            <a:headEnd/>
            <a:tailEnd/>
          </a:ln>
          <a:effectLst>
            <a:outerShdw blurRad="38100" dist="25400" dir="5400000" algn="ctr" rotWithShape="0">
              <a:srgbClr val="000000">
                <a:alpha val="35001"/>
              </a:srgbClr>
            </a:outerShdw>
          </a:effectLst>
        </p:spPr>
        <p:txBody>
          <a:bodyPr tIns="91440" bIns="91440"/>
          <a:lstStyle/>
          <a:p>
            <a:pPr>
              <a:defRPr/>
            </a:pPr>
            <a:r>
              <a:rPr lang="en-GB" sz="1050" b="1" dirty="0" smtClean="0">
                <a:solidFill>
                  <a:srgbClr val="000000"/>
                </a:solidFill>
                <a:latin typeface="Cambria" charset="0"/>
                <a:cs typeface="Times New Roman" charset="0"/>
              </a:rPr>
              <a:t>Detailed mapping of the European research landscape</a:t>
            </a:r>
            <a:r>
              <a:rPr lang="en-GB" sz="1050" dirty="0" smtClean="0">
                <a:solidFill>
                  <a:srgbClr val="000000"/>
                </a:solidFill>
                <a:latin typeface="Cambria" charset="0"/>
                <a:cs typeface="Times New Roman" charset="0"/>
              </a:rPr>
              <a:t> (&gt;6,500 projects in the BiodivERsA database)</a:t>
            </a:r>
          </a:p>
          <a:p>
            <a:pPr>
              <a:defRPr/>
            </a:pPr>
            <a:endParaRPr lang="en-GB" sz="1050" dirty="0">
              <a:solidFill>
                <a:srgbClr val="000000"/>
              </a:solidFill>
              <a:latin typeface="Cambria" charset="0"/>
              <a:cs typeface="Times New Roman" charset="0"/>
            </a:endParaRPr>
          </a:p>
        </p:txBody>
      </p:sp>
      <p:sp>
        <p:nvSpPr>
          <p:cNvPr id="6" name="AutoShape 5"/>
          <p:cNvSpPr>
            <a:spLocks/>
          </p:cNvSpPr>
          <p:nvPr/>
        </p:nvSpPr>
        <p:spPr bwMode="auto">
          <a:xfrm>
            <a:off x="5257800" y="2806700"/>
            <a:ext cx="1600200" cy="1295400"/>
          </a:xfrm>
          <a:prstGeom prst="accentCallout3">
            <a:avLst>
              <a:gd name="adj1" fmla="val 8213"/>
              <a:gd name="adj2" fmla="val 106722"/>
              <a:gd name="adj3" fmla="val 8213"/>
              <a:gd name="adj4" fmla="val 105871"/>
              <a:gd name="adj5" fmla="val -7574"/>
              <a:gd name="adj6" fmla="val 108516"/>
              <a:gd name="adj7" fmla="val -23356"/>
              <a:gd name="adj8" fmla="val 39495"/>
            </a:avLst>
          </a:prstGeom>
          <a:gradFill rotWithShape="0">
            <a:gsLst>
              <a:gs pos="0">
                <a:srgbClr val="31849B"/>
              </a:gs>
              <a:gs pos="100000">
                <a:srgbClr val="92CDDC"/>
              </a:gs>
            </a:gsLst>
            <a:lin ang="5400000" scaled="1"/>
          </a:gradFill>
          <a:ln w="19050">
            <a:solidFill>
              <a:srgbClr val="31849B"/>
            </a:solidFill>
            <a:prstDash val="sysDot"/>
            <a:miter lim="800000"/>
            <a:headEnd/>
            <a:tailEnd/>
          </a:ln>
          <a:effectLst>
            <a:outerShdw blurRad="38100" dist="25400" dir="5400000" algn="ctr" rotWithShape="0">
              <a:srgbClr val="000000">
                <a:alpha val="35001"/>
              </a:srgbClr>
            </a:outerShdw>
          </a:effectLst>
        </p:spPr>
        <p:txBody>
          <a:bodyPr tIns="91440" bIns="91440"/>
          <a:lstStyle/>
          <a:p>
            <a:pPr>
              <a:defRPr/>
            </a:pPr>
            <a:r>
              <a:rPr lang="en-GB" sz="1050" b="1" dirty="0" smtClean="0">
                <a:latin typeface="Cambria" charset="0"/>
                <a:cs typeface="Times New Roman" charset="0"/>
              </a:rPr>
              <a:t>Calls for 160M€ </a:t>
            </a:r>
            <a:r>
              <a:rPr lang="en-GB" sz="1050" dirty="0" smtClean="0">
                <a:latin typeface="Cambria" charset="0"/>
                <a:cs typeface="Times New Roman" charset="0"/>
              </a:rPr>
              <a:t>(80M€ in cash) since 2008</a:t>
            </a:r>
          </a:p>
          <a:p>
            <a:pPr>
              <a:defRPr/>
            </a:pPr>
            <a:endParaRPr lang="en-GB" sz="1050" dirty="0" smtClean="0">
              <a:latin typeface="Cambria" charset="0"/>
              <a:cs typeface="Times New Roman" charset="0"/>
            </a:endParaRPr>
          </a:p>
          <a:p>
            <a:pPr>
              <a:defRPr/>
            </a:pPr>
            <a:r>
              <a:rPr lang="en-GB" sz="1050" dirty="0" smtClean="0">
                <a:latin typeface="Cambria" charset="0"/>
                <a:cs typeface="Times New Roman" charset="0"/>
              </a:rPr>
              <a:t>Funded research is </a:t>
            </a:r>
            <a:r>
              <a:rPr lang="en-GB" sz="1050" b="1" dirty="0" smtClean="0">
                <a:latin typeface="Cambria" charset="0"/>
                <a:cs typeface="Times New Roman" charset="0"/>
              </a:rPr>
              <a:t>outstanding</a:t>
            </a:r>
            <a:r>
              <a:rPr lang="en-GB" sz="1050" dirty="0" smtClean="0">
                <a:latin typeface="Cambria" charset="0"/>
                <a:cs typeface="Times New Roman" charset="0"/>
              </a:rPr>
              <a:t>, </a:t>
            </a:r>
            <a:r>
              <a:rPr lang="en-GB" sz="1050" b="1" dirty="0" smtClean="0">
                <a:latin typeface="Cambria" charset="0"/>
                <a:cs typeface="Times New Roman" charset="0"/>
              </a:rPr>
              <a:t>multidisciplinary</a:t>
            </a:r>
            <a:r>
              <a:rPr lang="en-GB" sz="1050" dirty="0" smtClean="0">
                <a:latin typeface="Cambria" charset="0"/>
                <a:cs typeface="Times New Roman" charset="0"/>
              </a:rPr>
              <a:t> and </a:t>
            </a:r>
            <a:r>
              <a:rPr lang="en-GB" sz="1050" b="1" dirty="0" smtClean="0">
                <a:latin typeface="Cambria" charset="0"/>
                <a:cs typeface="Times New Roman" charset="0"/>
              </a:rPr>
              <a:t>policy relevant</a:t>
            </a:r>
          </a:p>
          <a:p>
            <a:pPr>
              <a:defRPr/>
            </a:pPr>
            <a:endParaRPr lang="en-GB" sz="1050" dirty="0">
              <a:cs typeface="Times New Roman" charset="0"/>
            </a:endParaRPr>
          </a:p>
        </p:txBody>
      </p:sp>
      <p:sp>
        <p:nvSpPr>
          <p:cNvPr id="7" name="AutoShape 6"/>
          <p:cNvSpPr>
            <a:spLocks/>
          </p:cNvSpPr>
          <p:nvPr/>
        </p:nvSpPr>
        <p:spPr bwMode="auto">
          <a:xfrm>
            <a:off x="4038600" y="2806700"/>
            <a:ext cx="1143000" cy="1295400"/>
          </a:xfrm>
          <a:prstGeom prst="accentCallout2">
            <a:avLst>
              <a:gd name="adj1" fmla="val 8139"/>
              <a:gd name="adj2" fmla="val -9014"/>
              <a:gd name="adj3" fmla="val 8139"/>
              <a:gd name="adj4" fmla="val -16454"/>
              <a:gd name="adj5" fmla="val -16092"/>
              <a:gd name="adj6" fmla="val -17958"/>
            </a:avLst>
          </a:prstGeom>
          <a:gradFill rotWithShape="0">
            <a:gsLst>
              <a:gs pos="0">
                <a:srgbClr val="C2D69B"/>
              </a:gs>
              <a:gs pos="100000">
                <a:srgbClr val="008000"/>
              </a:gs>
            </a:gsLst>
            <a:lin ang="5400000" scaled="1"/>
          </a:gradFill>
          <a:ln w="19050">
            <a:solidFill>
              <a:srgbClr val="008000"/>
            </a:solidFill>
            <a:prstDash val="sysDot"/>
            <a:miter lim="800000"/>
            <a:headEnd/>
            <a:tailEnd/>
          </a:ln>
          <a:effectLst>
            <a:outerShdw blurRad="38100" dist="25400" dir="5400000" algn="ctr" rotWithShape="0">
              <a:srgbClr val="000000">
                <a:alpha val="35001"/>
              </a:srgbClr>
            </a:outerShdw>
          </a:effectLst>
        </p:spPr>
        <p:txBody>
          <a:bodyPr tIns="91440" bIns="91440"/>
          <a:lstStyle/>
          <a:p>
            <a:pPr>
              <a:defRPr/>
            </a:pPr>
            <a:r>
              <a:rPr lang="en-GB" sz="1050" b="1" dirty="0">
                <a:solidFill>
                  <a:srgbClr val="000000"/>
                </a:solidFill>
                <a:latin typeface="Cambria" charset="0"/>
                <a:cs typeface="Times New Roman" charset="0"/>
              </a:rPr>
              <a:t>S</a:t>
            </a:r>
            <a:r>
              <a:rPr lang="en-GB" sz="1050" b="1" dirty="0" smtClean="0">
                <a:solidFill>
                  <a:srgbClr val="000000"/>
                </a:solidFill>
                <a:latin typeface="Cambria" charset="0"/>
                <a:cs typeface="Times New Roman" charset="0"/>
              </a:rPr>
              <a:t>hared research priorities</a:t>
            </a:r>
            <a:r>
              <a:rPr lang="en-GB" sz="1050" dirty="0" smtClean="0">
                <a:solidFill>
                  <a:srgbClr val="000000"/>
                </a:solidFill>
                <a:latin typeface="Cambria" charset="0"/>
                <a:cs typeface="Times New Roman" charset="0"/>
              </a:rPr>
              <a:t>, </a:t>
            </a:r>
          </a:p>
          <a:p>
            <a:pPr>
              <a:defRPr/>
            </a:pPr>
            <a:r>
              <a:rPr lang="en-GB" sz="1050" dirty="0" smtClean="0">
                <a:solidFill>
                  <a:srgbClr val="000000"/>
                </a:solidFill>
                <a:latin typeface="Cambria" charset="0"/>
                <a:cs typeface="Times New Roman" charset="0"/>
              </a:rPr>
              <a:t>(</a:t>
            </a:r>
            <a:r>
              <a:rPr lang="en-GB" sz="1050" dirty="0">
                <a:solidFill>
                  <a:srgbClr val="000000"/>
                </a:solidFill>
                <a:latin typeface="Cambria" charset="0"/>
                <a:cs typeface="Times New Roman" charset="0"/>
              </a:rPr>
              <a:t>7</a:t>
            </a:r>
            <a:r>
              <a:rPr lang="en-GB" sz="1050" dirty="0" smtClean="0">
                <a:solidFill>
                  <a:srgbClr val="000000"/>
                </a:solidFill>
                <a:latin typeface="Cambria" charset="0"/>
                <a:cs typeface="Times New Roman" charset="0"/>
              </a:rPr>
              <a:t> pressing issues already addressed)</a:t>
            </a:r>
            <a:endParaRPr lang="en-GB" sz="1050" dirty="0" smtClean="0">
              <a:solidFill>
                <a:srgbClr val="000000"/>
              </a:solidFill>
              <a:latin typeface="Times New Roman" charset="0"/>
              <a:cs typeface="Times New Roman" charset="0"/>
            </a:endParaRPr>
          </a:p>
          <a:p>
            <a:pPr>
              <a:defRPr/>
            </a:pPr>
            <a:endParaRPr lang="en-GB" sz="1050" dirty="0">
              <a:solidFill>
                <a:srgbClr val="000000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8" name="AutoShape 7"/>
          <p:cNvSpPr>
            <a:spLocks/>
          </p:cNvSpPr>
          <p:nvPr/>
        </p:nvSpPr>
        <p:spPr bwMode="auto">
          <a:xfrm>
            <a:off x="7086600" y="2806700"/>
            <a:ext cx="981075" cy="1295400"/>
          </a:xfrm>
          <a:prstGeom prst="accentCallout3">
            <a:avLst>
              <a:gd name="adj1" fmla="val 24193"/>
              <a:gd name="adj2" fmla="val 106722"/>
              <a:gd name="adj3" fmla="val 12227"/>
              <a:gd name="adj4" fmla="val 113278"/>
              <a:gd name="adj5" fmla="val -11755"/>
              <a:gd name="adj6" fmla="val 113278"/>
              <a:gd name="adj7" fmla="val -35667"/>
              <a:gd name="adj8" fmla="val 61963"/>
            </a:avLst>
          </a:prstGeom>
          <a:gradFill rotWithShape="0">
            <a:gsLst>
              <a:gs pos="0">
                <a:srgbClr val="31849B"/>
              </a:gs>
              <a:gs pos="100000">
                <a:srgbClr val="92CDDC"/>
              </a:gs>
            </a:gsLst>
            <a:lin ang="5400000" scaled="1"/>
          </a:gradFill>
          <a:ln w="19050">
            <a:solidFill>
              <a:srgbClr val="31849B"/>
            </a:solidFill>
            <a:prstDash val="sysDot"/>
            <a:miter lim="800000"/>
            <a:headEnd/>
            <a:tailEnd/>
          </a:ln>
          <a:effectLst>
            <a:outerShdw blurRad="38100" dist="25400" dir="5400000" algn="ctr" rotWithShape="0">
              <a:srgbClr val="000000">
                <a:alpha val="35001"/>
              </a:srgbClr>
            </a:outerShdw>
          </a:effectLst>
        </p:spPr>
        <p:txBody>
          <a:bodyPr tIns="91440" bIns="91440"/>
          <a:lstStyle/>
          <a:p>
            <a:pPr>
              <a:defRPr/>
            </a:pPr>
            <a:r>
              <a:rPr lang="en-GB" sz="1050" b="1" dirty="0" smtClean="0">
                <a:latin typeface="Cambria" charset="0"/>
                <a:cs typeface="Times New Roman" charset="0"/>
              </a:rPr>
              <a:t>Professional knowledge brokerage </a:t>
            </a:r>
            <a:r>
              <a:rPr lang="en-GB" sz="1050" dirty="0" smtClean="0">
                <a:latin typeface="Cambria" charset="0"/>
                <a:cs typeface="Times New Roman" charset="0"/>
              </a:rPr>
              <a:t>to disseminate projects’ outputs</a:t>
            </a:r>
            <a:endParaRPr lang="en-GB" sz="1050" dirty="0" smtClean="0">
              <a:latin typeface="Times New Roman" charset="0"/>
              <a:cs typeface="Times New Roman" charset="0"/>
            </a:endParaRPr>
          </a:p>
          <a:p>
            <a:pPr>
              <a:defRPr/>
            </a:pPr>
            <a:endParaRPr lang="en-GB" sz="1050" dirty="0">
              <a:cs typeface="Times New Roman" charset="0"/>
            </a:endParaRPr>
          </a:p>
        </p:txBody>
      </p:sp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3251200" y="2120900"/>
            <a:ext cx="2057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91440" bIns="91440"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sz="1200" b="1" dirty="0" smtClean="0">
                <a:cs typeface="Times New Roman" charset="0"/>
              </a:rPr>
              <a:t>Research mapping &amp; co-design</a:t>
            </a:r>
            <a:endParaRPr lang="en-GB" sz="1200" b="1" dirty="0">
              <a:cs typeface="Times New Roman" charset="0"/>
            </a:endParaRPr>
          </a:p>
        </p:txBody>
      </p:sp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5562600" y="2120900"/>
            <a:ext cx="22860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91440" bIns="91440"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sz="1200" b="1" dirty="0" smtClean="0">
                <a:solidFill>
                  <a:srgbClr val="215868"/>
                </a:solidFill>
                <a:cs typeface="Times New Roman" charset="0"/>
              </a:rPr>
              <a:t>Research funding &amp; knowledge brokerage</a:t>
            </a:r>
            <a:endParaRPr lang="en-GB" sz="1200" b="1" dirty="0">
              <a:solidFill>
                <a:srgbClr val="215868"/>
              </a:solidFill>
              <a:cs typeface="Times New Roman" charset="0"/>
            </a:endParaRPr>
          </a:p>
        </p:txBody>
      </p:sp>
      <p:sp>
        <p:nvSpPr>
          <p:cNvPr id="8202" name="ZoneTexte 16"/>
          <p:cNvSpPr txBox="1">
            <a:spLocks noChangeArrowheads="1"/>
          </p:cNvSpPr>
          <p:nvPr/>
        </p:nvSpPr>
        <p:spPr bwMode="auto">
          <a:xfrm>
            <a:off x="749300" y="1451987"/>
            <a:ext cx="62103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800" dirty="0" smtClean="0">
                <a:latin typeface="Arial" charset="0"/>
              </a:rPr>
              <a:t>Coordinating research strategies and funding in Europe</a:t>
            </a:r>
            <a:endParaRPr lang="en-GB" sz="1800" dirty="0">
              <a:latin typeface="Arial" charset="0"/>
            </a:endParaRPr>
          </a:p>
        </p:txBody>
      </p:sp>
      <p:sp>
        <p:nvSpPr>
          <p:cNvPr id="12" name="Flèche vers la droite 1"/>
          <p:cNvSpPr>
            <a:spLocks noChangeArrowheads="1"/>
          </p:cNvSpPr>
          <p:nvPr/>
        </p:nvSpPr>
        <p:spPr bwMode="auto">
          <a:xfrm>
            <a:off x="1752600" y="3035300"/>
            <a:ext cx="533400" cy="533400"/>
          </a:xfrm>
          <a:prstGeom prst="rightArrow">
            <a:avLst>
              <a:gd name="adj1" fmla="val 50000"/>
              <a:gd name="adj2" fmla="val 53482"/>
            </a:avLst>
          </a:prstGeom>
          <a:solidFill>
            <a:srgbClr val="139B9B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19" name="Imag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4318000"/>
            <a:ext cx="739775" cy="714681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</p:pic>
      <p:pic>
        <p:nvPicPr>
          <p:cNvPr id="20" name="Imag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5124755"/>
            <a:ext cx="739775" cy="811157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</p:pic>
      <p:pic>
        <p:nvPicPr>
          <p:cNvPr id="21" name="Imag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1300" y="4184955"/>
            <a:ext cx="739775" cy="725270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</p:pic>
      <p:pic>
        <p:nvPicPr>
          <p:cNvPr id="22" name="Image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8049" y="5007050"/>
            <a:ext cx="739775" cy="722824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</p:pic>
      <p:pic>
        <p:nvPicPr>
          <p:cNvPr id="23" name="Image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8225" y="4955828"/>
            <a:ext cx="739775" cy="722824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</p:pic>
      <p:pic>
        <p:nvPicPr>
          <p:cNvPr id="24" name="Image 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8225" y="4218171"/>
            <a:ext cx="739775" cy="663819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</p:pic>
      <p:pic>
        <p:nvPicPr>
          <p:cNvPr id="25" name="Image 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2918" y="4218171"/>
            <a:ext cx="744757" cy="744757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</p:pic>
      <p:sp>
        <p:nvSpPr>
          <p:cNvPr id="2" name="ZoneTexte 1"/>
          <p:cNvSpPr txBox="1"/>
          <p:nvPr/>
        </p:nvSpPr>
        <p:spPr>
          <a:xfrm>
            <a:off x="2909293" y="361434"/>
            <a:ext cx="33156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2000" b="1"/>
            </a:lvl1pPr>
          </a:lstStyle>
          <a:p>
            <a:r>
              <a:rPr lang="en-GB" smtClean="0"/>
              <a:t>From planning to funding and promoting research</a:t>
            </a:r>
            <a:endParaRPr lang="en-GB"/>
          </a:p>
        </p:txBody>
      </p:sp>
      <p:sp>
        <p:nvSpPr>
          <p:cNvPr id="9" name="ZoneTexte 8"/>
          <p:cNvSpPr txBox="1"/>
          <p:nvPr/>
        </p:nvSpPr>
        <p:spPr>
          <a:xfrm>
            <a:off x="469900" y="3009900"/>
            <a:ext cx="1358900" cy="584776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defPPr>
              <a:defRPr lang="fr-FR"/>
            </a:defPPr>
            <a:lvl1pPr eaLnBrk="1" hangingPunct="1">
              <a:defRPr sz="1400">
                <a:latin typeface="Arial" charset="0"/>
              </a:defRPr>
            </a:lvl1pPr>
            <a:lvl2pPr marL="742950" indent="-285750" eaLnBrk="0" hangingPunct="0">
              <a:defRPr sz="2400"/>
            </a:lvl2pPr>
            <a:lvl3pPr marL="1143000" indent="-228600" eaLnBrk="0" hangingPunct="0">
              <a:defRPr sz="2400"/>
            </a:lvl3pPr>
            <a:lvl4pPr marL="1600200" indent="-228600" eaLnBrk="0" hangingPunct="0">
              <a:defRPr sz="2400"/>
            </a:lvl4pPr>
            <a:lvl5pPr marL="2057400" indent="-228600" eaLnBrk="0" hangingPunct="0">
              <a:defRPr sz="2400"/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/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/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/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/>
            </a:lvl9pPr>
          </a:lstStyle>
          <a:p>
            <a:r>
              <a:rPr lang="en-GB" sz="1600" dirty="0" smtClean="0"/>
              <a:t>Functions at each step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8465318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2909293" y="361434"/>
            <a:ext cx="33156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2000" b="1"/>
            </a:lvl1pPr>
          </a:lstStyle>
          <a:p>
            <a:r>
              <a:rPr lang="en-GB" dirty="0" smtClean="0"/>
              <a:t>Framework for the evaluation of BiodivERsA</a:t>
            </a:r>
            <a:endParaRPr lang="en-GB" dirty="0"/>
          </a:p>
        </p:txBody>
      </p:sp>
      <p:sp>
        <p:nvSpPr>
          <p:cNvPr id="7" name="ZoneTexte 7"/>
          <p:cNvSpPr txBox="1">
            <a:spLocks noChangeArrowheads="1"/>
          </p:cNvSpPr>
          <p:nvPr/>
        </p:nvSpPr>
        <p:spPr bwMode="auto">
          <a:xfrm>
            <a:off x="533400" y="1252538"/>
            <a:ext cx="8242299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2000" b="1" dirty="0" smtClean="0"/>
              <a:t>Rationale:</a:t>
            </a:r>
          </a:p>
          <a:p>
            <a:pPr eaLnBrk="1" hangingPunct="1"/>
            <a:endParaRPr lang="en-GB" sz="800" b="1" dirty="0" smtClean="0"/>
          </a:p>
          <a:p>
            <a:pPr eaLnBrk="1" hangingPunct="1"/>
            <a:r>
              <a:rPr lang="en-GB" sz="2000" dirty="0" smtClean="0"/>
              <a:t>BiodivERsA Objectives </a:t>
            </a:r>
            <a:r>
              <a:rPr lang="en-GB" sz="2000" dirty="0" smtClean="0">
                <a:sym typeface="Wingdings"/>
              </a:rPr>
              <a:t> BiodivERsA Activities  Key Performance Indicators</a:t>
            </a:r>
            <a:endParaRPr lang="en-GB" sz="2000" dirty="0" smtClean="0"/>
          </a:p>
        </p:txBody>
      </p:sp>
      <p:graphicFrame>
        <p:nvGraphicFramePr>
          <p:cNvPr id="9" name="Tableau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815648"/>
              </p:ext>
            </p:extLst>
          </p:nvPr>
        </p:nvGraphicFramePr>
        <p:xfrm>
          <a:off x="457200" y="2244254"/>
          <a:ext cx="8229600" cy="4261091"/>
        </p:xfrm>
        <a:graphic>
          <a:graphicData uri="http://schemas.openxmlformats.org/drawingml/2006/table">
            <a:tbl>
              <a:tblPr/>
              <a:tblGrid>
                <a:gridCol w="1528462"/>
                <a:gridCol w="3350569"/>
                <a:gridCol w="3350569"/>
              </a:tblGrid>
              <a:tr h="291142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Goal of BiodivERsA</a:t>
                      </a:r>
                    </a:p>
                  </a:txBody>
                  <a:tcPr marL="9705" marR="9705" marT="9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Examples of BiodivERsA activities</a:t>
                      </a:r>
                    </a:p>
                  </a:txBody>
                  <a:tcPr marL="9705" marR="9705" marT="9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Examples of possible KPI</a:t>
                      </a:r>
                    </a:p>
                  </a:txBody>
                  <a:tcPr marL="9705" marR="9705" marT="9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342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Generate relevant knowledge to better preserve, manage (incl. restore) biodiversity and to develop and deploy innovative Nature-based solutions tackling key societal challenges and improving human well being</a:t>
                      </a:r>
                    </a:p>
                  </a:txBody>
                  <a:tcPr marL="9705" marR="9705" marT="9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Funding in support of research projects through the launch of recurrent joint calls</a:t>
                      </a:r>
                    </a:p>
                  </a:txBody>
                  <a:tcPr marL="9705" marR="9705" marT="9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 Number of joint calls launched</a:t>
                      </a:r>
                      <a:b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 Volume of funding (including from European Commission)</a:t>
                      </a:r>
                      <a:b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 Number of projects funded, average number of partners per project…</a:t>
                      </a:r>
                    </a:p>
                  </a:txBody>
                  <a:tcPr marL="9705" marR="9705" marT="9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727854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Funding in support of research projects through alignment of national programmes</a:t>
                      </a:r>
                    </a:p>
                  </a:txBody>
                  <a:tcPr marL="9705" marR="9705" marT="9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 Number of programmes aligned, number of projects supported through alignment activities</a:t>
                      </a:r>
                      <a:b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 Share of total European investment in biodiversity and nature-based solutions coordinated through BiodivERsA</a:t>
                      </a:r>
                      <a:b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 …</a:t>
                      </a:r>
                    </a:p>
                  </a:txBody>
                  <a:tcPr marL="9705" marR="9705" marT="9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568696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Reduce the fragmentation in knowledge generation and development of new paths for biodiversity conservation and Nature-based solutions across Europe</a:t>
                      </a:r>
                    </a:p>
                  </a:txBody>
                  <a:tcPr marL="9705" marR="9705" marT="9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Enlarge goegraphical scope of cooperation</a:t>
                      </a:r>
                    </a:p>
                  </a:txBody>
                  <a:tcPr marL="9705" marR="9705" marT="9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 Number of countries, regions and OR/OCTs involved in the consoritum</a:t>
                      </a:r>
                      <a:b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 Number of participating countries, regions and OR/OCTs mobilised through joint calls</a:t>
                      </a:r>
                    </a:p>
                  </a:txBody>
                  <a:tcPr marL="9705" marR="9705" marT="9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  <a:tr h="436712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Analyse the research landscape</a:t>
                      </a:r>
                    </a:p>
                  </a:txBody>
                  <a:tcPr marL="9705" marR="9705" marT="9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 Number of reports analysing the research landscape (e.g. funding, type of research, collaborations, research infrastructures)</a:t>
                      </a:r>
                      <a:b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 …</a:t>
                      </a:r>
                    </a:p>
                  </a:txBody>
                  <a:tcPr marL="9705" marR="9705" marT="9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  <a:tr h="291142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Share priorities in support of joint programming</a:t>
                      </a:r>
                    </a:p>
                  </a:txBody>
                  <a:tcPr marL="9705" marR="9705" marT="9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 Common roadmap produced and number of updates</a:t>
                      </a:r>
                      <a:b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 Implementation plan produced and number of updates</a:t>
                      </a:r>
                    </a:p>
                  </a:txBody>
                  <a:tcPr marL="9705" marR="9705" marT="9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  <a:tr h="582283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Engage with other European initiatives for the desiloing of biodiversity and ecosystem services research programming and funding</a:t>
                      </a:r>
                    </a:p>
                  </a:txBody>
                  <a:tcPr marL="9705" marR="9705" marT="9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 </a:t>
                      </a:r>
                      <a:r>
                        <a:rPr lang="fr-F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Number</a:t>
                      </a: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of </a:t>
                      </a:r>
                      <a:r>
                        <a:rPr lang="fr-F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JPIs</a:t>
                      </a: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fr-F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engaged</a:t>
                      </a: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/>
                      </a:r>
                      <a:b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 </a:t>
                      </a:r>
                      <a:r>
                        <a:rPr lang="fr-F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Number</a:t>
                      </a: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of initiatives </a:t>
                      </a:r>
                      <a:r>
                        <a:rPr lang="fr-F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engaged</a:t>
                      </a: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(FP7&amp;H2020 </a:t>
                      </a:r>
                      <a:r>
                        <a:rPr lang="fr-F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projects</a:t>
                      </a: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and </a:t>
                      </a:r>
                      <a:r>
                        <a:rPr lang="fr-F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CSAs</a:t>
                      </a: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, etc.)</a:t>
                      </a:r>
                      <a:b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 </a:t>
                      </a:r>
                      <a:r>
                        <a:rPr lang="fr-F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Number</a:t>
                      </a: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of joint </a:t>
                      </a:r>
                      <a:r>
                        <a:rPr lang="fr-F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activities</a:t>
                      </a: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(</a:t>
                      </a:r>
                      <a:r>
                        <a:rPr lang="fr-F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including</a:t>
                      </a: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joint calls) </a:t>
                      </a:r>
                      <a:r>
                        <a:rPr lang="fr-F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with</a:t>
                      </a: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fr-F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other</a:t>
                      </a: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fr-F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European</a:t>
                      </a: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initiatives (</a:t>
                      </a:r>
                      <a:r>
                        <a:rPr lang="fr-F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e.g</a:t>
                      </a: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. </a:t>
                      </a:r>
                      <a:r>
                        <a:rPr lang="fr-F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JPIs</a:t>
                      </a: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</a:t>
                      </a:r>
                    </a:p>
                  </a:txBody>
                  <a:tcPr marL="9705" marR="9705" marT="9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731668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2112521"/>
              </p:ext>
            </p:extLst>
          </p:nvPr>
        </p:nvGraphicFramePr>
        <p:xfrm>
          <a:off x="241301" y="1193800"/>
          <a:ext cx="8585198" cy="5460682"/>
        </p:xfrm>
        <a:graphic>
          <a:graphicData uri="http://schemas.openxmlformats.org/drawingml/2006/table">
            <a:tbl>
              <a:tblPr/>
              <a:tblGrid>
                <a:gridCol w="1594506"/>
                <a:gridCol w="3495346"/>
                <a:gridCol w="3495346"/>
              </a:tblGrid>
              <a:tr h="290929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Goal of BiodivERsA</a:t>
                      </a:r>
                    </a:p>
                  </a:txBody>
                  <a:tcPr marL="8727" marR="8727" marT="87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Examples of BiodivERsA activities</a:t>
                      </a:r>
                    </a:p>
                  </a:txBody>
                  <a:tcPr marL="8727" marR="8727" marT="87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Examples of possible KPI</a:t>
                      </a:r>
                    </a:p>
                  </a:txBody>
                  <a:tcPr marL="8727" marR="8727" marT="87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6867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Promote an efficient liaison between science &amp; society (incl. policy), and research &amp; innovation, throughout the whole research process</a:t>
                      </a:r>
                    </a:p>
                  </a:txBody>
                  <a:tcPr marL="8727" marR="8727" marT="87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Implementation of the stakeholder model for research and transdisciplinary approach to address societal challenge</a:t>
                      </a:r>
                    </a:p>
                  </a:txBody>
                  <a:tcPr marL="8727" marR="8727" marT="87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 The BiodivERsA Advisory Board (AB) is set up and consulted</a:t>
                      </a:r>
                      <a:b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 Number and range of wider stakeholders and policy-makers consulted on plans</a:t>
                      </a:r>
                      <a:b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 Number of foresight and dissemination workshops with stakeholders and policy-makers</a:t>
                      </a:r>
                      <a:b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 Number and range of stakeholders and policy-makers invovled in the selection process</a:t>
                      </a:r>
                      <a:b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 Number of tools developed in support of stakeholder model</a:t>
                      </a:r>
                    </a:p>
                  </a:txBody>
                  <a:tcPr marL="8727" marR="8727" marT="87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  <a:tr h="727324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Develop links between RTD and innovation/business</a:t>
                      </a:r>
                    </a:p>
                  </a:txBody>
                  <a:tcPr marL="8727" marR="8727" marT="87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 Number of implemented science-business mobility schemes</a:t>
                      </a:r>
                      <a:b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 Number of workshops dedicated to science-business interactions and knowledge transfer &amp; involved businesses</a:t>
                      </a:r>
                      <a:b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 Number of technology transfers in funded projects, number of businesses spinning off/benefiting from funded project results</a:t>
                      </a:r>
                    </a:p>
                  </a:txBody>
                  <a:tcPr marL="8727" marR="8727" marT="87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  <a:tr h="84757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Promote the efficiency of science-society and research and innovation liaison</a:t>
                      </a:r>
                    </a:p>
                  </a:txBody>
                  <a:tcPr marL="8727" marR="8727" marT="87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 Number of policy briefs produced and disseminated</a:t>
                      </a:r>
                      <a:b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 Number of stakeholder and policy-maker intended outputs in research projects</a:t>
                      </a:r>
                      <a:b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 Number of guidance and recommendations produced on EU (and national) policies and regulations, number of produced position papers...</a:t>
                      </a:r>
                    </a:p>
                  </a:txBody>
                  <a:tcPr marL="8727" marR="8727" marT="87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  <a:tr h="58185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Review the efficiency of science-society and research and innovation liaison</a:t>
                      </a:r>
                    </a:p>
                  </a:txBody>
                  <a:tcPr marL="8727" marR="8727" marT="87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 Assessment of stakeholder engagement in funded projects (e.g. assessment of use of Handbook, of stakeholders engaged in projects)</a:t>
                      </a:r>
                      <a:b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 Assessment of the uptake of projects' and BiodivERsA's stakeholder-intended outputs and recommendations</a:t>
                      </a:r>
                    </a:p>
                  </a:txBody>
                  <a:tcPr marL="8727" marR="8727" marT="87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  <a:tr h="290929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Increase the profile of European science and innovation on biodiversity and Nature based solutions, including at the global scale</a:t>
                      </a:r>
                    </a:p>
                  </a:txBody>
                  <a:tcPr marL="8727" marR="8727" marT="87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Build capacities</a:t>
                      </a:r>
                    </a:p>
                  </a:txBody>
                  <a:tcPr marL="8727" marR="8727" marT="87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 Number of implemented early career researcher scheme</a:t>
                      </a:r>
                      <a:b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 Number of early career research positions in funded projects</a:t>
                      </a:r>
                    </a:p>
                  </a:txBody>
                  <a:tcPr marL="8727" marR="8727" marT="87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</a:tr>
              <a:tr h="727324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Develop links with international initiatives promoting and programming research and implement joint activities (e.g. Belmont Forum, Future Earth, INCO-Nets, etc.)</a:t>
                      </a:r>
                    </a:p>
                  </a:txBody>
                  <a:tcPr marL="8727" marR="8727" marT="87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 Shared agreement on complementarities and added-value</a:t>
                      </a:r>
                      <a:b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 Number of joint activities implemented (including joint calls)</a:t>
                      </a:r>
                    </a:p>
                  </a:txBody>
                  <a:tcPr marL="8727" marR="8727" marT="87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</a:tr>
              <a:tr h="436394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Develop links with intergovernmental panels on biodiversity and ecosystem services (e.g. IPBES)</a:t>
                      </a:r>
                    </a:p>
                  </a:txBody>
                  <a:tcPr marL="8727" marR="8727" marT="87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 Volume of </a:t>
                      </a:r>
                      <a:r>
                        <a:rPr lang="fr-F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knowledge</a:t>
                      </a: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fr-F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synthesised</a:t>
                      </a: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and </a:t>
                      </a:r>
                      <a:r>
                        <a:rPr lang="fr-F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feeding</a:t>
                      </a: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fr-F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into</a:t>
                      </a: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fr-F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assessments</a:t>
                      </a: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/>
                      </a:r>
                      <a:b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 </a:t>
                      </a:r>
                      <a:r>
                        <a:rPr lang="fr-F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Number</a:t>
                      </a: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of </a:t>
                      </a:r>
                      <a:r>
                        <a:rPr lang="fr-F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research</a:t>
                      </a: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fr-F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priorities</a:t>
                      </a: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fr-F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derived</a:t>
                      </a: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fr-F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from</a:t>
                      </a: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panels</a:t>
                      </a:r>
                    </a:p>
                  </a:txBody>
                  <a:tcPr marL="8727" marR="8727" marT="87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</a:tr>
            </a:tbl>
          </a:graphicData>
        </a:graphic>
      </p:graphicFrame>
      <p:sp>
        <p:nvSpPr>
          <p:cNvPr id="6" name="ZoneTexte 5"/>
          <p:cNvSpPr txBox="1"/>
          <p:nvPr/>
        </p:nvSpPr>
        <p:spPr>
          <a:xfrm>
            <a:off x="2909293" y="361434"/>
            <a:ext cx="33156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2000" b="1"/>
            </a:lvl1pPr>
          </a:lstStyle>
          <a:p>
            <a:r>
              <a:rPr lang="en-GB" dirty="0" smtClean="0"/>
              <a:t>Framework for the evaluation of BiodivERsA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99497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6"/>
          <p:cNvSpPr txBox="1">
            <a:spLocks noChangeArrowheads="1"/>
          </p:cNvSpPr>
          <p:nvPr/>
        </p:nvSpPr>
        <p:spPr bwMode="auto">
          <a:xfrm>
            <a:off x="2654300" y="350510"/>
            <a:ext cx="3848100" cy="707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2000" b="1"/>
            </a:lvl1pPr>
          </a:lstStyle>
          <a:p>
            <a:r>
              <a:rPr lang="en-GB" dirty="0" smtClean="0"/>
              <a:t>Evaluating the impact of funded projects </a:t>
            </a:r>
            <a:r>
              <a:rPr lang="en-GB" smtClean="0"/>
              <a:t>(academic)</a:t>
            </a:r>
            <a:endParaRPr lang="en-GB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06500"/>
            <a:ext cx="9144000" cy="4210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52770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6"/>
          <p:cNvSpPr txBox="1">
            <a:spLocks noChangeArrowheads="1"/>
          </p:cNvSpPr>
          <p:nvPr/>
        </p:nvSpPr>
        <p:spPr bwMode="auto">
          <a:xfrm>
            <a:off x="2641600" y="377964"/>
            <a:ext cx="3924300" cy="707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2000" b="1"/>
            </a:lvl1pPr>
          </a:lstStyle>
          <a:p>
            <a:r>
              <a:rPr lang="en-GB" dirty="0"/>
              <a:t>Analysis of international collaborations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49350"/>
            <a:ext cx="6000750" cy="6000750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6045200" y="1638300"/>
            <a:ext cx="28448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1" dirty="0"/>
              <a:t>Figure 4:</a:t>
            </a:r>
            <a:r>
              <a:rPr lang="en-GB" sz="1600" i="1" dirty="0"/>
              <a:t> Map of the research collaborations between countries observed in all the projects’ publications. </a:t>
            </a:r>
            <a:endParaRPr lang="en-GB" sz="1600" i="1" dirty="0" smtClean="0"/>
          </a:p>
          <a:p>
            <a:endParaRPr lang="en-GB" sz="1600" i="1" dirty="0"/>
          </a:p>
          <a:p>
            <a:r>
              <a:rPr lang="en-GB" sz="1600" i="1" dirty="0" smtClean="0"/>
              <a:t>The </a:t>
            </a:r>
            <a:r>
              <a:rPr lang="en-GB" sz="1600" i="1" dirty="0"/>
              <a:t>size of the nod for a given country is based on the number of times this country is present in all the publications linked to the call (scale from 1 to 3), while the links between two nodes/countries are based on the number of publications involving these two countries.</a:t>
            </a:r>
            <a:endParaRPr lang="fr-FR" sz="1600" dirty="0"/>
          </a:p>
          <a:p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18187990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Démonstration">
      <a:dk1>
        <a:sysClr val="windowText" lastClr="000000"/>
      </a:dk1>
      <a:lt1>
        <a:sysClr val="window" lastClr="FFFFFF"/>
      </a:lt1>
      <a:dk2>
        <a:srgbClr val="1C3264"/>
      </a:dk2>
      <a:lt2>
        <a:srgbClr val="CCCCCC"/>
      </a:lt2>
      <a:accent1>
        <a:srgbClr val="3399FF"/>
      </a:accent1>
      <a:accent2>
        <a:srgbClr val="69FFFF"/>
      </a:accent2>
      <a:accent3>
        <a:srgbClr val="CCFF33"/>
      </a:accent3>
      <a:accent4>
        <a:srgbClr val="3333FF"/>
      </a:accent4>
      <a:accent5>
        <a:srgbClr val="9933FF"/>
      </a:accent5>
      <a:accent6>
        <a:srgbClr val="FF33FF"/>
      </a:accent6>
      <a:hlink>
        <a:srgbClr val="6699FF"/>
      </a:hlink>
      <a:folHlink>
        <a:srgbClr val="9999CC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2971</TotalTime>
  <Words>956</Words>
  <Application>Microsoft Macintosh PowerPoint</Application>
  <PresentationFormat>Présentation à l'écran (4:3)</PresentationFormat>
  <Paragraphs>128</Paragraphs>
  <Slides>13</Slides>
  <Notes>7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4" baseType="lpstr"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FRB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Elisabeth Paymal</dc:creator>
  <cp:lastModifiedBy>Frederic Lemaitre</cp:lastModifiedBy>
  <cp:revision>89</cp:revision>
  <cp:lastPrinted>2015-01-30T14:32:39Z</cp:lastPrinted>
  <dcterms:created xsi:type="dcterms:W3CDTF">2013-07-11T08:58:53Z</dcterms:created>
  <dcterms:modified xsi:type="dcterms:W3CDTF">2016-05-17T16:31:51Z</dcterms:modified>
</cp:coreProperties>
</file>