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1" name="Shape 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2.png" descr="EL_PPT_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3"/>
          <p:cNvSpPr/>
          <p:nvPr>
            <p:ph type="body" sz="quarter" idx="1"/>
          </p:nvPr>
        </p:nvSpPr>
        <p:spPr>
          <a:xfrm>
            <a:off x="1584000" y="4680000"/>
            <a:ext cx="6400800" cy="1286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600"/>
            </a:lvl1pPr>
            <a:lvl2pPr marL="0" indent="457200">
              <a:spcBef>
                <a:spcPts val="300"/>
              </a:spcBef>
              <a:buSzTx/>
              <a:buFontTx/>
              <a:buNone/>
              <a:defRPr sz="1600"/>
            </a:lvl2pPr>
            <a:lvl3pPr marL="0" indent="914400">
              <a:spcBef>
                <a:spcPts val="300"/>
              </a:spcBef>
              <a:buSzTx/>
              <a:buFontTx/>
              <a:buNone/>
              <a:defRPr sz="1600"/>
            </a:lvl3pPr>
            <a:lvl4pPr marL="0" indent="1371600">
              <a:spcBef>
                <a:spcPts val="300"/>
              </a:spcBef>
              <a:buSzTx/>
              <a:buFontTx/>
              <a:buNone/>
              <a:defRPr sz="1600"/>
            </a:lvl4pPr>
            <a:lvl5pPr marL="0" indent="1828800">
              <a:spcBef>
                <a:spcPts val="300"/>
              </a:spcBef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1583999" y="2088000"/>
            <a:ext cx="6869374" cy="124175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3991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3.png" descr="EL_PPT_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hape 3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 descr="EL_PPT_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1130146" y="1620000"/>
            <a:ext cx="6869374" cy="758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130400" y="2710800"/>
            <a:ext cx="8229600" cy="3415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8422818" y="6404292"/>
            <a:ext cx="263981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6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1pPr>
      <a:lvl2pPr marL="885825" marR="0" indent="-428625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2pPr>
      <a:lvl3pPr marL="1257300" marR="0" indent="-34290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3pPr>
      <a:lvl4pPr marL="1763485" marR="0" indent="-391885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4pPr>
      <a:lvl5pPr marL="2220685" marR="0" indent="-391885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5pPr>
      <a:lvl6pPr marL="2560320" marR="0" indent="-27432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6pPr>
      <a:lvl7pPr marL="3017520" marR="0" indent="-27432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7pPr>
      <a:lvl8pPr marL="3474720" marR="0" indent="-27432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8pPr>
      <a:lvl9pPr marL="3931920" marR="0" indent="-274320" algn="l" defTabSz="4572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053991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subTitle" sz="quarter" idx="1"/>
          </p:nvPr>
        </p:nvSpPr>
        <p:spPr>
          <a:xfrm>
            <a:off x="1425739" y="5777947"/>
            <a:ext cx="7378420" cy="636105"/>
          </a:xfrm>
          <a:prstGeom prst="rect">
            <a:avLst/>
          </a:prstGeom>
        </p:spPr>
        <p:txBody>
          <a:bodyPr/>
          <a:lstStyle/>
          <a:p>
            <a:pPr/>
            <a:r>
              <a:t>ERA-LEARN 2020 Workshop on evaluation and impact assessment of P2Ps, </a:t>
            </a:r>
          </a:p>
          <a:p>
            <a:pPr/>
            <a:r>
              <a:t>Brussels, 18 May 2016</a:t>
            </a:r>
          </a:p>
        </p:txBody>
      </p:sp>
      <p:sp>
        <p:nvSpPr>
          <p:cNvPr id="44" name="Shape 44"/>
          <p:cNvSpPr/>
          <p:nvPr>
            <p:ph type="ctrTitle"/>
          </p:nvPr>
        </p:nvSpPr>
        <p:spPr>
          <a:xfrm>
            <a:off x="1425739" y="2439691"/>
            <a:ext cx="6869373" cy="1973283"/>
          </a:xfrm>
          <a:prstGeom prst="rect">
            <a:avLst/>
          </a:prstGeom>
        </p:spPr>
        <p:txBody>
          <a:bodyPr/>
          <a:lstStyle/>
          <a:p>
            <a:pPr defTabSz="420623">
              <a:defRPr sz="2576"/>
            </a:pPr>
            <a:r>
              <a:t>Topic C) Clarifying outputs, outcomes and impacts and defining impact indicators</a:t>
            </a:r>
            <a:br/>
            <a:br/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title"/>
          </p:nvPr>
        </p:nvSpPr>
        <p:spPr>
          <a:xfrm>
            <a:off x="1130146" y="1620000"/>
            <a:ext cx="6869373" cy="758387"/>
          </a:xfrm>
          <a:prstGeom prst="rect">
            <a:avLst/>
          </a:prstGeom>
        </p:spPr>
        <p:txBody>
          <a:bodyPr/>
          <a:lstStyle/>
          <a:p>
            <a:pPr/>
            <a:r>
              <a:t>Some guidelines</a:t>
            </a:r>
          </a:p>
        </p:txBody>
      </p:sp>
      <p:sp>
        <p:nvSpPr>
          <p:cNvPr id="47" name="Shape 47"/>
          <p:cNvSpPr/>
          <p:nvPr>
            <p:ph type="body" idx="1"/>
          </p:nvPr>
        </p:nvSpPr>
        <p:spPr>
          <a:xfrm>
            <a:off x="1130400" y="2177143"/>
            <a:ext cx="7642539" cy="468085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000"/>
            </a:pPr>
            <a:r>
              <a:t>Make sure the main elements of the framework are understood clearly by the participants and each one contributes to building them.</a:t>
            </a:r>
          </a:p>
          <a:p>
            <a:pPr marL="0" indent="0">
              <a:spcBef>
                <a:spcPts val="400"/>
              </a:spcBef>
              <a:buSzTx/>
              <a:buNone/>
              <a:defRPr sz="2000"/>
            </a:pPr>
            <a:r>
              <a:t>Always keep in mind that we need to achieve three main aims</a:t>
            </a:r>
          </a:p>
          <a:p>
            <a:pPr>
              <a:spcBef>
                <a:spcPts val="400"/>
              </a:spcBef>
              <a:defRPr sz="2000"/>
            </a:pPr>
            <a:r>
              <a:t>First, to establish common understanding around the key elements of an evaluation and impact assessment framework</a:t>
            </a:r>
          </a:p>
          <a:p>
            <a:pPr>
              <a:spcBef>
                <a:spcPts val="400"/>
              </a:spcBef>
              <a:defRPr sz="2000"/>
            </a:pPr>
            <a:r>
              <a:t>Second, to agree on the elements of a possible framework that can be common for all P2Ps</a:t>
            </a:r>
          </a:p>
          <a:p>
            <a:pPr>
              <a:spcBef>
                <a:spcPts val="400"/>
              </a:spcBef>
              <a:defRPr sz="2000"/>
            </a:pPr>
            <a:r>
              <a:t>Third, to allow room for diversity for what needs to be diversified and reflected accordingly in the common framework, across the different P2P types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1130146" y="1620000"/>
            <a:ext cx="6869373" cy="758387"/>
          </a:xfrm>
          <a:prstGeom prst="rect">
            <a:avLst/>
          </a:prstGeom>
        </p:spPr>
        <p:txBody>
          <a:bodyPr/>
          <a:lstStyle/>
          <a:p>
            <a:pPr/>
            <a:r>
              <a:t>Guiding suggestions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1130400" y="2177143"/>
            <a:ext cx="7642539" cy="468085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000"/>
            </a:pPr>
            <a:r>
              <a:t>In refining the logic frame, consider the different outputs, outcomes and impacts in more detail as well as their inter-linkages and their links with the different activities. </a:t>
            </a:r>
          </a:p>
          <a:p>
            <a:pPr>
              <a:spcBef>
                <a:spcPts val="400"/>
              </a:spcBef>
              <a:defRPr sz="2000"/>
            </a:pPr>
            <a:r>
              <a:t>For each key output, outcome and impact, consider some specific indicators and data collection methods. </a:t>
            </a:r>
          </a:p>
          <a:p>
            <a:pPr>
              <a:spcBef>
                <a:spcPts val="400"/>
              </a:spcBef>
              <a:defRPr sz="2000"/>
            </a:pPr>
            <a:r>
              <a:t>Draw the links between your envisaged outputs, outcomes and impacts with the key objectives of the P2P as well as intermediate and global objectives.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Table 52"/>
          <p:cNvGraphicFramePr/>
          <p:nvPr/>
        </p:nvGraphicFramePr>
        <p:xfrm>
          <a:off x="185714" y="1344328"/>
          <a:ext cx="8569551" cy="515366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1576506"/>
                <a:gridCol w="1576506"/>
                <a:gridCol w="1814610"/>
                <a:gridCol w="1450013"/>
                <a:gridCol w="1348634"/>
                <a:gridCol w="790578"/>
              </a:tblGrid>
              <a:tr h="930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Activity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Output
Outcome
Impact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Indicators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Nature of indicator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Data collection methods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Timing</a:t>
                      </a:r>
                    </a:p>
                  </a:txBody>
                  <a:tcPr marL="0" marR="0" marT="0" marB="0" anchor="t" anchorCtr="0" horzOverflow="overflow"/>
                </a:tc>
              </a:tr>
              <a:tr h="1225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olidFill>
                            <a:srgbClr val="FFFFFF"/>
                          </a:solidFill>
                        </a:rPr>
                        <a:t> Joint calls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200"/>
                        <a:t>Output:
No of joint calls / consortia / projects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National contribution to calls; 
Comparison of before/after;
National/EU funding;
Size of projects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Qualitative
Quantitative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Surveys
National Statistics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During</a:t>
                      </a:r>
                    </a:p>
                  </a:txBody>
                  <a:tcPr marL="0" marR="0" marT="0" marB="0" anchor="t" anchorCtr="0" horzOverflow="overflow"/>
                </a:tc>
              </a:tr>
              <a:tr h="10083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olidFill>
                            <a:srgbClr val="FFFFFF"/>
                          </a:solidFill>
                        </a:rPr>
                        <a:t>Mapping exercises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200"/>
                        <a:t>Output:
Development of SRA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Satisfaction of stakeholders;
Levels of coordination budget;
No.of paper citations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Qualitative
Quantitative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International surveys
Statistics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During
End</a:t>
                      </a:r>
                    </a:p>
                  </a:txBody>
                  <a:tcPr marL="0" marR="0" marT="0" marB="0" anchor="t" anchorCtr="0" horzOverflow="overflow"/>
                </a:tc>
              </a:tr>
              <a:tr h="14173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200">
                          <a:solidFill>
                            <a:srgbClr val="FFFFFF"/>
                          </a:solidFill>
                        </a:rPr>
                        <a:t> Training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200"/>
                        <a:t>Outcome:
Increased research capacity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Increased no of publication so;
More researchers in the area;
New institutes;
Perceived new research excellence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Qualitative
Quantitative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Projects database
Desk research
Surveys
Bibliometrics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During - regularly and end
End - long term</a:t>
                      </a:r>
                    </a:p>
                  </a:txBody>
                  <a:tcPr marL="0" marR="0" marT="0" marB="0" anchor="t" anchorCtr="0" horzOverflow="overflow"/>
                </a:tc>
              </a:tr>
              <a:tr h="2794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Impact:
Quality of life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Decreasing health costs;
Decreasing affected patients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Quantitative
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National / international statistics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rPr sz="1200"/>
                        <a:t>End - long term</a:t>
                      </a:r>
                    </a:p>
                  </a:txBody>
                  <a:tcPr marL="0" marR="0" marT="0" marB="0" anchor="t" anchorCtr="0" horzOverflow="overflow"/>
                </a:tc>
              </a:tr>
              <a:tr h="2794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 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t> 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t> 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t> 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defRPr sz="1800"/>
                      </a:pPr>
                      <a:r>
                        <a:t> </a:t>
                      </a: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title"/>
          </p:nvPr>
        </p:nvSpPr>
        <p:spPr>
          <a:xfrm>
            <a:off x="1130146" y="1620000"/>
            <a:ext cx="6869373" cy="758387"/>
          </a:xfrm>
          <a:prstGeom prst="rect">
            <a:avLst/>
          </a:prstGeom>
        </p:spPr>
        <p:txBody>
          <a:bodyPr/>
          <a:lstStyle/>
          <a:p>
            <a:pPr/>
            <a:r>
              <a:t>Closing the loop</a:t>
            </a:r>
          </a:p>
        </p:txBody>
      </p:sp>
      <p:sp>
        <p:nvSpPr>
          <p:cNvPr id="55" name="Shape 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grpSp>
        <p:nvGrpSpPr>
          <p:cNvPr id="65" name="Group 65"/>
          <p:cNvGrpSpPr/>
          <p:nvPr/>
        </p:nvGrpSpPr>
        <p:grpSpPr>
          <a:xfrm>
            <a:off x="656584" y="2208528"/>
            <a:ext cx="3983655" cy="4492522"/>
            <a:chOff x="0" y="0"/>
            <a:chExt cx="3983654" cy="4492521"/>
          </a:xfrm>
        </p:grpSpPr>
        <p:grpSp>
          <p:nvGrpSpPr>
            <p:cNvPr id="58" name="Group 58"/>
            <p:cNvGrpSpPr/>
            <p:nvPr/>
          </p:nvGrpSpPr>
          <p:grpSpPr>
            <a:xfrm>
              <a:off x="0" y="0"/>
              <a:ext cx="3983655" cy="1444392"/>
              <a:chOff x="0" y="0"/>
              <a:chExt cx="3983654" cy="1444391"/>
            </a:xfrm>
          </p:grpSpPr>
          <p:sp>
            <p:nvSpPr>
              <p:cNvPr id="56" name="Shape 56"/>
              <p:cNvSpPr/>
              <p:nvPr/>
            </p:nvSpPr>
            <p:spPr>
              <a:xfrm>
                <a:off x="0" y="0"/>
                <a:ext cx="3983655" cy="1444392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31696" y="31696"/>
                <a:ext cx="3920262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  <a:r>
                  <a:t>Global Objectives</a:t>
                </a:r>
              </a:p>
              <a:p>
                <a:pPr marL="288878" indent="-288878" defTabSz="914400">
                  <a:buSzPct val="100000"/>
                  <a:buChar char="•"/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0" y="1524065"/>
              <a:ext cx="3983655" cy="1444392"/>
              <a:chOff x="0" y="0"/>
              <a:chExt cx="3983654" cy="1444391"/>
            </a:xfrm>
          </p:grpSpPr>
          <p:sp>
            <p:nvSpPr>
              <p:cNvPr id="59" name="Shape 59"/>
              <p:cNvSpPr/>
              <p:nvPr/>
            </p:nvSpPr>
            <p:spPr>
              <a:xfrm>
                <a:off x="0" y="0"/>
                <a:ext cx="3983655" cy="1444392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31696" y="31696"/>
                <a:ext cx="3920262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  <a:r>
                  <a:t>Intermediate</a:t>
                </a:r>
              </a:p>
              <a:p>
                <a:pPr marL="288878" indent="-288878" defTabSz="914400">
                  <a:buSzPct val="100000"/>
                  <a:buChar char="•"/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64" name="Group 64"/>
            <p:cNvGrpSpPr/>
            <p:nvPr/>
          </p:nvGrpSpPr>
          <p:grpSpPr>
            <a:xfrm>
              <a:off x="0" y="3048129"/>
              <a:ext cx="3983655" cy="1444393"/>
              <a:chOff x="0" y="0"/>
              <a:chExt cx="3983654" cy="1444391"/>
            </a:xfrm>
          </p:grpSpPr>
          <p:sp>
            <p:nvSpPr>
              <p:cNvPr id="62" name="Shape 62"/>
              <p:cNvSpPr/>
              <p:nvPr/>
            </p:nvSpPr>
            <p:spPr>
              <a:xfrm>
                <a:off x="0" y="0"/>
                <a:ext cx="3983655" cy="1444392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63" name="Shape 63"/>
              <p:cNvSpPr/>
              <p:nvPr/>
            </p:nvSpPr>
            <p:spPr>
              <a:xfrm>
                <a:off x="31696" y="31696"/>
                <a:ext cx="3920262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74">
                    <a:solidFill>
                      <a:srgbClr val="FFFFFF"/>
                    </a:solidFill>
                  </a:defRPr>
                </a:pPr>
                <a:r>
                  <a:t>Operational</a:t>
                </a:r>
              </a:p>
              <a:p>
                <a:pPr marL="288878" indent="-288878" defTabSz="914400">
                  <a:buSzPct val="100000"/>
                  <a:buChar char="•"/>
                  <a:defRPr sz="2274">
                    <a:solidFill>
                      <a:srgbClr val="FFFFFF"/>
                    </a:solidFill>
                  </a:defRPr>
                </a:pPr>
              </a:p>
            </p:txBody>
          </p:sp>
        </p:grpSp>
      </p:grpSp>
      <p:grpSp>
        <p:nvGrpSpPr>
          <p:cNvPr id="75" name="Group 75"/>
          <p:cNvGrpSpPr/>
          <p:nvPr/>
        </p:nvGrpSpPr>
        <p:grpSpPr>
          <a:xfrm>
            <a:off x="4763070" y="2208529"/>
            <a:ext cx="4380930" cy="4492521"/>
            <a:chOff x="0" y="0"/>
            <a:chExt cx="4380930" cy="4492520"/>
          </a:xfrm>
        </p:grpSpPr>
        <p:grpSp>
          <p:nvGrpSpPr>
            <p:cNvPr id="68" name="Group 68"/>
            <p:cNvGrpSpPr/>
            <p:nvPr/>
          </p:nvGrpSpPr>
          <p:grpSpPr>
            <a:xfrm>
              <a:off x="0" y="0"/>
              <a:ext cx="4380930" cy="1439095"/>
              <a:chOff x="0" y="0"/>
              <a:chExt cx="4380930" cy="1439094"/>
            </a:xfrm>
          </p:grpSpPr>
          <p:sp>
            <p:nvSpPr>
              <p:cNvPr id="66" name="Shape 66"/>
              <p:cNvSpPr/>
              <p:nvPr/>
            </p:nvSpPr>
            <p:spPr>
              <a:xfrm>
                <a:off x="0" y="0"/>
                <a:ext cx="4380930" cy="1439095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67" name="Shape 67"/>
              <p:cNvSpPr/>
              <p:nvPr/>
            </p:nvSpPr>
            <p:spPr>
              <a:xfrm>
                <a:off x="31580" y="31580"/>
                <a:ext cx="4317770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  <a:r>
                  <a:t>Impacts</a:t>
                </a:r>
              </a:p>
              <a:p>
                <a:pPr marL="287818" indent="-287818" defTabSz="914400">
                  <a:buSzPct val="100000"/>
                  <a:buChar char="•"/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0" y="1526713"/>
              <a:ext cx="4380930" cy="1439095"/>
              <a:chOff x="0" y="0"/>
              <a:chExt cx="4380930" cy="1439094"/>
            </a:xfrm>
          </p:grpSpPr>
          <p:sp>
            <p:nvSpPr>
              <p:cNvPr id="69" name="Shape 69"/>
              <p:cNvSpPr/>
              <p:nvPr/>
            </p:nvSpPr>
            <p:spPr>
              <a:xfrm>
                <a:off x="0" y="0"/>
                <a:ext cx="4380930" cy="1439095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31580" y="31579"/>
                <a:ext cx="4317770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  <a:r>
                  <a:t>Outcomes</a:t>
                </a:r>
              </a:p>
              <a:p>
                <a:pPr marL="287818" indent="-287818" defTabSz="914400">
                  <a:buSzPct val="100000"/>
                  <a:buChar char="•"/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0" y="3053426"/>
              <a:ext cx="4380930" cy="1439095"/>
              <a:chOff x="0" y="0"/>
              <a:chExt cx="4380930" cy="1439094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0" y="0"/>
                <a:ext cx="4380930" cy="1439095"/>
              </a:xfrm>
              <a:prstGeom prst="roundRect">
                <a:avLst>
                  <a:gd name="adj" fmla="val 7500"/>
                </a:avLst>
              </a:prstGeom>
              <a:solidFill>
                <a:schemeClr val="accent1"/>
              </a:solidFill>
              <a:ln w="254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31580" y="31579"/>
                <a:ext cx="4317770" cy="10820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defTabSz="914400">
                  <a:defRPr sz="2266">
                    <a:solidFill>
                      <a:srgbClr val="FFFFFF"/>
                    </a:solidFill>
                  </a:defRPr>
                </a:pPr>
                <a:r>
                  <a:t>Outputs</a:t>
                </a:r>
              </a:p>
              <a:p>
                <a:pPr marL="287818" indent="-287818" defTabSz="914400">
                  <a:buSzPct val="100000"/>
                  <a:buChar char="•"/>
                  <a:defRPr sz="2266">
                    <a:solidFill>
                      <a:srgbClr val="FFFFFF"/>
                    </a:solidFill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