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b="def" i="def"/>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hape 40"/>
          <p:cNvSpPr/>
          <p:nvPr>
            <p:ph type="sldImg"/>
          </p:nvPr>
        </p:nvSpPr>
        <p:spPr>
          <a:xfrm>
            <a:off x="1143000" y="685800"/>
            <a:ext cx="4572000" cy="3429000"/>
          </a:xfrm>
          <a:prstGeom prst="rect">
            <a:avLst/>
          </a:prstGeom>
        </p:spPr>
        <p:txBody>
          <a:bodyPr/>
          <a:lstStyle/>
          <a:p>
            <a:pPr/>
          </a:p>
        </p:txBody>
      </p:sp>
      <p:sp>
        <p:nvSpPr>
          <p:cNvPr id="41" name="Shape 4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Slide">
    <p:spTree>
      <p:nvGrpSpPr>
        <p:cNvPr id="1" name=""/>
        <p:cNvGrpSpPr/>
        <p:nvPr/>
      </p:nvGrpSpPr>
      <p:grpSpPr>
        <a:xfrm>
          <a:off x="0" y="0"/>
          <a:ext cx="0" cy="0"/>
          <a:chOff x="0" y="0"/>
          <a:chExt cx="0" cy="0"/>
        </a:xfrm>
      </p:grpSpPr>
      <p:pic>
        <p:nvPicPr>
          <p:cNvPr id="12" name="image2.png" descr="EL_PPT_1.png"/>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Shape 13"/>
          <p:cNvSpPr/>
          <p:nvPr>
            <p:ph type="body" sz="quarter" idx="1"/>
          </p:nvPr>
        </p:nvSpPr>
        <p:spPr>
          <a:xfrm>
            <a:off x="1584000" y="4680000"/>
            <a:ext cx="6400800" cy="1286516"/>
          </a:xfrm>
          <a:prstGeom prst="rect">
            <a:avLst/>
          </a:prstGeom>
        </p:spPr>
        <p:txBody>
          <a:bodyPr/>
          <a:lstStyle>
            <a:lvl1pPr marL="0" indent="0">
              <a:spcBef>
                <a:spcPts val="300"/>
              </a:spcBef>
              <a:buSzTx/>
              <a:buFontTx/>
              <a:buNone/>
              <a:defRPr sz="1600"/>
            </a:lvl1pPr>
            <a:lvl2pPr marL="0" indent="457200">
              <a:spcBef>
                <a:spcPts val="300"/>
              </a:spcBef>
              <a:buSzTx/>
              <a:buFontTx/>
              <a:buNone/>
              <a:defRPr sz="1600"/>
            </a:lvl2pPr>
            <a:lvl3pPr marL="0" indent="914400">
              <a:spcBef>
                <a:spcPts val="300"/>
              </a:spcBef>
              <a:buSzTx/>
              <a:buFontTx/>
              <a:buNone/>
              <a:defRPr sz="1600"/>
            </a:lvl3pPr>
            <a:lvl4pPr marL="0" indent="1371600">
              <a:spcBef>
                <a:spcPts val="300"/>
              </a:spcBef>
              <a:buSzTx/>
              <a:buFontTx/>
              <a:buNone/>
              <a:defRPr sz="1600"/>
            </a:lvl4pPr>
            <a:lvl5pPr marL="0" indent="1828800">
              <a:spcBef>
                <a:spcPts val="300"/>
              </a:spcBef>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14" name="Shape 14"/>
          <p:cNvSpPr/>
          <p:nvPr>
            <p:ph type="title"/>
          </p:nvPr>
        </p:nvSpPr>
        <p:spPr>
          <a:xfrm>
            <a:off x="1583999" y="2088000"/>
            <a:ext cx="6869374" cy="1241758"/>
          </a:xfrm>
          <a:prstGeom prst="rect">
            <a:avLst/>
          </a:prstGeom>
        </p:spPr>
        <p:txBody>
          <a:bodyPr/>
          <a:lstStyle/>
          <a:p>
            <a:pPr/>
            <a:r>
              <a:t>Title Text</a:t>
            </a:r>
          </a:p>
        </p:txBody>
      </p:sp>
      <p:sp>
        <p:nvSpPr>
          <p:cNvPr id="15" name="Shape 15"/>
          <p:cNvSpPr/>
          <p:nvPr>
            <p:ph type="sldNum" sz="quarter" idx="2"/>
          </p:nvPr>
        </p:nvSpPr>
        <p:spPr>
          <a:prstGeom prst="rect">
            <a:avLst/>
          </a:prstGeom>
        </p:spPr>
        <p:txBody>
          <a:bodyPr/>
          <a:lstStyle>
            <a:lvl1pPr>
              <a:defRPr>
                <a:solidFill>
                  <a:srgbClr val="053991"/>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le and Content">
    <p:spTree>
      <p:nvGrpSpPr>
        <p:cNvPr id="1" name=""/>
        <p:cNvGrpSpPr/>
        <p:nvPr/>
      </p:nvGrpSpPr>
      <p:grpSpPr>
        <a:xfrm>
          <a:off x="0" y="0"/>
          <a:ext cx="0" cy="0"/>
          <a:chOff x="0" y="0"/>
          <a:chExt cx="0" cy="0"/>
        </a:xfrm>
      </p:grpSpPr>
      <p:sp>
        <p:nvSpPr>
          <p:cNvPr id="22" name="Shape 22"/>
          <p:cNvSpPr/>
          <p:nvPr>
            <p:ph type="title"/>
          </p:nvPr>
        </p:nvSpPr>
        <p:spPr>
          <a:prstGeom prst="rect">
            <a:avLst/>
          </a:prstGeom>
        </p:spPr>
        <p:txBody>
          <a:bodyPr/>
          <a:lstStyle/>
          <a:p>
            <a:pPr/>
            <a:r>
              <a:t>Title Text</a:t>
            </a:r>
          </a:p>
        </p:txBody>
      </p:sp>
      <p:sp>
        <p:nvSpPr>
          <p:cNvPr id="23" name="Shape 23"/>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4" name="Shape 2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Custom Layout">
    <p:spTree>
      <p:nvGrpSpPr>
        <p:cNvPr id="1" name=""/>
        <p:cNvGrpSpPr/>
        <p:nvPr/>
      </p:nvGrpSpPr>
      <p:grpSpPr>
        <a:xfrm>
          <a:off x="0" y="0"/>
          <a:ext cx="0" cy="0"/>
          <a:chOff x="0" y="0"/>
          <a:chExt cx="0" cy="0"/>
        </a:xfrm>
      </p:grpSpPr>
      <p:pic>
        <p:nvPicPr>
          <p:cNvPr id="31" name="image3.png" descr="EL_PPT_3.png"/>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32" name="Shape 32"/>
          <p:cNvSpPr/>
          <p:nvPr>
            <p:ph type="title"/>
          </p:nvPr>
        </p:nvSpPr>
        <p:spPr>
          <a:prstGeom prst="rect">
            <a:avLst/>
          </a:prstGeom>
        </p:spPr>
        <p:txBody>
          <a:bodyPr/>
          <a:lstStyle/>
          <a:p>
            <a:pPr/>
            <a:r>
              <a:t>Title Text</a:t>
            </a:r>
          </a:p>
        </p:txBody>
      </p:sp>
      <p:sp>
        <p:nvSpPr>
          <p:cNvPr id="33" name="Shape 33"/>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4" name="Shape 3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png" descr="EL_PPT_2.png"/>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3" name="Shape 3"/>
          <p:cNvSpPr/>
          <p:nvPr>
            <p:ph type="title"/>
          </p:nvPr>
        </p:nvSpPr>
        <p:spPr>
          <a:xfrm>
            <a:off x="1130146" y="1620000"/>
            <a:ext cx="6869374" cy="758387"/>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Title Text</a:t>
            </a:r>
          </a:p>
        </p:txBody>
      </p:sp>
      <p:sp>
        <p:nvSpPr>
          <p:cNvPr id="4" name="Shape 4"/>
          <p:cNvSpPr/>
          <p:nvPr>
            <p:ph type="body" idx="1"/>
          </p:nvPr>
        </p:nvSpPr>
        <p:spPr>
          <a:xfrm>
            <a:off x="1130400" y="2710800"/>
            <a:ext cx="8229600" cy="341566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hape 5"/>
          <p:cNvSpPr/>
          <p:nvPr>
            <p:ph type="sldNum" sz="quarter" idx="2"/>
          </p:nvPr>
        </p:nvSpPr>
        <p:spPr>
          <a:xfrm>
            <a:off x="8422818" y="6404292"/>
            <a:ext cx="263981" cy="269241"/>
          </a:xfrm>
          <a:prstGeom prst="rect">
            <a:avLst/>
          </a:prstGeom>
          <a:ln w="12700">
            <a:miter lim="400000"/>
          </a:ln>
        </p:spPr>
        <p:txBody>
          <a:bodyPr wrap="none" lIns="45719" rIns="45719" anchor="ctr">
            <a:spAutoFit/>
          </a:bodyPr>
          <a:lstStyle>
            <a:lvl1pPr algn="r">
              <a:defRPr sz="1200">
                <a:solidFill>
                  <a:srgbClr val="FFFFFF"/>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Lst>
  <p:transition xmlns:p14="http://schemas.microsoft.com/office/powerpoint/2010/main" spd="med" advClick="1"/>
  <p:txStyles>
    <p:titleStyle>
      <a:lvl1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5pPr>
      <a:lvl6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6pPr>
      <a:lvl7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7pPr>
      <a:lvl8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8pPr>
      <a:lvl9pPr marL="0" marR="0" indent="0" algn="l" defTabSz="457200" rtl="0" latinLnBrk="0">
        <a:lnSpc>
          <a:spcPct val="100000"/>
        </a:lnSpc>
        <a:spcBef>
          <a:spcPts val="0"/>
        </a:spcBef>
        <a:spcAft>
          <a:spcPts val="0"/>
        </a:spcAft>
        <a:buClrTx/>
        <a:buSzTx/>
        <a:buFontTx/>
        <a:buNone/>
        <a:tabLst/>
        <a:defRPr b="1" baseline="0" cap="none" i="0" spc="0" strike="noStrike" sz="2600" u="none">
          <a:ln>
            <a:noFill/>
          </a:ln>
          <a:solidFill>
            <a:srgbClr val="053991"/>
          </a:solidFill>
          <a:uFillTx/>
          <a:latin typeface="Arial"/>
          <a:ea typeface="Arial"/>
          <a:cs typeface="Arial"/>
          <a:sym typeface="Arial"/>
        </a:defRPr>
      </a:lvl9pPr>
    </p:titleStyle>
    <p:bodyStyle>
      <a:lvl1pPr marL="342900" marR="0" indent="-34290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1pPr>
      <a:lvl2pPr marL="885825" marR="0" indent="-428625"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2pPr>
      <a:lvl3pPr marL="1257300" marR="0" indent="-34290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3pPr>
      <a:lvl4pPr marL="1763485" marR="0" indent="-391885"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4pPr>
      <a:lvl5pPr marL="2220685" marR="0" indent="-391885"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5pPr>
      <a:lvl6pPr marL="2560320" marR="0" indent="-27432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6pPr>
      <a:lvl7pPr marL="3017520" marR="0" indent="-27432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7pPr>
      <a:lvl8pPr marL="3474720" marR="0" indent="-27432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8pPr>
      <a:lvl9pPr marL="3931920" marR="0" indent="-274320" algn="l" defTabSz="457200" rtl="0" latinLnBrk="0">
        <a:lnSpc>
          <a:spcPct val="100000"/>
        </a:lnSpc>
        <a:spcBef>
          <a:spcPts val="500"/>
        </a:spcBef>
        <a:spcAft>
          <a:spcPts val="0"/>
        </a:spcAft>
        <a:buClrTx/>
        <a:buSzPct val="100000"/>
        <a:buFont typeface="Arial"/>
        <a:buChar char="•"/>
        <a:tabLst/>
        <a:defRPr b="0" baseline="0" cap="none" i="0" spc="0" strike="noStrike" sz="2400" u="none">
          <a:ln>
            <a:noFill/>
          </a:ln>
          <a:solidFill>
            <a:srgbClr val="053991"/>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 name="Shape 43"/>
          <p:cNvSpPr/>
          <p:nvPr>
            <p:ph type="subTitle" sz="quarter" idx="1"/>
          </p:nvPr>
        </p:nvSpPr>
        <p:spPr>
          <a:xfrm>
            <a:off x="1425739" y="5777947"/>
            <a:ext cx="7378420" cy="636105"/>
          </a:xfrm>
          <a:prstGeom prst="rect">
            <a:avLst/>
          </a:prstGeom>
        </p:spPr>
        <p:txBody>
          <a:bodyPr/>
          <a:lstStyle/>
          <a:p>
            <a:pPr/>
            <a:r>
              <a:t>ERA-LEARN 2020 Workshop on evaluation and impact assessment of P2Ps, </a:t>
            </a:r>
          </a:p>
          <a:p>
            <a:pPr/>
            <a:r>
              <a:t>Brussels, 18 May 2016</a:t>
            </a:r>
          </a:p>
        </p:txBody>
      </p:sp>
      <p:sp>
        <p:nvSpPr>
          <p:cNvPr id="44" name="Shape 44"/>
          <p:cNvSpPr/>
          <p:nvPr>
            <p:ph type="ctrTitle"/>
          </p:nvPr>
        </p:nvSpPr>
        <p:spPr>
          <a:xfrm>
            <a:off x="1425739" y="2439691"/>
            <a:ext cx="6869373" cy="1973283"/>
          </a:xfrm>
          <a:prstGeom prst="rect">
            <a:avLst/>
          </a:prstGeom>
        </p:spPr>
        <p:txBody>
          <a:bodyPr/>
          <a:lstStyle/>
          <a:p>
            <a:pPr defTabSz="342900">
              <a:defRPr sz="2100"/>
            </a:pPr>
            <a:r>
              <a:t>Topic A): Defining the rationale and objectives’ hierarchy of a P2P and setting the evaluation questions</a:t>
            </a:r>
            <a:br/>
            <a:br/>
            <a:b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 name="Shape 46"/>
          <p:cNvSpPr/>
          <p:nvPr>
            <p:ph type="title"/>
          </p:nvPr>
        </p:nvSpPr>
        <p:spPr>
          <a:xfrm>
            <a:off x="1130146" y="1620000"/>
            <a:ext cx="6869373" cy="758387"/>
          </a:xfrm>
          <a:prstGeom prst="rect">
            <a:avLst/>
          </a:prstGeom>
        </p:spPr>
        <p:txBody>
          <a:bodyPr/>
          <a:lstStyle/>
          <a:p>
            <a:pPr/>
            <a:r>
              <a:t>Some guidelines</a:t>
            </a:r>
          </a:p>
        </p:txBody>
      </p:sp>
      <p:sp>
        <p:nvSpPr>
          <p:cNvPr id="47" name="Shape 47"/>
          <p:cNvSpPr/>
          <p:nvPr>
            <p:ph type="body" idx="1"/>
          </p:nvPr>
        </p:nvSpPr>
        <p:spPr>
          <a:xfrm>
            <a:off x="1130400" y="2177143"/>
            <a:ext cx="7642539" cy="4680857"/>
          </a:xfrm>
          <a:prstGeom prst="rect">
            <a:avLst/>
          </a:prstGeom>
        </p:spPr>
        <p:txBody>
          <a:bodyPr/>
          <a:lstStyle/>
          <a:p>
            <a:pPr>
              <a:spcBef>
                <a:spcPts val="400"/>
              </a:spcBef>
              <a:defRPr sz="2000"/>
            </a:pPr>
            <a:r>
              <a:t>Start with a very brief tour-de-table.</a:t>
            </a:r>
          </a:p>
          <a:p>
            <a:pPr>
              <a:spcBef>
                <a:spcPts val="400"/>
              </a:spcBef>
              <a:defRPr sz="2000"/>
            </a:pPr>
            <a:r>
              <a:t>Help participants chose a real P2P to work on or a hypothetical one. Avoid choosing one of the P2Ps that already developed their framework to prevent cases of high-jacking the discussion.</a:t>
            </a:r>
          </a:p>
          <a:p>
            <a:pPr marL="0" indent="0">
              <a:spcBef>
                <a:spcPts val="400"/>
              </a:spcBef>
              <a:buSzTx/>
              <a:buNone/>
              <a:defRPr sz="2000"/>
            </a:pPr>
            <a:r>
              <a:t>Always keep in mind that we need to achieve three main aims</a:t>
            </a:r>
          </a:p>
          <a:p>
            <a:pPr>
              <a:spcBef>
                <a:spcPts val="400"/>
              </a:spcBef>
              <a:defRPr sz="2000"/>
            </a:pPr>
            <a:r>
              <a:t>First, to establish common understanding around the key elements of an evaluation and impact assessment framework</a:t>
            </a:r>
          </a:p>
          <a:p>
            <a:pPr>
              <a:spcBef>
                <a:spcPts val="400"/>
              </a:spcBef>
              <a:defRPr sz="2000"/>
            </a:pPr>
            <a:r>
              <a:t>Second, to agree on the elements of a possible framework that can be common for all P2Ps</a:t>
            </a:r>
          </a:p>
          <a:p>
            <a:pPr>
              <a:spcBef>
                <a:spcPts val="400"/>
              </a:spcBef>
              <a:defRPr sz="2000"/>
            </a:pPr>
            <a:r>
              <a:t>Third, to allow room for diversity for what needs to be diversified and reflected accordingly in the common framework, across the different P2P types</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ph type="title"/>
          </p:nvPr>
        </p:nvSpPr>
        <p:spPr>
          <a:xfrm>
            <a:off x="1130146" y="1620000"/>
            <a:ext cx="6869373" cy="758387"/>
          </a:xfrm>
          <a:prstGeom prst="rect">
            <a:avLst/>
          </a:prstGeom>
        </p:spPr>
        <p:txBody>
          <a:bodyPr/>
          <a:lstStyle/>
          <a:p>
            <a:pPr/>
            <a:r>
              <a:t>Guiding questions</a:t>
            </a:r>
          </a:p>
        </p:txBody>
      </p:sp>
      <p:sp>
        <p:nvSpPr>
          <p:cNvPr id="50" name="Shape 50"/>
          <p:cNvSpPr/>
          <p:nvPr>
            <p:ph type="body" idx="1"/>
          </p:nvPr>
        </p:nvSpPr>
        <p:spPr>
          <a:xfrm>
            <a:off x="1130400" y="2177143"/>
            <a:ext cx="7642539" cy="4680857"/>
          </a:xfrm>
          <a:prstGeom prst="rect">
            <a:avLst/>
          </a:prstGeom>
        </p:spPr>
        <p:txBody>
          <a:bodyPr/>
          <a:lstStyle/>
          <a:p>
            <a:pPr>
              <a:spcBef>
                <a:spcPts val="400"/>
              </a:spcBef>
              <a:defRPr sz="2000"/>
            </a:pPr>
            <a:r>
              <a:t>What is the P2P you wish to consider (thematic focus; overall aim; key activities)?</a:t>
            </a:r>
          </a:p>
          <a:p>
            <a:pPr>
              <a:spcBef>
                <a:spcPts val="400"/>
              </a:spcBef>
              <a:defRPr sz="2000"/>
            </a:pPr>
            <a:r>
              <a:t>What is the rationale for the existence of the specific P2P?</a:t>
            </a:r>
          </a:p>
          <a:p>
            <a:pPr>
              <a:spcBef>
                <a:spcPts val="400"/>
              </a:spcBef>
              <a:defRPr sz="2000"/>
            </a:pPr>
            <a:r>
              <a:t>What are the objectives of the specific P2P? (the network specific and the operational objectives will be ‘internal’ to the network; the intermediate and global objectives will reflect the relation of the specific P2P with its immediate surrounding environment, e.g. European policy in the area concerned and then the global objectives would reflect its relation/contribution to even higher policy goals</a:t>
            </a:r>
          </a:p>
          <a:p>
            <a:pPr>
              <a:spcBef>
                <a:spcPts val="400"/>
              </a:spcBef>
              <a:defRPr sz="2000"/>
            </a:pPr>
            <a:r>
              <a:t>What are the evaluation aspects that you will consider? Why are these important?</a:t>
            </a:r>
          </a:p>
          <a:p>
            <a:pPr>
              <a:spcBef>
                <a:spcPts val="400"/>
              </a:spcBef>
              <a:defRPr sz="2000"/>
            </a:pPr>
            <a:r>
              <a:t>What are the associated evaluation questions that reflect the aspects targeted?</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2" name="Shape 52"/>
          <p:cNvSpPr/>
          <p:nvPr>
            <p:ph type="title"/>
          </p:nvPr>
        </p:nvSpPr>
        <p:spPr>
          <a:xfrm>
            <a:off x="1130146" y="1620000"/>
            <a:ext cx="6869373" cy="758387"/>
          </a:xfrm>
          <a:prstGeom prst="rect">
            <a:avLst/>
          </a:prstGeom>
        </p:spPr>
        <p:txBody>
          <a:bodyPr/>
          <a:lstStyle/>
          <a:p>
            <a:pPr>
              <a:defRPr sz="2300"/>
            </a:pPr>
            <a:r>
              <a:t>Brief description of the P2P considered</a:t>
            </a:r>
            <a:br/>
          </a:p>
        </p:txBody>
      </p:sp>
      <p:sp>
        <p:nvSpPr>
          <p:cNvPr id="53" name="Shape 53"/>
          <p:cNvSpPr/>
          <p:nvPr>
            <p:ph type="body" idx="1"/>
          </p:nvPr>
        </p:nvSpPr>
        <p:spPr>
          <a:xfrm>
            <a:off x="990181" y="2187929"/>
            <a:ext cx="7642539" cy="4680857"/>
          </a:xfrm>
          <a:prstGeom prst="rect">
            <a:avLst/>
          </a:prstGeom>
        </p:spPr>
        <p:txBody>
          <a:bodyPr/>
          <a:lstStyle/>
          <a:p>
            <a:pPr marL="312039" indent="-312039" defTabSz="416052">
              <a:spcBef>
                <a:spcPts val="400"/>
              </a:spcBef>
              <a:defRPr sz="1820"/>
            </a:pPr>
            <a:r>
              <a:t>Thematic focus - </a:t>
            </a:r>
          </a:p>
          <a:p>
            <a:pPr lvl="1" marL="728091" indent="-312039" defTabSz="416052">
              <a:spcBef>
                <a:spcPts val="400"/>
              </a:spcBef>
              <a:buChar char="•"/>
              <a:defRPr sz="1820"/>
            </a:pPr>
            <a:r>
              <a:t>Environment - use of chemicals in agriculture</a:t>
            </a:r>
          </a:p>
          <a:p>
            <a:pPr marL="312039" indent="-312039" defTabSz="416052">
              <a:spcBef>
                <a:spcPts val="400"/>
              </a:spcBef>
              <a:defRPr sz="1820"/>
            </a:pPr>
            <a:r>
              <a:t>Overall aim - </a:t>
            </a:r>
          </a:p>
          <a:p>
            <a:pPr lvl="1" marL="728091" indent="-312039" defTabSz="416052">
              <a:spcBef>
                <a:spcPts val="400"/>
              </a:spcBef>
              <a:buChar char="•"/>
              <a:defRPr sz="1820"/>
            </a:pPr>
            <a:r>
              <a:t>Member states to lead the way in Europe initially and then globally</a:t>
            </a:r>
          </a:p>
          <a:p>
            <a:pPr marL="312039" indent="-312039" defTabSz="416052">
              <a:spcBef>
                <a:spcPts val="400"/>
              </a:spcBef>
              <a:defRPr sz="1820"/>
            </a:pPr>
            <a:r>
              <a:t>Structures - </a:t>
            </a:r>
          </a:p>
          <a:p>
            <a:pPr lvl="1" marL="728091" indent="-312039" defTabSz="416052">
              <a:spcBef>
                <a:spcPts val="400"/>
              </a:spcBef>
              <a:buChar char="•"/>
              <a:defRPr sz="1820"/>
            </a:pPr>
            <a:r>
              <a:t>A few member states to initiate the initiative and then open it up to other member states - needs to attract funding organisations</a:t>
            </a:r>
          </a:p>
          <a:p>
            <a:pPr marL="312039" indent="-312039" defTabSz="416052">
              <a:spcBef>
                <a:spcPts val="400"/>
              </a:spcBef>
              <a:defRPr sz="1820"/>
            </a:pPr>
            <a:r>
              <a:t>Main activities - </a:t>
            </a:r>
          </a:p>
          <a:p>
            <a:pPr lvl="1" marL="728091" indent="-312039" defTabSz="416052">
              <a:spcBef>
                <a:spcPts val="400"/>
              </a:spcBef>
              <a:buChar char="•"/>
              <a:defRPr sz="1820"/>
            </a:pPr>
            <a:r>
              <a:t>Mapping exercises</a:t>
            </a:r>
          </a:p>
          <a:p>
            <a:pPr lvl="1" marL="728091" indent="-312039" defTabSz="416052">
              <a:spcBef>
                <a:spcPts val="400"/>
              </a:spcBef>
              <a:buChar char="•"/>
              <a:defRPr sz="1820"/>
            </a:pPr>
            <a:r>
              <a:t>Joint calls</a:t>
            </a:r>
          </a:p>
          <a:p>
            <a:pPr lvl="1" marL="728091" indent="-312039" defTabSz="416052">
              <a:spcBef>
                <a:spcPts val="400"/>
              </a:spcBef>
              <a:buChar char="•"/>
              <a:defRPr sz="1820"/>
            </a:pPr>
            <a:r>
              <a:t>Dissemination </a:t>
            </a:r>
          </a:p>
          <a:p>
            <a:pPr lvl="1" marL="728091" indent="-312039" defTabSz="416052">
              <a:spcBef>
                <a:spcPts val="400"/>
              </a:spcBef>
              <a:buChar char="•"/>
              <a:defRPr sz="1820"/>
            </a:pPr>
            <a:r>
              <a:t>Stakeholder engagement</a:t>
            </a:r>
          </a:p>
          <a:p>
            <a:pPr lvl="1" marL="728091" indent="-312039" defTabSz="416052">
              <a:spcBef>
                <a:spcPts val="400"/>
              </a:spcBef>
              <a:buChar char="•"/>
              <a:defRPr sz="1820"/>
            </a:pPr>
            <a:r>
              <a:t>Training </a:t>
            </a:r>
          </a:p>
          <a:p>
            <a:pPr lvl="1" marL="728091" indent="-312039" defTabSz="416052">
              <a:spcBef>
                <a:spcPts val="400"/>
              </a:spcBef>
              <a:buChar char="•"/>
              <a:defRPr sz="1820"/>
            </a:pPr>
            <a:r>
              <a:t>Coordination of the network</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5" name="Shape 55"/>
          <p:cNvSpPr/>
          <p:nvPr>
            <p:ph type="title"/>
          </p:nvPr>
        </p:nvSpPr>
        <p:spPr>
          <a:xfrm>
            <a:off x="1130146" y="1620000"/>
            <a:ext cx="6869373" cy="758387"/>
          </a:xfrm>
          <a:prstGeom prst="rect">
            <a:avLst/>
          </a:prstGeom>
        </p:spPr>
        <p:txBody>
          <a:bodyPr/>
          <a:lstStyle/>
          <a:p>
            <a:pPr>
              <a:defRPr sz="2300"/>
            </a:pPr>
            <a:r>
              <a:t>Objectives’ Hierarchy</a:t>
            </a:r>
            <a:br/>
          </a:p>
        </p:txBody>
      </p:sp>
      <p:sp>
        <p:nvSpPr>
          <p:cNvPr id="56" name="Shape 56"/>
          <p:cNvSpPr/>
          <p:nvPr>
            <p:ph type="body" idx="1"/>
          </p:nvPr>
        </p:nvSpPr>
        <p:spPr>
          <a:xfrm>
            <a:off x="1076469" y="2144784"/>
            <a:ext cx="7642540" cy="4680858"/>
          </a:xfrm>
          <a:prstGeom prst="rect">
            <a:avLst/>
          </a:prstGeom>
        </p:spPr>
        <p:txBody>
          <a:bodyPr/>
          <a:lstStyle/>
          <a:p>
            <a:pPr marL="253745" indent="-253745" defTabSz="338327">
              <a:spcBef>
                <a:spcPts val="300"/>
              </a:spcBef>
              <a:defRPr sz="1480"/>
            </a:pPr>
            <a:r>
              <a:t>Global objectives… </a:t>
            </a:r>
          </a:p>
          <a:p>
            <a:pPr lvl="1" marL="430329" indent="-148389" defTabSz="338327">
              <a:spcBef>
                <a:spcPts val="300"/>
              </a:spcBef>
              <a:buFontTx/>
              <a:buChar char="•"/>
              <a:defRPr sz="1480"/>
            </a:pPr>
            <a:r>
              <a:t>Decrease the impact of pollution on humans related to chemical use</a:t>
            </a:r>
          </a:p>
          <a:p>
            <a:pPr marL="253745" indent="-253745" defTabSz="338327">
              <a:spcBef>
                <a:spcPts val="400"/>
              </a:spcBef>
              <a:defRPr sz="1480"/>
            </a:pPr>
          </a:p>
          <a:p>
            <a:pPr marL="253745" indent="-253745" defTabSz="338327">
              <a:spcBef>
                <a:spcPts val="300"/>
              </a:spcBef>
              <a:defRPr sz="1480"/>
            </a:pPr>
            <a:r>
              <a:t>Intermediate objectives..</a:t>
            </a:r>
          </a:p>
          <a:p>
            <a:pPr lvl="1" marL="592073" indent="-253745" defTabSz="338327">
              <a:spcBef>
                <a:spcPts val="300"/>
              </a:spcBef>
              <a:buChar char="•"/>
              <a:defRPr sz="1480"/>
            </a:pPr>
            <a:r>
              <a:t>Linking of interested countries and resources</a:t>
            </a:r>
          </a:p>
          <a:p>
            <a:pPr marL="253745" indent="-253745" defTabSz="338327">
              <a:spcBef>
                <a:spcPts val="400"/>
              </a:spcBef>
              <a:defRPr sz="1480"/>
            </a:pPr>
          </a:p>
          <a:p>
            <a:pPr marL="253745" indent="-253745" defTabSz="338327">
              <a:spcBef>
                <a:spcPts val="300"/>
              </a:spcBef>
              <a:defRPr sz="1480"/>
            </a:pPr>
            <a:r>
              <a:t>Immediate objectives…</a:t>
            </a:r>
          </a:p>
          <a:p>
            <a:pPr lvl="1" marL="592073" indent="-253745" defTabSz="338327">
              <a:spcBef>
                <a:spcPts val="300"/>
              </a:spcBef>
              <a:buChar char="•"/>
              <a:defRPr sz="1480"/>
            </a:pPr>
            <a:r>
              <a:t>Evidence based policy in the area of the environment</a:t>
            </a:r>
          </a:p>
          <a:p>
            <a:pPr marL="253745" indent="-253745" defTabSz="338327">
              <a:spcBef>
                <a:spcPts val="400"/>
              </a:spcBef>
              <a:defRPr sz="1480"/>
            </a:pPr>
          </a:p>
          <a:p>
            <a:pPr marL="253745" indent="-253745" defTabSz="338327">
              <a:spcBef>
                <a:spcPts val="300"/>
              </a:spcBef>
              <a:defRPr sz="1480"/>
            </a:pPr>
            <a:r>
              <a:t>Operational objectives..</a:t>
            </a:r>
          </a:p>
          <a:p>
            <a:pPr lvl="1" marL="592073" indent="-253745" defTabSz="338327">
              <a:spcBef>
                <a:spcPts val="300"/>
              </a:spcBef>
              <a:buChar char="•"/>
              <a:defRPr sz="1480"/>
            </a:pPr>
            <a:r>
              <a:t>Mapping the impact of chemicals in both nature and human beings</a:t>
            </a:r>
          </a:p>
          <a:p>
            <a:pPr lvl="1" marL="592073" indent="-253745" defTabSz="338327">
              <a:spcBef>
                <a:spcPts val="300"/>
              </a:spcBef>
              <a:buChar char="•"/>
              <a:defRPr sz="1480"/>
            </a:pPr>
            <a:r>
              <a:t>State of the art of existing research in capacities and the impact of chemical use on health</a:t>
            </a:r>
          </a:p>
          <a:p>
            <a:pPr lvl="1" marL="592073" indent="-253745" defTabSz="338327">
              <a:spcBef>
                <a:spcPts val="300"/>
              </a:spcBef>
              <a:buChar char="•"/>
              <a:defRPr sz="1480"/>
            </a:pPr>
            <a:r>
              <a:t>Mapping of research agendas at national and international level </a:t>
            </a:r>
          </a:p>
          <a:p>
            <a:pPr lvl="1" marL="592073" indent="-253745" defTabSz="338327">
              <a:spcBef>
                <a:spcPts val="300"/>
              </a:spcBef>
              <a:buChar char="•"/>
              <a:defRPr sz="1480"/>
            </a:pPr>
            <a:r>
              <a:t>Development of a  Strategic Research Agenda</a:t>
            </a:r>
          </a:p>
          <a:p>
            <a:pPr lvl="1" marL="592073" indent="-253745" defTabSz="338327">
              <a:spcBef>
                <a:spcPts val="300"/>
              </a:spcBef>
              <a:buChar char="•"/>
              <a:defRPr sz="1480"/>
            </a:pPr>
            <a:r>
              <a:t>Development of a harmonised database</a:t>
            </a:r>
          </a:p>
          <a:p>
            <a:pPr lvl="1" marL="592073" indent="-253745" defTabSz="338327">
              <a:spcBef>
                <a:spcPts val="300"/>
              </a:spcBef>
              <a:buChar char="•"/>
              <a:defRPr sz="1480"/>
            </a:pPr>
            <a:r>
              <a:t>Development of a prioritisation plan</a:t>
            </a:r>
          </a:p>
          <a:p>
            <a:pPr lvl="1" marL="592073" indent="-253745" defTabSz="338327">
              <a:spcBef>
                <a:spcPts val="300"/>
              </a:spcBef>
              <a:buChar char="•"/>
              <a:defRPr sz="1480"/>
            </a:pPr>
            <a:r>
              <a:t>Dissemination and valorisation of research results</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8" name="Shape 58"/>
          <p:cNvSpPr/>
          <p:nvPr>
            <p:ph type="title"/>
          </p:nvPr>
        </p:nvSpPr>
        <p:spPr>
          <a:xfrm>
            <a:off x="1081219" y="1544497"/>
            <a:ext cx="7740900" cy="758388"/>
          </a:xfrm>
          <a:prstGeom prst="rect">
            <a:avLst/>
          </a:prstGeom>
        </p:spPr>
        <p:txBody>
          <a:bodyPr/>
          <a:lstStyle/>
          <a:p>
            <a:pPr/>
            <a:r>
              <a:t>Evaluation aspects and evaluation questions</a:t>
            </a:r>
          </a:p>
        </p:txBody>
      </p:sp>
      <p:sp>
        <p:nvSpPr>
          <p:cNvPr id="59" name="Shape 59"/>
          <p:cNvSpPr/>
          <p:nvPr>
            <p:ph type="body" idx="1"/>
          </p:nvPr>
        </p:nvSpPr>
        <p:spPr>
          <a:xfrm>
            <a:off x="1130400" y="2177143"/>
            <a:ext cx="7642539" cy="4680857"/>
          </a:xfrm>
          <a:prstGeom prst="rect">
            <a:avLst/>
          </a:prstGeom>
        </p:spPr>
        <p:txBody>
          <a:bodyPr/>
          <a:lstStyle/>
          <a:p>
            <a:pPr marL="294894" indent="-294894" defTabSz="393192">
              <a:spcBef>
                <a:spcPts val="400"/>
              </a:spcBef>
              <a:defRPr sz="1720"/>
            </a:pPr>
            <a:r>
              <a:t>Effectiveness </a:t>
            </a:r>
          </a:p>
          <a:p>
            <a:pPr lvl="1" marL="688086" indent="-294894" defTabSz="393192">
              <a:spcBef>
                <a:spcPts val="400"/>
              </a:spcBef>
              <a:buChar char="•"/>
              <a:defRPr sz="1720"/>
            </a:pPr>
            <a:r>
              <a:t>The extent to which policy making is based on facts supported by the research</a:t>
            </a:r>
          </a:p>
          <a:p>
            <a:pPr marL="294894" indent="-294894" defTabSz="393192">
              <a:spcBef>
                <a:spcPts val="400"/>
              </a:spcBef>
              <a:defRPr sz="1720"/>
            </a:pPr>
            <a:r>
              <a:t>Utility</a:t>
            </a:r>
          </a:p>
          <a:p>
            <a:pPr lvl="1" marL="688086" indent="-294894" defTabSz="393192">
              <a:spcBef>
                <a:spcPts val="400"/>
              </a:spcBef>
              <a:buChar char="•"/>
              <a:defRPr sz="1720"/>
            </a:pPr>
            <a:r>
              <a:t>To what extent have we contributed to the decrease in the use of chemicals in agriculture</a:t>
            </a:r>
          </a:p>
          <a:p>
            <a:pPr marL="294894" indent="-294894" defTabSz="393192">
              <a:spcBef>
                <a:spcPts val="400"/>
              </a:spcBef>
              <a:defRPr sz="1720"/>
            </a:pPr>
            <a:r>
              <a:t>Relevance</a:t>
            </a:r>
          </a:p>
          <a:p>
            <a:pPr lvl="1" marL="688086" indent="-294894" defTabSz="393192">
              <a:spcBef>
                <a:spcPts val="400"/>
              </a:spcBef>
              <a:buChar char="•"/>
              <a:defRPr sz="1720"/>
            </a:pPr>
            <a:r>
              <a:t>The extent to which the intervention objectives are pertinent to the needs addressed</a:t>
            </a:r>
          </a:p>
          <a:p>
            <a:pPr marL="294894" indent="-294894" defTabSz="393192">
              <a:spcBef>
                <a:spcPts val="400"/>
              </a:spcBef>
              <a:defRPr sz="1720"/>
            </a:pPr>
            <a:r>
              <a:t>Sustainability</a:t>
            </a:r>
          </a:p>
          <a:p>
            <a:pPr lvl="1" marL="688086" indent="-294894" defTabSz="393192">
              <a:spcBef>
                <a:spcPts val="400"/>
              </a:spcBef>
              <a:buChar char="•"/>
              <a:defRPr sz="1720"/>
            </a:pPr>
            <a:r>
              <a:t>Which positive effects will last after the intervention has ended</a:t>
            </a:r>
          </a:p>
          <a:p>
            <a:pPr marL="294894" indent="-294894" defTabSz="393192">
              <a:spcBef>
                <a:spcPts val="400"/>
              </a:spcBef>
              <a:defRPr sz="1720"/>
            </a:pPr>
            <a:r>
              <a:t>Acceptability</a:t>
            </a:r>
          </a:p>
          <a:p>
            <a:pPr lvl="1" marL="688086" indent="-294894" defTabSz="393192">
              <a:spcBef>
                <a:spcPts val="400"/>
              </a:spcBef>
              <a:buChar char="•"/>
              <a:defRPr sz="1720"/>
            </a:pPr>
            <a:r>
              <a:t>The extent to which stakeholders accepted the results of the research </a:t>
            </a:r>
          </a:p>
          <a:p>
            <a:pPr marL="294894" indent="-294894" defTabSz="393192">
              <a:spcBef>
                <a:spcPts val="400"/>
              </a:spcBef>
              <a:defRPr sz="1720"/>
            </a:pPr>
            <a:r>
              <a:t>Efficiency</a:t>
            </a:r>
          </a:p>
          <a:p>
            <a:pPr lvl="1" marL="688086" indent="-294894" defTabSz="393192">
              <a:spcBef>
                <a:spcPts val="400"/>
              </a:spcBef>
              <a:buChar char="•"/>
              <a:defRPr sz="1720"/>
            </a:pPr>
            <a:r>
              <a:t>Could we reach the same objectives with with less cost</a:t>
            </a: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