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56" r:id="rId2"/>
    <p:sldId id="299" r:id="rId3"/>
    <p:sldId id="370" r:id="rId4"/>
    <p:sldId id="371" r:id="rId5"/>
    <p:sldId id="372" r:id="rId6"/>
    <p:sldId id="373" r:id="rId7"/>
  </p:sldIdLst>
  <p:sldSz cx="9144000" cy="6858000" type="screen4x3"/>
  <p:notesSz cx="6670675" cy="97774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ffie" initials="e" lastIdx="7" clrIdx="0"/>
  <p:cmAuthor id="1" name="Effie Amanatidou" initials="E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3991"/>
    <a:srgbClr val="00FFFF"/>
    <a:srgbClr val="CCFF33"/>
    <a:srgbClr val="D1403C"/>
    <a:srgbClr val="139DE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82" autoAdjust="0"/>
    <p:restoredTop sz="94663" autoAdjust="0"/>
  </p:normalViewPr>
  <p:slideViewPr>
    <p:cSldViewPr snapToGrid="0" snapToObjects="1">
      <p:cViewPr>
        <p:scale>
          <a:sx n="70" d="100"/>
          <a:sy n="70" d="100"/>
        </p:scale>
        <p:origin x="-41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70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890626" cy="488870"/>
          </a:xfrm>
          <a:prstGeom prst="rect">
            <a:avLst/>
          </a:prstGeom>
        </p:spPr>
        <p:txBody>
          <a:bodyPr vert="horz" lIns="89785" tIns="44892" rIns="89785" bIns="44892" rtlCol="0"/>
          <a:lstStyle>
            <a:lvl1pPr algn="l">
              <a:defRPr sz="1200"/>
            </a:lvl1pPr>
          </a:lstStyle>
          <a:p>
            <a:endParaRPr lang="en-GB"/>
          </a:p>
        </p:txBody>
      </p:sp>
      <p:sp>
        <p:nvSpPr>
          <p:cNvPr id="3" name="Date Placeholder 2"/>
          <p:cNvSpPr>
            <a:spLocks noGrp="1"/>
          </p:cNvSpPr>
          <p:nvPr>
            <p:ph type="dt" sz="quarter" idx="1"/>
          </p:nvPr>
        </p:nvSpPr>
        <p:spPr>
          <a:xfrm>
            <a:off x="3778505" y="0"/>
            <a:ext cx="2890626" cy="488870"/>
          </a:xfrm>
          <a:prstGeom prst="rect">
            <a:avLst/>
          </a:prstGeom>
        </p:spPr>
        <p:txBody>
          <a:bodyPr vert="horz" lIns="89785" tIns="44892" rIns="89785" bIns="44892" rtlCol="0"/>
          <a:lstStyle>
            <a:lvl1pPr algn="r">
              <a:defRPr sz="1200"/>
            </a:lvl1pPr>
          </a:lstStyle>
          <a:p>
            <a:fld id="{5CA32D41-5B9B-44A9-9EDE-EB2829CF4C82}" type="datetimeFigureOut">
              <a:rPr lang="en-GB" smtClean="0"/>
              <a:t>18/05/2016</a:t>
            </a:fld>
            <a:endParaRPr lang="en-GB"/>
          </a:p>
        </p:txBody>
      </p:sp>
      <p:sp>
        <p:nvSpPr>
          <p:cNvPr id="4" name="Footer Placeholder 3"/>
          <p:cNvSpPr>
            <a:spLocks noGrp="1"/>
          </p:cNvSpPr>
          <p:nvPr>
            <p:ph type="ftr" sz="quarter" idx="2"/>
          </p:nvPr>
        </p:nvSpPr>
        <p:spPr>
          <a:xfrm>
            <a:off x="1" y="9286846"/>
            <a:ext cx="2890626" cy="488870"/>
          </a:xfrm>
          <a:prstGeom prst="rect">
            <a:avLst/>
          </a:prstGeom>
        </p:spPr>
        <p:txBody>
          <a:bodyPr vert="horz" lIns="89785" tIns="44892" rIns="89785" bIns="44892" rtlCol="0" anchor="b"/>
          <a:lstStyle>
            <a:lvl1pPr algn="l">
              <a:defRPr sz="1200"/>
            </a:lvl1pPr>
          </a:lstStyle>
          <a:p>
            <a:endParaRPr lang="en-GB"/>
          </a:p>
        </p:txBody>
      </p:sp>
      <p:sp>
        <p:nvSpPr>
          <p:cNvPr id="5" name="Slide Number Placeholder 4"/>
          <p:cNvSpPr>
            <a:spLocks noGrp="1"/>
          </p:cNvSpPr>
          <p:nvPr>
            <p:ph type="sldNum" sz="quarter" idx="3"/>
          </p:nvPr>
        </p:nvSpPr>
        <p:spPr>
          <a:xfrm>
            <a:off x="3778505" y="9286846"/>
            <a:ext cx="2890626" cy="488870"/>
          </a:xfrm>
          <a:prstGeom prst="rect">
            <a:avLst/>
          </a:prstGeom>
        </p:spPr>
        <p:txBody>
          <a:bodyPr vert="horz" lIns="89785" tIns="44892" rIns="89785" bIns="44892" rtlCol="0" anchor="b"/>
          <a:lstStyle>
            <a:lvl1pPr algn="r">
              <a:defRPr sz="1200"/>
            </a:lvl1pPr>
          </a:lstStyle>
          <a:p>
            <a:fld id="{5F781E94-AFAF-43FA-89D3-B7EC39FF1827}" type="slidenum">
              <a:rPr lang="en-GB" smtClean="0"/>
              <a:t>‹#›</a:t>
            </a:fld>
            <a:endParaRPr lang="en-GB"/>
          </a:p>
        </p:txBody>
      </p:sp>
    </p:spTree>
    <p:extLst>
      <p:ext uri="{BB962C8B-B14F-4D97-AF65-F5344CB8AC3E}">
        <p14:creationId xmlns:p14="http://schemas.microsoft.com/office/powerpoint/2010/main" val="33308197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838" cy="4889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8250" y="0"/>
            <a:ext cx="2890838" cy="488950"/>
          </a:xfrm>
          <a:prstGeom prst="rect">
            <a:avLst/>
          </a:prstGeom>
        </p:spPr>
        <p:txBody>
          <a:bodyPr vert="horz" lIns="91440" tIns="45720" rIns="91440" bIns="45720" rtlCol="0"/>
          <a:lstStyle>
            <a:lvl1pPr algn="r">
              <a:defRPr sz="1200"/>
            </a:lvl1pPr>
          </a:lstStyle>
          <a:p>
            <a:fld id="{A2F22EF6-862D-43ED-AAF2-B329101EFDD5}" type="datetimeFigureOut">
              <a:rPr lang="en-GB" smtClean="0"/>
              <a:t>18/05/2016</a:t>
            </a:fld>
            <a:endParaRPr lang="en-GB"/>
          </a:p>
        </p:txBody>
      </p:sp>
      <p:sp>
        <p:nvSpPr>
          <p:cNvPr id="4" name="Slide Image Placeholder 3"/>
          <p:cNvSpPr>
            <a:spLocks noGrp="1" noRot="1" noChangeAspect="1"/>
          </p:cNvSpPr>
          <p:nvPr>
            <p:ph type="sldImg" idx="2"/>
          </p:nvPr>
        </p:nvSpPr>
        <p:spPr>
          <a:xfrm>
            <a:off x="890588" y="733425"/>
            <a:ext cx="4889500" cy="36671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750" y="4645025"/>
            <a:ext cx="5337175" cy="43989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286875"/>
            <a:ext cx="2890838" cy="48895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8250" y="9286875"/>
            <a:ext cx="2890838" cy="488950"/>
          </a:xfrm>
          <a:prstGeom prst="rect">
            <a:avLst/>
          </a:prstGeom>
        </p:spPr>
        <p:txBody>
          <a:bodyPr vert="horz" lIns="91440" tIns="45720" rIns="91440" bIns="45720" rtlCol="0" anchor="b"/>
          <a:lstStyle>
            <a:lvl1pPr algn="r">
              <a:defRPr sz="1200"/>
            </a:lvl1pPr>
          </a:lstStyle>
          <a:p>
            <a:fld id="{C7D17BC5-7FA7-4B61-AB1D-5AC676B6C8C1}" type="slidenum">
              <a:rPr lang="en-GB" smtClean="0"/>
              <a:t>‹#›</a:t>
            </a:fld>
            <a:endParaRPr lang="en-GB"/>
          </a:p>
        </p:txBody>
      </p:sp>
    </p:spTree>
    <p:extLst>
      <p:ext uri="{BB962C8B-B14F-4D97-AF65-F5344CB8AC3E}">
        <p14:creationId xmlns:p14="http://schemas.microsoft.com/office/powerpoint/2010/main" val="4213546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EL_PPT_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ubtitle 2"/>
          <p:cNvSpPr>
            <a:spLocks noGrp="1"/>
          </p:cNvSpPr>
          <p:nvPr>
            <p:ph type="subTitle" idx="1"/>
          </p:nvPr>
        </p:nvSpPr>
        <p:spPr>
          <a:xfrm>
            <a:off x="1584000" y="4680000"/>
            <a:ext cx="6400800" cy="1286516"/>
          </a:xfrm>
        </p:spPr>
        <p:txBody>
          <a:bodyPr>
            <a:normAutofit/>
          </a:bodyPr>
          <a:lstStyle>
            <a:lvl1pPr marL="0" indent="0" algn="l">
              <a:buNone/>
              <a:defRPr sz="1600">
                <a:solidFill>
                  <a:srgbClr val="05399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ga-IE" dirty="0" smtClean="0"/>
              <a:t>Click to edit Master subtitle style</a:t>
            </a:r>
            <a:endParaRPr lang="en-US" dirty="0"/>
          </a:p>
        </p:txBody>
      </p:sp>
      <p:sp>
        <p:nvSpPr>
          <p:cNvPr id="4" name="Date Placeholder 3"/>
          <p:cNvSpPr>
            <a:spLocks noGrp="1"/>
          </p:cNvSpPr>
          <p:nvPr>
            <p:ph type="dt" sz="half" idx="10"/>
          </p:nvPr>
        </p:nvSpPr>
        <p:spPr>
          <a:xfrm>
            <a:off x="1584000" y="6417059"/>
            <a:ext cx="2133600" cy="365125"/>
          </a:xfrm>
        </p:spPr>
        <p:txBody>
          <a:bodyPr/>
          <a:lstStyle>
            <a:lvl1pPr>
              <a:defRPr>
                <a:solidFill>
                  <a:srgbClr val="053991"/>
                </a:solidFill>
              </a:defRPr>
            </a:lvl1pPr>
          </a:lstStyle>
          <a:p>
            <a:fld id="{CEEDFD67-5994-DD4E-B2F9-AED612E59D5C}" type="datetimeFigureOut">
              <a:rPr lang="en-US" smtClean="0"/>
              <a:pPr/>
              <a:t>5/18/2016</a:t>
            </a:fld>
            <a:endParaRPr lang="en-US" dirty="0"/>
          </a:p>
        </p:txBody>
      </p:sp>
      <p:sp>
        <p:nvSpPr>
          <p:cNvPr id="6" name="Slide Number Placeholder 5"/>
          <p:cNvSpPr>
            <a:spLocks noGrp="1"/>
          </p:cNvSpPr>
          <p:nvPr>
            <p:ph type="sldNum" sz="quarter" idx="12"/>
          </p:nvPr>
        </p:nvSpPr>
        <p:spPr/>
        <p:txBody>
          <a:bodyPr/>
          <a:lstStyle>
            <a:lvl1pPr>
              <a:defRPr>
                <a:solidFill>
                  <a:srgbClr val="053991"/>
                </a:solidFill>
              </a:defRPr>
            </a:lvl1pPr>
          </a:lstStyle>
          <a:p>
            <a:fld id="{F3896F77-8176-5046-8472-9DF78E7C5754}" type="slidenum">
              <a:rPr lang="en-US" smtClean="0"/>
              <a:pPr/>
              <a:t>‹#›</a:t>
            </a:fld>
            <a:endParaRPr lang="en-US" dirty="0"/>
          </a:p>
        </p:txBody>
      </p:sp>
      <p:sp>
        <p:nvSpPr>
          <p:cNvPr id="9" name="Title Placeholder 1"/>
          <p:cNvSpPr>
            <a:spLocks noGrp="1"/>
          </p:cNvSpPr>
          <p:nvPr>
            <p:ph type="title"/>
          </p:nvPr>
        </p:nvSpPr>
        <p:spPr>
          <a:xfrm>
            <a:off x="1584000" y="2088000"/>
            <a:ext cx="6869374" cy="1241758"/>
          </a:xfrm>
          <a:prstGeom prst="rect">
            <a:avLst/>
          </a:prstGeom>
        </p:spPr>
        <p:txBody>
          <a:bodyPr vert="horz" lIns="91440" tIns="45720" rIns="91440" bIns="45720" rtlCol="0" anchor="t">
            <a:normAutofit/>
          </a:bodyPr>
          <a:lstStyle/>
          <a:p>
            <a:r>
              <a:rPr lang="ga-IE" dirty="0" smtClean="0"/>
              <a:t>Click to edit Master title style</a:t>
            </a:r>
            <a:endParaRPr lang="en-US" dirty="0"/>
          </a:p>
        </p:txBody>
      </p:sp>
    </p:spTree>
    <p:extLst>
      <p:ext uri="{BB962C8B-B14F-4D97-AF65-F5344CB8AC3E}">
        <p14:creationId xmlns:p14="http://schemas.microsoft.com/office/powerpoint/2010/main" val="240718727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dirty="0" smtClean="0"/>
              <a:t>Click to edit Master title style</a:t>
            </a:r>
            <a:endParaRPr lang="en-US" dirty="0"/>
          </a:p>
        </p:txBody>
      </p:sp>
      <p:sp>
        <p:nvSpPr>
          <p:cNvPr id="3" name="Content Placeholder 2"/>
          <p:cNvSpPr>
            <a:spLocks noGrp="1"/>
          </p:cNvSpPr>
          <p:nvPr>
            <p:ph idx="1"/>
          </p:nvPr>
        </p:nvSpPr>
        <p:spPr/>
        <p:txBody>
          <a:body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Date Placeholder 3"/>
          <p:cNvSpPr>
            <a:spLocks noGrp="1"/>
          </p:cNvSpPr>
          <p:nvPr>
            <p:ph type="dt" sz="half" idx="10"/>
          </p:nvPr>
        </p:nvSpPr>
        <p:spPr/>
        <p:txBody>
          <a:bodyPr/>
          <a:lstStyle>
            <a:lvl1pPr>
              <a:defRPr>
                <a:solidFill>
                  <a:schemeClr val="bg1"/>
                </a:solidFill>
              </a:defRPr>
            </a:lvl1pPr>
          </a:lstStyle>
          <a:p>
            <a:fld id="{CEEDFD67-5994-DD4E-B2F9-AED612E59D5C}" type="datetimeFigureOut">
              <a:rPr lang="en-US" smtClean="0"/>
              <a:pPr/>
              <a:t>5/18/2016</a:t>
            </a:fld>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3896F77-8176-5046-8472-9DF78E7C5754}" type="slidenum">
              <a:rPr lang="en-US" smtClean="0"/>
              <a:pPr/>
              <a:t>‹#›</a:t>
            </a:fld>
            <a:endParaRPr lang="en-US" dirty="0"/>
          </a:p>
        </p:txBody>
      </p:sp>
    </p:spTree>
    <p:extLst>
      <p:ext uri="{BB962C8B-B14F-4D97-AF65-F5344CB8AC3E}">
        <p14:creationId xmlns:p14="http://schemas.microsoft.com/office/powerpoint/2010/main" val="27153349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9" name="Picture 8" descr="EL_PPT_3.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Date Placeholder 2"/>
          <p:cNvSpPr>
            <a:spLocks noGrp="1"/>
          </p:cNvSpPr>
          <p:nvPr>
            <p:ph type="dt" sz="half" idx="10"/>
          </p:nvPr>
        </p:nvSpPr>
        <p:spPr/>
        <p:txBody>
          <a:bodyPr/>
          <a:lstStyle>
            <a:lvl1pPr>
              <a:defRPr>
                <a:solidFill>
                  <a:schemeClr val="bg1"/>
                </a:solidFill>
              </a:defRPr>
            </a:lvl1pPr>
          </a:lstStyle>
          <a:p>
            <a:fld id="{CEEDFD67-5994-DD4E-B2F9-AED612E59D5C}" type="datetimeFigureOut">
              <a:rPr lang="en-US" smtClean="0"/>
              <a:pPr/>
              <a:t>5/18/2016</a:t>
            </a:fld>
            <a:endParaRPr lang="en-US" dirty="0"/>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F3896F77-8176-5046-8472-9DF78E7C5754}" type="slidenum">
              <a:rPr lang="en-US" smtClean="0"/>
              <a:pPr/>
              <a:t>‹#›</a:t>
            </a:fld>
            <a:endParaRPr lang="en-US" dirty="0"/>
          </a:p>
        </p:txBody>
      </p:sp>
      <p:sp>
        <p:nvSpPr>
          <p:cNvPr id="10" name="Title 1"/>
          <p:cNvSpPr>
            <a:spLocks noGrp="1"/>
          </p:cNvSpPr>
          <p:nvPr>
            <p:ph type="title"/>
          </p:nvPr>
        </p:nvSpPr>
        <p:spPr>
          <a:xfrm>
            <a:off x="1130146" y="1620000"/>
            <a:ext cx="6869374" cy="758387"/>
          </a:xfrm>
        </p:spPr>
        <p:txBody>
          <a:bodyPr/>
          <a:lstStyle/>
          <a:p>
            <a:r>
              <a:rPr lang="ga-IE" dirty="0" smtClean="0"/>
              <a:t>Click to edit Master title style</a:t>
            </a:r>
            <a:endParaRPr lang="en-US" dirty="0"/>
          </a:p>
        </p:txBody>
      </p:sp>
      <p:sp>
        <p:nvSpPr>
          <p:cNvPr id="11" name="Content Placeholder 2"/>
          <p:cNvSpPr>
            <a:spLocks noGrp="1"/>
          </p:cNvSpPr>
          <p:nvPr>
            <p:ph idx="1"/>
          </p:nvPr>
        </p:nvSpPr>
        <p:spPr>
          <a:xfrm>
            <a:off x="1130400" y="2710800"/>
            <a:ext cx="8229600" cy="3415660"/>
          </a:xfrm>
        </p:spPr>
        <p:txBody>
          <a:body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Tree>
    <p:extLst>
      <p:ext uri="{BB962C8B-B14F-4D97-AF65-F5344CB8AC3E}">
        <p14:creationId xmlns:p14="http://schemas.microsoft.com/office/powerpoint/2010/main" val="291925404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EL_PPT_2.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1130146" y="1620000"/>
            <a:ext cx="6869374" cy="758387"/>
          </a:xfrm>
          <a:prstGeom prst="rect">
            <a:avLst/>
          </a:prstGeom>
        </p:spPr>
        <p:txBody>
          <a:bodyPr vert="horz" lIns="91440" tIns="45720" rIns="91440" bIns="45720" rtlCol="0" anchor="t">
            <a:normAutofit/>
          </a:bodyPr>
          <a:lstStyle/>
          <a:p>
            <a:r>
              <a:rPr lang="ga-IE" dirty="0" smtClean="0"/>
              <a:t>Click to edit Master title style</a:t>
            </a:r>
            <a:endParaRPr lang="en-US" dirty="0"/>
          </a:p>
        </p:txBody>
      </p:sp>
      <p:sp>
        <p:nvSpPr>
          <p:cNvPr id="3" name="Text Placeholder 2"/>
          <p:cNvSpPr>
            <a:spLocks noGrp="1"/>
          </p:cNvSpPr>
          <p:nvPr>
            <p:ph type="body" idx="1"/>
          </p:nvPr>
        </p:nvSpPr>
        <p:spPr>
          <a:xfrm>
            <a:off x="1130400" y="2710800"/>
            <a:ext cx="8229600" cy="3415660"/>
          </a:xfrm>
          <a:prstGeom prst="rect">
            <a:avLst/>
          </a:prstGeom>
        </p:spPr>
        <p:txBody>
          <a:bodyPr vert="horz" lIns="91440" tIns="45720" rIns="91440" bIns="45720" rtlCol="0">
            <a:normAutofit/>
          </a:bodyPr>
          <a:lstStyle/>
          <a:p>
            <a:pPr lvl="0"/>
            <a:r>
              <a:rPr lang="ga-IE" dirty="0" smtClean="0"/>
              <a:t>Click to edit Master text styles</a:t>
            </a:r>
          </a:p>
          <a:p>
            <a:pPr lvl="1"/>
            <a:r>
              <a:rPr lang="ga-IE" dirty="0" smtClean="0"/>
              <a:t>Second level</a:t>
            </a:r>
          </a:p>
          <a:p>
            <a:pPr lvl="2"/>
            <a:r>
              <a:rPr lang="ga-IE" dirty="0" smtClean="0"/>
              <a:t>Third level</a:t>
            </a:r>
          </a:p>
          <a:p>
            <a:pPr lvl="3"/>
            <a:r>
              <a:rPr lang="ga-IE" dirty="0" smtClean="0"/>
              <a:t>Fourth level</a:t>
            </a:r>
          </a:p>
          <a:p>
            <a:pPr lvl="4"/>
            <a:r>
              <a:rPr lang="ga-IE" dirty="0" smtClean="0"/>
              <a:t>Fifth level</a:t>
            </a:r>
            <a:endParaRPr lang="en-US" dirty="0"/>
          </a:p>
        </p:txBody>
      </p:sp>
      <p:sp>
        <p:nvSpPr>
          <p:cNvPr id="4" name="Date Placeholder 3"/>
          <p:cNvSpPr>
            <a:spLocks noGrp="1"/>
          </p:cNvSpPr>
          <p:nvPr>
            <p:ph type="dt" sz="half" idx="2"/>
          </p:nvPr>
        </p:nvSpPr>
        <p:spPr>
          <a:xfrm>
            <a:off x="1130146" y="641705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EDFD67-5994-DD4E-B2F9-AED612E59D5C}" type="datetimeFigureOut">
              <a:rPr lang="en-US" smtClean="0"/>
              <a:t>5/18/2016</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896F77-8176-5046-8472-9DF78E7C5754}" type="slidenum">
              <a:rPr lang="en-US" smtClean="0"/>
              <a:t>‹#›</a:t>
            </a:fld>
            <a:endParaRPr lang="en-US"/>
          </a:p>
        </p:txBody>
      </p:sp>
    </p:spTree>
    <p:extLst>
      <p:ext uri="{BB962C8B-B14F-4D97-AF65-F5344CB8AC3E}">
        <p14:creationId xmlns:p14="http://schemas.microsoft.com/office/powerpoint/2010/main" val="36850483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iming>
    <p:tnLst>
      <p:par>
        <p:cTn id="1" dur="indefinite" restart="never" nodeType="tmRoot"/>
      </p:par>
    </p:tnLst>
  </p:timing>
  <p:txStyles>
    <p:titleStyle>
      <a:lvl1pPr algn="l" defTabSz="457200" rtl="0" eaLnBrk="1" latinLnBrk="0" hangingPunct="1">
        <a:spcBef>
          <a:spcPct val="0"/>
        </a:spcBef>
        <a:buNone/>
        <a:defRPr sz="2600" b="1" kern="1200">
          <a:solidFill>
            <a:srgbClr val="05399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400" kern="1200">
          <a:solidFill>
            <a:srgbClr val="05399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rgbClr val="053991"/>
          </a:solidFill>
          <a:latin typeface="Arial"/>
          <a:ea typeface="+mn-ea"/>
          <a:cs typeface="Arial"/>
        </a:defRPr>
      </a:lvl2pPr>
      <a:lvl3pPr marL="1143000" indent="-228600" algn="l" defTabSz="457200" rtl="0" eaLnBrk="1" latinLnBrk="0" hangingPunct="1">
        <a:spcBef>
          <a:spcPct val="20000"/>
        </a:spcBef>
        <a:buFont typeface="Arial"/>
        <a:buChar char="•"/>
        <a:defRPr sz="1600" kern="1200">
          <a:solidFill>
            <a:srgbClr val="053991"/>
          </a:solidFill>
          <a:latin typeface="Arial"/>
          <a:ea typeface="+mn-ea"/>
          <a:cs typeface="Arial"/>
        </a:defRPr>
      </a:lvl3pPr>
      <a:lvl4pPr marL="1600200" indent="-228600" algn="l" defTabSz="457200" rtl="0" eaLnBrk="1" latinLnBrk="0" hangingPunct="1">
        <a:spcBef>
          <a:spcPct val="20000"/>
        </a:spcBef>
        <a:buFont typeface="Arial"/>
        <a:buChar char="–"/>
        <a:defRPr sz="1400" kern="1200">
          <a:solidFill>
            <a:srgbClr val="053991"/>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rgbClr val="05399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425739" y="5777947"/>
            <a:ext cx="7378420" cy="636105"/>
          </a:xfrm>
        </p:spPr>
        <p:txBody>
          <a:bodyPr>
            <a:normAutofit/>
          </a:bodyPr>
          <a:lstStyle/>
          <a:p>
            <a:r>
              <a:rPr lang="en-US" dirty="0" smtClean="0"/>
              <a:t>ERA-LEARN 2020 Workshop on evaluation and impact assessment of P2Ps, </a:t>
            </a:r>
          </a:p>
          <a:p>
            <a:r>
              <a:rPr lang="en-US" dirty="0" smtClean="0"/>
              <a:t>Brussels, 18 May 2016</a:t>
            </a:r>
          </a:p>
          <a:p>
            <a:endParaRPr lang="en-GB" dirty="0"/>
          </a:p>
        </p:txBody>
      </p:sp>
      <p:sp>
        <p:nvSpPr>
          <p:cNvPr id="6" name="Title 5"/>
          <p:cNvSpPr>
            <a:spLocks noGrp="1"/>
          </p:cNvSpPr>
          <p:nvPr>
            <p:ph type="title"/>
          </p:nvPr>
        </p:nvSpPr>
        <p:spPr>
          <a:xfrm>
            <a:off x="1425739" y="2439691"/>
            <a:ext cx="6869374" cy="1973283"/>
          </a:xfrm>
        </p:spPr>
        <p:txBody>
          <a:bodyPr>
            <a:normAutofit fontScale="90000"/>
          </a:bodyPr>
          <a:lstStyle/>
          <a:p>
            <a:pPr lvl="0"/>
            <a:r>
              <a:rPr lang="en-GB" sz="3200" dirty="0"/>
              <a:t>Topic A): Defining the rationale and objectives’ hierarchy of a P2P and setting the evaluation questions</a:t>
            </a:r>
            <a:r>
              <a:rPr lang="en-GB" sz="3200" dirty="0" smtClean="0"/>
              <a:t/>
            </a:r>
            <a:br>
              <a:rPr lang="en-GB" sz="3200" dirty="0" smtClean="0"/>
            </a:br>
            <a:r>
              <a:rPr lang="en-US" sz="3600" dirty="0" smtClean="0"/>
              <a:t/>
            </a:r>
            <a:br>
              <a:rPr lang="en-US" sz="3600" dirty="0" smtClean="0"/>
            </a:br>
            <a:r>
              <a:rPr lang="en-US" sz="3600" dirty="0" smtClean="0"/>
              <a:t/>
            </a:r>
            <a:br>
              <a:rPr lang="en-US" sz="3600" dirty="0" smtClean="0"/>
            </a:br>
            <a:endParaRPr lang="en-US" dirty="0"/>
          </a:p>
        </p:txBody>
      </p:sp>
    </p:spTree>
    <p:extLst>
      <p:ext uri="{BB962C8B-B14F-4D97-AF65-F5344CB8AC3E}">
        <p14:creationId xmlns:p14="http://schemas.microsoft.com/office/powerpoint/2010/main" val="8089979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guidelines</a:t>
            </a:r>
            <a:endParaRPr lang="en-US" dirty="0"/>
          </a:p>
        </p:txBody>
      </p:sp>
      <p:sp>
        <p:nvSpPr>
          <p:cNvPr id="14" name="Content Placeholder 13"/>
          <p:cNvSpPr>
            <a:spLocks noGrp="1"/>
          </p:cNvSpPr>
          <p:nvPr>
            <p:ph idx="1"/>
          </p:nvPr>
        </p:nvSpPr>
        <p:spPr>
          <a:xfrm>
            <a:off x="1130400" y="2177143"/>
            <a:ext cx="7642539" cy="4680857"/>
          </a:xfrm>
        </p:spPr>
        <p:txBody>
          <a:bodyPr>
            <a:normAutofit/>
          </a:bodyPr>
          <a:lstStyle/>
          <a:p>
            <a:r>
              <a:rPr lang="en-GB" sz="2000" dirty="0"/>
              <a:t>Start with a very brief tour-de-table.</a:t>
            </a:r>
          </a:p>
          <a:p>
            <a:r>
              <a:rPr lang="en-GB" sz="2000" dirty="0"/>
              <a:t>Help participants chose a real P2P to work on or a hypothetical one. Avoid choosing one of the P2Ps that already developed their framework to prevent cases of high-jacking the discussion.</a:t>
            </a:r>
          </a:p>
          <a:p>
            <a:pPr marL="0" indent="0">
              <a:buNone/>
            </a:pPr>
            <a:r>
              <a:rPr lang="en-GB" sz="2000" dirty="0"/>
              <a:t>Always keep in mind that we need to achieve three main aims</a:t>
            </a:r>
          </a:p>
          <a:p>
            <a:pPr lvl="0"/>
            <a:r>
              <a:rPr lang="en-GB" sz="2000" dirty="0"/>
              <a:t>First, to establish common understanding around the key elements of an evaluation and impact assessment framework</a:t>
            </a:r>
          </a:p>
          <a:p>
            <a:pPr lvl="0"/>
            <a:r>
              <a:rPr lang="en-GB" sz="2000" dirty="0"/>
              <a:t>Second, to agree on the elements of a possible framework that can be common for all P2Ps</a:t>
            </a:r>
          </a:p>
          <a:p>
            <a:pPr lvl="0"/>
            <a:r>
              <a:rPr lang="en-GB" sz="2000" dirty="0"/>
              <a:t>Third, to allow room for diversity for what needs to be diversified and reflected accordingly in the common framework, across the different P2P types</a:t>
            </a:r>
          </a:p>
          <a:p>
            <a:pPr lvl="0"/>
            <a:endParaRPr lang="en-GB" sz="2000" dirty="0"/>
          </a:p>
          <a:p>
            <a:endParaRPr lang="en-US" sz="2000" dirty="0" smtClean="0"/>
          </a:p>
          <a:p>
            <a:endParaRPr lang="en-US" sz="2000" dirty="0" smtClean="0"/>
          </a:p>
          <a:p>
            <a:endParaRPr lang="en-US" sz="2000" dirty="0" smtClean="0"/>
          </a:p>
          <a:p>
            <a:pPr marL="457200" lvl="1" indent="0">
              <a:buNone/>
            </a:pPr>
            <a:endParaRPr lang="en-US" sz="2000" dirty="0" smtClean="0"/>
          </a:p>
          <a:p>
            <a:endParaRPr lang="en-US" sz="2000" dirty="0" smtClean="0"/>
          </a:p>
          <a:p>
            <a:endParaRPr lang="en-US" sz="2000" dirty="0" smtClean="0"/>
          </a:p>
          <a:p>
            <a:endParaRPr lang="en-US" sz="2000" dirty="0"/>
          </a:p>
        </p:txBody>
      </p:sp>
    </p:spTree>
    <p:extLst>
      <p:ext uri="{BB962C8B-B14F-4D97-AF65-F5344CB8AC3E}">
        <p14:creationId xmlns:p14="http://schemas.microsoft.com/office/powerpoint/2010/main" val="39783059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Guiding questions</a:t>
            </a:r>
            <a:endParaRPr lang="en-US" dirty="0"/>
          </a:p>
        </p:txBody>
      </p:sp>
      <p:sp>
        <p:nvSpPr>
          <p:cNvPr id="14" name="Content Placeholder 13"/>
          <p:cNvSpPr>
            <a:spLocks noGrp="1"/>
          </p:cNvSpPr>
          <p:nvPr>
            <p:ph idx="1"/>
          </p:nvPr>
        </p:nvSpPr>
        <p:spPr>
          <a:xfrm>
            <a:off x="1130400" y="2177143"/>
            <a:ext cx="7642539" cy="4680857"/>
          </a:xfrm>
        </p:spPr>
        <p:txBody>
          <a:bodyPr>
            <a:normAutofit/>
          </a:bodyPr>
          <a:lstStyle/>
          <a:p>
            <a:pPr lvl="0"/>
            <a:r>
              <a:rPr lang="en-GB" sz="2000" dirty="0" smtClean="0"/>
              <a:t>What </a:t>
            </a:r>
            <a:r>
              <a:rPr lang="en-GB" sz="2000" dirty="0"/>
              <a:t>is the P2P you wish to consider (thematic focus; overall aim; key activities)?</a:t>
            </a:r>
          </a:p>
          <a:p>
            <a:pPr lvl="0"/>
            <a:r>
              <a:rPr lang="en-GB" sz="2000" dirty="0"/>
              <a:t>What is the rationale for the existence of the specific P2P?</a:t>
            </a:r>
          </a:p>
          <a:p>
            <a:pPr lvl="0"/>
            <a:r>
              <a:rPr lang="en-GB" sz="2000" dirty="0"/>
              <a:t>What are the objectives of the specific P2P? (the network specific and the operational objectives will be ‘internal’ to the network; the intermediate and global objectives will reflect the relation of the specific P2P with its immediate surrounding environment, e.g. European policy in the area concerned and then the global objectives would reflect its relation/contribution to even higher policy goals</a:t>
            </a:r>
          </a:p>
          <a:p>
            <a:pPr lvl="0"/>
            <a:r>
              <a:rPr lang="en-GB" sz="2000" dirty="0"/>
              <a:t>What are the evaluation aspects that you will consider? Why are these important?</a:t>
            </a:r>
          </a:p>
          <a:p>
            <a:pPr lvl="0"/>
            <a:r>
              <a:rPr lang="en-GB" sz="2000" dirty="0"/>
              <a:t>What are the associated evaluation questions that reflect the aspects targeted?</a:t>
            </a:r>
          </a:p>
          <a:p>
            <a:endParaRPr lang="en-US" sz="2000" dirty="0" smtClean="0"/>
          </a:p>
          <a:p>
            <a:endParaRPr lang="en-US" sz="2000" dirty="0" smtClean="0"/>
          </a:p>
          <a:p>
            <a:endParaRPr lang="en-US" sz="2000" dirty="0" smtClean="0"/>
          </a:p>
          <a:p>
            <a:pPr marL="457200" lvl="1" indent="0">
              <a:buNone/>
            </a:pPr>
            <a:endParaRPr lang="en-US" sz="2000" dirty="0" smtClean="0"/>
          </a:p>
          <a:p>
            <a:endParaRPr lang="en-US" sz="2000" dirty="0" smtClean="0"/>
          </a:p>
          <a:p>
            <a:endParaRPr lang="en-US" sz="2000" dirty="0" smtClean="0"/>
          </a:p>
          <a:p>
            <a:endParaRPr lang="en-US" sz="2000" dirty="0"/>
          </a:p>
        </p:txBody>
      </p:sp>
    </p:spTree>
    <p:extLst>
      <p:ext uri="{BB962C8B-B14F-4D97-AF65-F5344CB8AC3E}">
        <p14:creationId xmlns:p14="http://schemas.microsoft.com/office/powerpoint/2010/main" val="42517105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146" y="1418756"/>
            <a:ext cx="6869374" cy="758387"/>
          </a:xfrm>
        </p:spPr>
        <p:txBody>
          <a:bodyPr>
            <a:normAutofit fontScale="90000"/>
          </a:bodyPr>
          <a:lstStyle/>
          <a:p>
            <a:pPr lvl="0"/>
            <a:r>
              <a:rPr lang="en-GB" dirty="0"/>
              <a:t>Brief description of the P2P </a:t>
            </a:r>
            <a:r>
              <a:rPr lang="en-GB" dirty="0" smtClean="0"/>
              <a:t>considered</a:t>
            </a:r>
            <a:r>
              <a:rPr lang="en-GB" dirty="0"/>
              <a:t/>
            </a:r>
            <a:br>
              <a:rPr lang="en-GB" dirty="0"/>
            </a:br>
            <a:endParaRPr lang="en-GB" dirty="0"/>
          </a:p>
        </p:txBody>
      </p:sp>
      <p:sp>
        <p:nvSpPr>
          <p:cNvPr id="14" name="Content Placeholder 13"/>
          <p:cNvSpPr>
            <a:spLocks noGrp="1"/>
          </p:cNvSpPr>
          <p:nvPr>
            <p:ph idx="1"/>
          </p:nvPr>
        </p:nvSpPr>
        <p:spPr>
          <a:xfrm>
            <a:off x="1130400" y="1996073"/>
            <a:ext cx="7642539" cy="4680857"/>
          </a:xfrm>
        </p:spPr>
        <p:txBody>
          <a:bodyPr>
            <a:normAutofit/>
          </a:bodyPr>
          <a:lstStyle/>
          <a:p>
            <a:pPr lvl="0"/>
            <a:r>
              <a:rPr lang="en-GB" sz="2000" dirty="0" smtClean="0"/>
              <a:t>Thematic focus</a:t>
            </a:r>
          </a:p>
          <a:p>
            <a:pPr lvl="1"/>
            <a:r>
              <a:rPr lang="en-GB" sz="1200" dirty="0" smtClean="0"/>
              <a:t>Cyber Security</a:t>
            </a:r>
            <a:endParaRPr lang="en-GB" sz="1200" dirty="0"/>
          </a:p>
          <a:p>
            <a:pPr lvl="1"/>
            <a:r>
              <a:rPr lang="en-GB" sz="1200" dirty="0" smtClean="0"/>
              <a:t>Ministry </a:t>
            </a:r>
            <a:r>
              <a:rPr lang="en-GB" sz="1200" dirty="0"/>
              <a:t>of Defence, Ministry of Interior, Large </a:t>
            </a:r>
            <a:r>
              <a:rPr lang="en-GB" sz="1200" dirty="0" smtClean="0"/>
              <a:t>Corporations, Online Service  </a:t>
            </a:r>
            <a:r>
              <a:rPr lang="en-GB" sz="1200" dirty="0"/>
              <a:t>researchers (big data, policy, AI</a:t>
            </a:r>
            <a:r>
              <a:rPr lang="en-GB" sz="1200" dirty="0" smtClean="0"/>
              <a:t>). Public Authorities</a:t>
            </a:r>
            <a:endParaRPr lang="en-GB" sz="1200" dirty="0"/>
          </a:p>
          <a:p>
            <a:pPr lvl="0"/>
            <a:r>
              <a:rPr lang="en-GB" sz="2000" dirty="0" smtClean="0"/>
              <a:t>Overall aim</a:t>
            </a:r>
          </a:p>
          <a:p>
            <a:pPr lvl="1"/>
            <a:r>
              <a:rPr lang="en-GB" sz="1200" dirty="0" smtClean="0"/>
              <a:t>No worse than today (baseline)</a:t>
            </a:r>
          </a:p>
          <a:p>
            <a:pPr lvl="1"/>
            <a:r>
              <a:rPr lang="en-GB" sz="1200" dirty="0" smtClean="0"/>
              <a:t>Users know how to minimise the risk</a:t>
            </a:r>
          </a:p>
          <a:p>
            <a:pPr lvl="1"/>
            <a:r>
              <a:rPr lang="en-GB" sz="1200" dirty="0" smtClean="0"/>
              <a:t>Provide safer environment to protect the users</a:t>
            </a:r>
          </a:p>
          <a:p>
            <a:pPr lvl="1"/>
            <a:r>
              <a:rPr lang="en-GB" sz="1200" dirty="0" smtClean="0"/>
              <a:t>Contingency options to help those affect by cyber attack </a:t>
            </a:r>
          </a:p>
          <a:p>
            <a:pPr lvl="1"/>
            <a:r>
              <a:rPr lang="en-GB" sz="1200" dirty="0"/>
              <a:t>Develop European wide security standards</a:t>
            </a:r>
          </a:p>
          <a:p>
            <a:pPr lvl="0"/>
            <a:r>
              <a:rPr lang="en-GB" sz="2000" dirty="0" smtClean="0"/>
              <a:t>Structures</a:t>
            </a:r>
          </a:p>
          <a:p>
            <a:pPr lvl="1"/>
            <a:r>
              <a:rPr lang="en-GB" sz="1200" dirty="0" smtClean="0"/>
              <a:t>MB, SAB, </a:t>
            </a:r>
            <a:r>
              <a:rPr lang="en-GB" sz="1200" dirty="0" err="1" smtClean="0"/>
              <a:t>StAB</a:t>
            </a:r>
            <a:endParaRPr lang="en-GB" sz="1200" dirty="0"/>
          </a:p>
          <a:p>
            <a:pPr lvl="0"/>
            <a:r>
              <a:rPr lang="en-GB" sz="2000" dirty="0" smtClean="0"/>
              <a:t>Main activities</a:t>
            </a:r>
            <a:endParaRPr lang="en-GB" sz="2000" dirty="0"/>
          </a:p>
          <a:p>
            <a:pPr lvl="1"/>
            <a:r>
              <a:rPr lang="en-GB" sz="1200" dirty="0" smtClean="0"/>
              <a:t>Scoping/mapping current situation (state of the art) – issues, research activities</a:t>
            </a:r>
          </a:p>
          <a:p>
            <a:pPr lvl="1"/>
            <a:r>
              <a:rPr lang="en-GB" sz="1200" dirty="0" smtClean="0"/>
              <a:t>Foresight analysis</a:t>
            </a:r>
          </a:p>
          <a:p>
            <a:pPr lvl="1"/>
            <a:r>
              <a:rPr lang="en-GB" sz="1200" dirty="0" smtClean="0"/>
              <a:t>Stakeholder mapping/engagement</a:t>
            </a:r>
          </a:p>
          <a:p>
            <a:pPr lvl="1"/>
            <a:r>
              <a:rPr lang="en-GB" sz="1200" dirty="0" smtClean="0"/>
              <a:t>Strategic research agenda – key issues, shared vision, thematic priorities</a:t>
            </a:r>
          </a:p>
          <a:p>
            <a:pPr lvl="1"/>
            <a:endParaRPr lang="en-US" sz="1200" dirty="0" smtClean="0"/>
          </a:p>
          <a:p>
            <a:endParaRPr lang="en-US" sz="2000" dirty="0" smtClean="0"/>
          </a:p>
          <a:p>
            <a:endParaRPr lang="en-US" sz="2000" dirty="0" smtClean="0"/>
          </a:p>
          <a:p>
            <a:pPr marL="457200" lvl="1" indent="0">
              <a:buNone/>
            </a:pPr>
            <a:endParaRPr lang="en-US" sz="2000" dirty="0" smtClean="0"/>
          </a:p>
          <a:p>
            <a:endParaRPr lang="en-US" sz="2000" dirty="0" smtClean="0"/>
          </a:p>
          <a:p>
            <a:endParaRPr lang="en-US" sz="2000" dirty="0" smtClean="0"/>
          </a:p>
          <a:p>
            <a:endParaRPr lang="en-US" sz="2000" dirty="0"/>
          </a:p>
        </p:txBody>
      </p:sp>
    </p:spTree>
    <p:extLst>
      <p:ext uri="{BB962C8B-B14F-4D97-AF65-F5344CB8AC3E}">
        <p14:creationId xmlns:p14="http://schemas.microsoft.com/office/powerpoint/2010/main" val="37912275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dirty="0" smtClean="0"/>
              <a:t>Objectives’ Hierarchy</a:t>
            </a:r>
            <a:r>
              <a:rPr lang="en-GB" dirty="0"/>
              <a:t/>
            </a:r>
            <a:br>
              <a:rPr lang="en-GB" dirty="0"/>
            </a:br>
            <a:endParaRPr lang="en-GB" dirty="0"/>
          </a:p>
        </p:txBody>
      </p:sp>
      <p:sp>
        <p:nvSpPr>
          <p:cNvPr id="14" name="Content Placeholder 13"/>
          <p:cNvSpPr>
            <a:spLocks noGrp="1"/>
          </p:cNvSpPr>
          <p:nvPr>
            <p:ph idx="1"/>
          </p:nvPr>
        </p:nvSpPr>
        <p:spPr>
          <a:xfrm>
            <a:off x="1137916" y="2448747"/>
            <a:ext cx="7642539" cy="4680857"/>
          </a:xfrm>
        </p:spPr>
        <p:txBody>
          <a:bodyPr>
            <a:normAutofit/>
          </a:bodyPr>
          <a:lstStyle/>
          <a:p>
            <a:pPr lvl="0"/>
            <a:r>
              <a:rPr lang="en-GB" sz="2000" dirty="0" smtClean="0"/>
              <a:t>Global objectives</a:t>
            </a:r>
          </a:p>
          <a:p>
            <a:pPr marL="571500" lvl="1" indent="-171450"/>
            <a:r>
              <a:rPr lang="en-GB" sz="1200" dirty="0" smtClean="0"/>
              <a:t>Open use of cyber space without risk</a:t>
            </a:r>
            <a:endParaRPr lang="en-GB" sz="1200" dirty="0"/>
          </a:p>
          <a:p>
            <a:pPr lvl="0"/>
            <a:r>
              <a:rPr lang="en-GB" sz="2000" dirty="0" smtClean="0"/>
              <a:t>Intermediate objectives…</a:t>
            </a:r>
          </a:p>
          <a:p>
            <a:pPr lvl="1"/>
            <a:r>
              <a:rPr lang="en-GB" sz="1200" dirty="0" smtClean="0"/>
              <a:t>Improve risk mitigation</a:t>
            </a:r>
          </a:p>
          <a:p>
            <a:pPr lvl="1"/>
            <a:r>
              <a:rPr lang="en-GB" sz="1200" dirty="0" smtClean="0"/>
              <a:t>Awareness of how to deal with problems </a:t>
            </a:r>
          </a:p>
          <a:p>
            <a:pPr lvl="1"/>
            <a:r>
              <a:rPr lang="en-GB" sz="1200" dirty="0" smtClean="0"/>
              <a:t>Common norms</a:t>
            </a:r>
            <a:endParaRPr lang="en-GB" sz="1200" dirty="0"/>
          </a:p>
          <a:p>
            <a:pPr lvl="0"/>
            <a:r>
              <a:rPr lang="en-GB" sz="2000" dirty="0" smtClean="0"/>
              <a:t>Specific objectives</a:t>
            </a:r>
          </a:p>
          <a:p>
            <a:pPr lvl="1"/>
            <a:r>
              <a:rPr lang="en-GB" sz="1200" dirty="0"/>
              <a:t>Encourage sharing and integration of data protection technologies</a:t>
            </a:r>
          </a:p>
          <a:p>
            <a:pPr lvl="1"/>
            <a:r>
              <a:rPr lang="en-GB" sz="1200" dirty="0" smtClean="0"/>
              <a:t>Encourage interdisciplinary collaboration to enable development of new solutions</a:t>
            </a:r>
            <a:endParaRPr lang="en-GB" sz="1200" dirty="0"/>
          </a:p>
          <a:p>
            <a:pPr lvl="0"/>
            <a:r>
              <a:rPr lang="en-GB" sz="2000" dirty="0" smtClean="0"/>
              <a:t>Operational objectives</a:t>
            </a:r>
            <a:endParaRPr lang="en-GB" sz="2000" dirty="0"/>
          </a:p>
          <a:p>
            <a:pPr lvl="1"/>
            <a:r>
              <a:rPr lang="en-GB" sz="1200" dirty="0" smtClean="0"/>
              <a:t>Secure commitment of stakeholders</a:t>
            </a:r>
          </a:p>
          <a:p>
            <a:pPr lvl="1"/>
            <a:r>
              <a:rPr lang="en-GB" sz="1200" dirty="0" smtClean="0"/>
              <a:t>Frameworks for collaboration</a:t>
            </a:r>
            <a:endParaRPr lang="en-GB" sz="1200" dirty="0"/>
          </a:p>
          <a:p>
            <a:endParaRPr lang="en-US" sz="2000" dirty="0" smtClean="0"/>
          </a:p>
          <a:p>
            <a:endParaRPr lang="en-US" sz="2000" dirty="0" smtClean="0"/>
          </a:p>
          <a:p>
            <a:endParaRPr lang="en-US" sz="2000" dirty="0" smtClean="0"/>
          </a:p>
          <a:p>
            <a:pPr marL="457200" lvl="1" indent="0">
              <a:buNone/>
            </a:pPr>
            <a:endParaRPr lang="en-US" sz="2000" dirty="0" smtClean="0"/>
          </a:p>
          <a:p>
            <a:endParaRPr lang="en-US" sz="2000" dirty="0" smtClean="0"/>
          </a:p>
          <a:p>
            <a:endParaRPr lang="en-US" sz="2000" dirty="0" smtClean="0"/>
          </a:p>
          <a:p>
            <a:endParaRPr lang="en-US" sz="2000" dirty="0"/>
          </a:p>
        </p:txBody>
      </p:sp>
    </p:spTree>
    <p:extLst>
      <p:ext uri="{BB962C8B-B14F-4D97-AF65-F5344CB8AC3E}">
        <p14:creationId xmlns:p14="http://schemas.microsoft.com/office/powerpoint/2010/main" val="18153678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145" y="1620000"/>
            <a:ext cx="7740899" cy="758387"/>
          </a:xfrm>
        </p:spPr>
        <p:txBody>
          <a:bodyPr>
            <a:normAutofit/>
          </a:bodyPr>
          <a:lstStyle/>
          <a:p>
            <a:pPr lvl="0"/>
            <a:r>
              <a:rPr lang="en-GB" dirty="0" smtClean="0"/>
              <a:t>Evaluation aspects and evaluation questions</a:t>
            </a:r>
            <a:endParaRPr lang="en-GB" dirty="0"/>
          </a:p>
        </p:txBody>
      </p:sp>
      <p:sp>
        <p:nvSpPr>
          <p:cNvPr id="14" name="Content Placeholder 13"/>
          <p:cNvSpPr>
            <a:spLocks noGrp="1"/>
          </p:cNvSpPr>
          <p:nvPr>
            <p:ph idx="1"/>
          </p:nvPr>
        </p:nvSpPr>
        <p:spPr>
          <a:xfrm>
            <a:off x="1130400" y="2177143"/>
            <a:ext cx="7642539" cy="4680857"/>
          </a:xfrm>
        </p:spPr>
        <p:txBody>
          <a:bodyPr>
            <a:normAutofit/>
          </a:bodyPr>
          <a:lstStyle/>
          <a:p>
            <a:pPr lvl="0"/>
            <a:r>
              <a:rPr lang="en-GB" sz="2000" dirty="0" smtClean="0"/>
              <a:t>…..</a:t>
            </a:r>
          </a:p>
          <a:p>
            <a:pPr lvl="0"/>
            <a:r>
              <a:rPr lang="en-GB" sz="2000" dirty="0" smtClean="0"/>
              <a:t>….</a:t>
            </a:r>
            <a:endParaRPr lang="en-GB" sz="2000" dirty="0"/>
          </a:p>
          <a:p>
            <a:pPr lvl="0"/>
            <a:endParaRPr lang="en-GB" sz="2000" dirty="0"/>
          </a:p>
          <a:p>
            <a:endParaRPr lang="en-US" sz="2000" dirty="0" smtClean="0"/>
          </a:p>
          <a:p>
            <a:endParaRPr lang="en-US" sz="2000" dirty="0" smtClean="0"/>
          </a:p>
          <a:p>
            <a:endParaRPr lang="en-US" sz="2000" dirty="0" smtClean="0"/>
          </a:p>
          <a:p>
            <a:pPr marL="457200" lvl="1" indent="0">
              <a:buNone/>
            </a:pPr>
            <a:endParaRPr lang="en-US" sz="2000" dirty="0" smtClean="0"/>
          </a:p>
          <a:p>
            <a:endParaRPr lang="en-US" sz="2000" dirty="0" smtClean="0"/>
          </a:p>
          <a:p>
            <a:endParaRPr lang="en-US" sz="2000" dirty="0" smtClean="0"/>
          </a:p>
          <a:p>
            <a:endParaRPr lang="en-US" sz="2000" dirty="0"/>
          </a:p>
        </p:txBody>
      </p:sp>
    </p:spTree>
    <p:extLst>
      <p:ext uri="{BB962C8B-B14F-4D97-AF65-F5344CB8AC3E}">
        <p14:creationId xmlns:p14="http://schemas.microsoft.com/office/powerpoint/2010/main" val="2078372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4648</TotalTime>
  <Words>446</Words>
  <Application>Microsoft Office PowerPoint</Application>
  <PresentationFormat>On-screen Show (4:3)</PresentationFormat>
  <Paragraphs>76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Topic A): Defining the rationale and objectives’ hierarchy of a P2P and setting the evaluation questions   </vt:lpstr>
      <vt:lpstr>Some guidelines</vt:lpstr>
      <vt:lpstr>Guiding questions</vt:lpstr>
      <vt:lpstr>Brief description of the P2P considered </vt:lpstr>
      <vt:lpstr>Objectives’ Hierarchy </vt:lpstr>
      <vt:lpstr>Evaluation aspects and evaluation questions</vt:lpstr>
    </vt:vector>
  </TitlesOfParts>
  <Company>Boyle Design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Brendan Boyle</dc:creator>
  <cp:lastModifiedBy>Angus Hunter</cp:lastModifiedBy>
  <cp:revision>187</cp:revision>
  <cp:lastPrinted>2015-06-26T09:20:37Z</cp:lastPrinted>
  <dcterms:created xsi:type="dcterms:W3CDTF">2015-04-07T14:54:40Z</dcterms:created>
  <dcterms:modified xsi:type="dcterms:W3CDTF">2016-05-18T13:44:47Z</dcterms:modified>
</cp:coreProperties>
</file>