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673" r:id="rId2"/>
    <p:sldId id="689" r:id="rId3"/>
    <p:sldId id="739" r:id="rId4"/>
    <p:sldId id="725" r:id="rId5"/>
    <p:sldId id="726" r:id="rId6"/>
    <p:sldId id="741" r:id="rId7"/>
    <p:sldId id="742" r:id="rId8"/>
    <p:sldId id="727" r:id="rId9"/>
    <p:sldId id="743" r:id="rId10"/>
    <p:sldId id="722" r:id="rId11"/>
    <p:sldId id="723" r:id="rId12"/>
    <p:sldId id="745" r:id="rId13"/>
    <p:sldId id="746" r:id="rId14"/>
    <p:sldId id="747" r:id="rId15"/>
    <p:sldId id="750" r:id="rId16"/>
    <p:sldId id="751" r:id="rId17"/>
    <p:sldId id="752" r:id="rId18"/>
    <p:sldId id="753" r:id="rId19"/>
    <p:sldId id="724" r:id="rId20"/>
    <p:sldId id="729" r:id="rId21"/>
    <p:sldId id="730" r:id="rId22"/>
    <p:sldId id="721" r:id="rId23"/>
    <p:sldId id="737" r:id="rId24"/>
    <p:sldId id="738" r:id="rId25"/>
    <p:sldId id="557" r:id="rId26"/>
  </p:sldIdLst>
  <p:sldSz cx="9144000" cy="6858000" type="screen4x3"/>
  <p:notesSz cx="6669088" cy="9867900"/>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336699"/>
    <a:srgbClr val="CCECFF"/>
    <a:srgbClr val="74C0C6"/>
    <a:srgbClr val="BDDEFF"/>
    <a:srgbClr val="FF5050"/>
    <a:srgbClr val="FF9900"/>
    <a:srgbClr val="3166CF"/>
    <a:srgbClr val="3E6FD2"/>
    <a:srgbClr val="2D5E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787" autoAdjust="0"/>
  </p:normalViewPr>
  <p:slideViewPr>
    <p:cSldViewPr>
      <p:cViewPr>
        <p:scale>
          <a:sx n="80" d="100"/>
          <a:sy n="80" d="100"/>
        </p:scale>
        <p:origin x="-4356" y="-160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5808"/>
    </p:cViewPr>
  </p:sorterViewPr>
  <p:notesViewPr>
    <p:cSldViewPr>
      <p:cViewPr varScale="1">
        <p:scale>
          <a:sx n="75" d="100"/>
          <a:sy n="75" d="100"/>
        </p:scale>
        <p:origin x="-3354" y="-108"/>
      </p:cViewPr>
      <p:guideLst>
        <p:guide orient="horz" pos="310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460E87-C59A-4A3F-8C51-68FF4F183FF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7B89ABD5-53A4-444F-8AFF-ED943213DE0C}">
      <dgm:prSet phldrT="[Text]" custT="1"/>
      <dgm:spPr/>
      <dgm:t>
        <a:bodyPr/>
        <a:lstStyle/>
        <a:p>
          <a:r>
            <a:rPr lang="en-GB" sz="1600" b="1" i="0" dirty="0" smtClean="0">
              <a:solidFill>
                <a:srgbClr val="336699"/>
              </a:solidFill>
            </a:rPr>
            <a:t>EU contribution</a:t>
          </a:r>
          <a:r>
            <a:rPr lang="en-GB" sz="1600" i="0" dirty="0" smtClean="0">
              <a:solidFill>
                <a:srgbClr val="336699"/>
              </a:solidFill>
            </a:rPr>
            <a:t>: mainly a proportional contribution to total public funding of the joint call </a:t>
          </a:r>
          <a:endParaRPr lang="en-GB" sz="1600" dirty="0">
            <a:solidFill>
              <a:srgbClr val="336699"/>
            </a:solidFill>
          </a:endParaRPr>
        </a:p>
      </dgm:t>
    </dgm:pt>
    <dgm:pt modelId="{CF177568-2190-4B28-AF58-209A94B54982}" type="parTrans" cxnId="{3EA1646E-2653-4B71-997C-273222CF5311}">
      <dgm:prSet/>
      <dgm:spPr/>
      <dgm:t>
        <a:bodyPr/>
        <a:lstStyle/>
        <a:p>
          <a:endParaRPr lang="en-GB" sz="1600">
            <a:solidFill>
              <a:srgbClr val="336699"/>
            </a:solidFill>
          </a:endParaRPr>
        </a:p>
      </dgm:t>
    </dgm:pt>
    <dgm:pt modelId="{26677C6F-9FB7-40B5-BB91-6EEAC420A61F}" type="sibTrans" cxnId="{3EA1646E-2653-4B71-997C-273222CF5311}">
      <dgm:prSet/>
      <dgm:spPr/>
      <dgm:t>
        <a:bodyPr/>
        <a:lstStyle/>
        <a:p>
          <a:endParaRPr lang="en-GB" sz="1600">
            <a:solidFill>
              <a:srgbClr val="336699"/>
            </a:solidFill>
          </a:endParaRPr>
        </a:p>
      </dgm:t>
    </dgm:pt>
    <dgm:pt modelId="{AE0BC877-32A2-4230-AA20-CC43D31AAD4D}">
      <dgm:prSet custT="1"/>
      <dgm:spPr/>
      <dgm:t>
        <a:bodyPr/>
        <a:lstStyle/>
        <a:p>
          <a:r>
            <a:rPr lang="en-GB" sz="1600" b="1" i="0" dirty="0" smtClean="0">
              <a:solidFill>
                <a:srgbClr val="336699"/>
              </a:solidFill>
            </a:rPr>
            <a:t>Co-funded calls:</a:t>
          </a:r>
          <a:r>
            <a:rPr lang="en-GB" sz="1600" i="0" dirty="0" smtClean="0">
              <a:solidFill>
                <a:srgbClr val="336699"/>
              </a:solidFill>
            </a:rPr>
            <a:t> proposal evaluation and selection according to </a:t>
          </a:r>
          <a:br>
            <a:rPr lang="en-GB" sz="1600" i="0" dirty="0" smtClean="0">
              <a:solidFill>
                <a:srgbClr val="336699"/>
              </a:solidFill>
            </a:rPr>
          </a:br>
          <a:r>
            <a:rPr lang="en-GB" sz="1600" i="0" dirty="0" smtClean="0">
              <a:solidFill>
                <a:srgbClr val="336699"/>
              </a:solidFill>
            </a:rPr>
            <a:t>Horizon 2020 standards</a:t>
          </a:r>
          <a:endParaRPr lang="en-GB" sz="1600" dirty="0">
            <a:solidFill>
              <a:srgbClr val="336699"/>
            </a:solidFill>
          </a:endParaRPr>
        </a:p>
      </dgm:t>
    </dgm:pt>
    <dgm:pt modelId="{791D47AA-6BB7-4C9C-A712-B42DFE3DC510}" type="parTrans" cxnId="{A8A4003C-5FD8-4C61-8592-9A801E74BB25}">
      <dgm:prSet/>
      <dgm:spPr/>
      <dgm:t>
        <a:bodyPr/>
        <a:lstStyle/>
        <a:p>
          <a:endParaRPr lang="en-GB" sz="1600">
            <a:solidFill>
              <a:srgbClr val="336699"/>
            </a:solidFill>
          </a:endParaRPr>
        </a:p>
      </dgm:t>
    </dgm:pt>
    <dgm:pt modelId="{7A7331CD-0B45-47F9-899C-BA6C5EB024ED}" type="sibTrans" cxnId="{A8A4003C-5FD8-4C61-8592-9A801E74BB25}">
      <dgm:prSet/>
      <dgm:spPr/>
      <dgm:t>
        <a:bodyPr/>
        <a:lstStyle/>
        <a:p>
          <a:endParaRPr lang="en-GB" sz="1600">
            <a:solidFill>
              <a:srgbClr val="336699"/>
            </a:solidFill>
          </a:endParaRPr>
        </a:p>
      </dgm:t>
    </dgm:pt>
    <dgm:pt modelId="{B5963C22-DA04-4019-B9A9-EA9986E774F0}">
      <dgm:prSet custT="1"/>
      <dgm:spPr/>
      <dgm:t>
        <a:bodyPr/>
        <a:lstStyle/>
        <a:p>
          <a:r>
            <a:rPr lang="en-GB" sz="1600" b="1" i="0" dirty="0" smtClean="0">
              <a:solidFill>
                <a:srgbClr val="336699"/>
              </a:solidFill>
            </a:rPr>
            <a:t>Additional EU contribution to coordination costs on the basis of a unit costs </a:t>
          </a:r>
          <a:r>
            <a:rPr lang="en-GB" sz="1600" i="0" dirty="0" smtClean="0">
              <a:solidFill>
                <a:srgbClr val="336699"/>
              </a:solidFill>
            </a:rPr>
            <a:t>for additional activities including additional calls without top-up funding</a:t>
          </a:r>
        </a:p>
      </dgm:t>
    </dgm:pt>
    <dgm:pt modelId="{5D2857D7-AB83-4414-B125-F32C0C851EF7}" type="parTrans" cxnId="{17C55232-C9D7-4346-9A34-921F4D4AFDD4}">
      <dgm:prSet/>
      <dgm:spPr/>
      <dgm:t>
        <a:bodyPr/>
        <a:lstStyle/>
        <a:p>
          <a:endParaRPr lang="en-GB" sz="1600">
            <a:solidFill>
              <a:srgbClr val="336699"/>
            </a:solidFill>
          </a:endParaRPr>
        </a:p>
      </dgm:t>
    </dgm:pt>
    <dgm:pt modelId="{D414A8D7-3D36-4FE9-9914-F88BF93E71ED}" type="sibTrans" cxnId="{17C55232-C9D7-4346-9A34-921F4D4AFDD4}">
      <dgm:prSet/>
      <dgm:spPr/>
      <dgm:t>
        <a:bodyPr/>
        <a:lstStyle/>
        <a:p>
          <a:endParaRPr lang="en-GB" sz="1600">
            <a:solidFill>
              <a:srgbClr val="336699"/>
            </a:solidFill>
          </a:endParaRPr>
        </a:p>
      </dgm:t>
    </dgm:pt>
    <dgm:pt modelId="{989C8F16-7DC2-474C-9007-DB021559F549}">
      <dgm:prSet phldrT="[Text]" custT="1"/>
      <dgm:spPr/>
      <dgm:t>
        <a:bodyPr/>
        <a:lstStyle/>
        <a:p>
          <a:r>
            <a:rPr lang="en-GB" sz="1600" b="1" dirty="0" smtClean="0">
              <a:solidFill>
                <a:srgbClr val="336699"/>
              </a:solidFill>
            </a:rPr>
            <a:t>ERA-NET </a:t>
          </a:r>
          <a:r>
            <a:rPr lang="en-GB" sz="1600" b="1" dirty="0" err="1" smtClean="0">
              <a:solidFill>
                <a:srgbClr val="336699"/>
              </a:solidFill>
            </a:rPr>
            <a:t>Cofund</a:t>
          </a:r>
          <a:r>
            <a:rPr lang="en-GB" sz="1600" b="1" dirty="0" smtClean="0">
              <a:solidFill>
                <a:srgbClr val="336699"/>
              </a:solidFill>
            </a:rPr>
            <a:t>: implementation of a co-funded joint call for proposals</a:t>
          </a:r>
          <a:r>
            <a:rPr lang="en-GB" sz="1600" dirty="0" smtClean="0">
              <a:solidFill>
                <a:srgbClr val="336699"/>
              </a:solidFill>
            </a:rPr>
            <a:t> (compulsory, one co-funded call per Grant Agreement)</a:t>
          </a:r>
          <a:r>
            <a:rPr lang="en-GB" sz="1600" baseline="30000" dirty="0" smtClean="0">
              <a:solidFill>
                <a:srgbClr val="336699"/>
              </a:solidFill>
            </a:rPr>
            <a:t>*</a:t>
          </a:r>
          <a:endParaRPr lang="en-GB" sz="1600" baseline="30000" dirty="0">
            <a:solidFill>
              <a:srgbClr val="336699"/>
            </a:solidFill>
          </a:endParaRPr>
        </a:p>
      </dgm:t>
    </dgm:pt>
    <dgm:pt modelId="{979096FB-0A06-4E9C-A6CA-540E76BDE2BC}" type="parTrans" cxnId="{31C83BDC-D821-4D6E-A5E7-EE9F161E95EC}">
      <dgm:prSet/>
      <dgm:spPr/>
      <dgm:t>
        <a:bodyPr/>
        <a:lstStyle/>
        <a:p>
          <a:endParaRPr lang="en-GB"/>
        </a:p>
      </dgm:t>
    </dgm:pt>
    <dgm:pt modelId="{67E6F97B-5D2A-4B1B-B6F0-F84D76E709D4}" type="sibTrans" cxnId="{31C83BDC-D821-4D6E-A5E7-EE9F161E95EC}">
      <dgm:prSet/>
      <dgm:spPr/>
      <dgm:t>
        <a:bodyPr/>
        <a:lstStyle/>
        <a:p>
          <a:endParaRPr lang="en-GB"/>
        </a:p>
      </dgm:t>
    </dgm:pt>
    <dgm:pt modelId="{CA5BDD5A-8236-4F06-83F1-853746998AA4}">
      <dgm:prSet custT="1"/>
      <dgm:spPr/>
      <dgm:t>
        <a:bodyPr/>
        <a:lstStyle/>
        <a:p>
          <a:r>
            <a:rPr lang="en-GB" sz="1600" b="1" i="0" dirty="0" smtClean="0">
              <a:solidFill>
                <a:srgbClr val="336699"/>
              </a:solidFill>
            </a:rPr>
            <a:t>Stable reimbursement rate</a:t>
          </a:r>
          <a:r>
            <a:rPr lang="en-GB" sz="1600" b="0" i="0" dirty="0" smtClean="0">
              <a:solidFill>
                <a:srgbClr val="336699"/>
              </a:solidFill>
            </a:rPr>
            <a:t>: </a:t>
          </a:r>
          <a:r>
            <a:rPr lang="en-GB" sz="1600" i="0" dirty="0" smtClean="0">
              <a:solidFill>
                <a:srgbClr val="336699"/>
              </a:solidFill>
            </a:rPr>
            <a:t>ERA-NET Plus reimbursement rate from FP7 (33%) applies</a:t>
          </a:r>
        </a:p>
      </dgm:t>
    </dgm:pt>
    <dgm:pt modelId="{3CD5A21F-D22A-403B-9501-9F3CE575A1F1}" type="parTrans" cxnId="{CC7AAA7E-026A-4336-952A-2C9E521FCBF6}">
      <dgm:prSet/>
      <dgm:spPr/>
      <dgm:t>
        <a:bodyPr/>
        <a:lstStyle/>
        <a:p>
          <a:endParaRPr lang="en-GB"/>
        </a:p>
      </dgm:t>
    </dgm:pt>
    <dgm:pt modelId="{822F0C1B-928B-4E11-8F22-E3708EAEA436}" type="sibTrans" cxnId="{CC7AAA7E-026A-4336-952A-2C9E521FCBF6}">
      <dgm:prSet/>
      <dgm:spPr/>
      <dgm:t>
        <a:bodyPr/>
        <a:lstStyle/>
        <a:p>
          <a:endParaRPr lang="en-GB"/>
        </a:p>
      </dgm:t>
    </dgm:pt>
    <dgm:pt modelId="{83BA403E-415E-4854-900A-BB0624320277}" type="pres">
      <dgm:prSet presAssocID="{F9460E87-C59A-4A3F-8C51-68FF4F183FFA}" presName="Name0" presStyleCnt="0">
        <dgm:presLayoutVars>
          <dgm:chMax val="7"/>
          <dgm:chPref val="7"/>
          <dgm:dir/>
        </dgm:presLayoutVars>
      </dgm:prSet>
      <dgm:spPr/>
      <dgm:t>
        <a:bodyPr/>
        <a:lstStyle/>
        <a:p>
          <a:endParaRPr lang="en-GB"/>
        </a:p>
      </dgm:t>
    </dgm:pt>
    <dgm:pt modelId="{12FC0629-D4B7-4948-91C9-004252B070D3}" type="pres">
      <dgm:prSet presAssocID="{F9460E87-C59A-4A3F-8C51-68FF4F183FFA}" presName="Name1" presStyleCnt="0"/>
      <dgm:spPr/>
    </dgm:pt>
    <dgm:pt modelId="{D7FB2F44-5BC8-45E5-80D8-18E155954214}" type="pres">
      <dgm:prSet presAssocID="{F9460E87-C59A-4A3F-8C51-68FF4F183FFA}" presName="cycle" presStyleCnt="0"/>
      <dgm:spPr/>
    </dgm:pt>
    <dgm:pt modelId="{D19577A4-ADBA-442B-86E3-0D51DE081106}" type="pres">
      <dgm:prSet presAssocID="{F9460E87-C59A-4A3F-8C51-68FF4F183FFA}" presName="srcNode" presStyleLbl="node1" presStyleIdx="0" presStyleCnt="5"/>
      <dgm:spPr/>
    </dgm:pt>
    <dgm:pt modelId="{674EE111-4333-490D-9660-4088E4093946}" type="pres">
      <dgm:prSet presAssocID="{F9460E87-C59A-4A3F-8C51-68FF4F183FFA}" presName="conn" presStyleLbl="parChTrans1D2" presStyleIdx="0" presStyleCnt="1"/>
      <dgm:spPr/>
      <dgm:t>
        <a:bodyPr/>
        <a:lstStyle/>
        <a:p>
          <a:endParaRPr lang="en-GB"/>
        </a:p>
      </dgm:t>
    </dgm:pt>
    <dgm:pt modelId="{097FFC1D-3817-4813-A9EC-ABAB2E352368}" type="pres">
      <dgm:prSet presAssocID="{F9460E87-C59A-4A3F-8C51-68FF4F183FFA}" presName="extraNode" presStyleLbl="node1" presStyleIdx="0" presStyleCnt="5"/>
      <dgm:spPr/>
    </dgm:pt>
    <dgm:pt modelId="{BE01AA5A-F407-4E57-882B-8D997E7B3162}" type="pres">
      <dgm:prSet presAssocID="{F9460E87-C59A-4A3F-8C51-68FF4F183FFA}" presName="dstNode" presStyleLbl="node1" presStyleIdx="0" presStyleCnt="5"/>
      <dgm:spPr/>
    </dgm:pt>
    <dgm:pt modelId="{8701D864-6C3C-4BC4-9BEB-2F95607B66CC}" type="pres">
      <dgm:prSet presAssocID="{989C8F16-7DC2-474C-9007-DB021559F549}" presName="text_1" presStyleLbl="node1" presStyleIdx="0" presStyleCnt="5">
        <dgm:presLayoutVars>
          <dgm:bulletEnabled val="1"/>
        </dgm:presLayoutVars>
      </dgm:prSet>
      <dgm:spPr/>
      <dgm:t>
        <a:bodyPr/>
        <a:lstStyle/>
        <a:p>
          <a:endParaRPr lang="en-GB"/>
        </a:p>
      </dgm:t>
    </dgm:pt>
    <dgm:pt modelId="{5F6F44CA-CEBB-4F0B-9375-26399C3F88D6}" type="pres">
      <dgm:prSet presAssocID="{989C8F16-7DC2-474C-9007-DB021559F549}" presName="accent_1" presStyleCnt="0"/>
      <dgm:spPr/>
    </dgm:pt>
    <dgm:pt modelId="{C9AD773D-6B98-4BEF-A381-B7650D148948}" type="pres">
      <dgm:prSet presAssocID="{989C8F16-7DC2-474C-9007-DB021559F549}" presName="accentRepeatNode" presStyleLbl="solidFgAcc1" presStyleIdx="0" presStyleCnt="5"/>
      <dgm:spPr/>
    </dgm:pt>
    <dgm:pt modelId="{E7BC18F4-B6E3-4DFD-9F98-239C88488B8E}" type="pres">
      <dgm:prSet presAssocID="{7B89ABD5-53A4-444F-8AFF-ED943213DE0C}" presName="text_2" presStyleLbl="node1" presStyleIdx="1" presStyleCnt="5">
        <dgm:presLayoutVars>
          <dgm:bulletEnabled val="1"/>
        </dgm:presLayoutVars>
      </dgm:prSet>
      <dgm:spPr/>
      <dgm:t>
        <a:bodyPr/>
        <a:lstStyle/>
        <a:p>
          <a:endParaRPr lang="en-GB"/>
        </a:p>
      </dgm:t>
    </dgm:pt>
    <dgm:pt modelId="{02E97FEB-8D31-4AD8-9DFA-4645979AA956}" type="pres">
      <dgm:prSet presAssocID="{7B89ABD5-53A4-444F-8AFF-ED943213DE0C}" presName="accent_2" presStyleCnt="0"/>
      <dgm:spPr/>
    </dgm:pt>
    <dgm:pt modelId="{289DB815-666A-4355-8B60-FC0366E40D29}" type="pres">
      <dgm:prSet presAssocID="{7B89ABD5-53A4-444F-8AFF-ED943213DE0C}" presName="accentRepeatNode" presStyleLbl="solidFgAcc1" presStyleIdx="1" presStyleCnt="5"/>
      <dgm:spPr/>
    </dgm:pt>
    <dgm:pt modelId="{6344E604-0922-47D9-827A-7627850F440F}" type="pres">
      <dgm:prSet presAssocID="{B5963C22-DA04-4019-B9A9-EA9986E774F0}" presName="text_3" presStyleLbl="node1" presStyleIdx="2" presStyleCnt="5" custScaleY="149083">
        <dgm:presLayoutVars>
          <dgm:bulletEnabled val="1"/>
        </dgm:presLayoutVars>
      </dgm:prSet>
      <dgm:spPr/>
      <dgm:t>
        <a:bodyPr/>
        <a:lstStyle/>
        <a:p>
          <a:endParaRPr lang="en-GB"/>
        </a:p>
      </dgm:t>
    </dgm:pt>
    <dgm:pt modelId="{0E48E583-7FED-4C7B-BBBC-B3DE3668C81E}" type="pres">
      <dgm:prSet presAssocID="{B5963C22-DA04-4019-B9A9-EA9986E774F0}" presName="accent_3" presStyleCnt="0"/>
      <dgm:spPr/>
    </dgm:pt>
    <dgm:pt modelId="{1F531AFA-78A8-4477-A52F-8BDE9E9E2044}" type="pres">
      <dgm:prSet presAssocID="{B5963C22-DA04-4019-B9A9-EA9986E774F0}" presName="accentRepeatNode" presStyleLbl="solidFgAcc1" presStyleIdx="2" presStyleCnt="5"/>
      <dgm:spPr/>
    </dgm:pt>
    <dgm:pt modelId="{99636DD8-897F-4FFA-A684-6B5D0D556776}" type="pres">
      <dgm:prSet presAssocID="{CA5BDD5A-8236-4F06-83F1-853746998AA4}" presName="text_4" presStyleLbl="node1" presStyleIdx="3" presStyleCnt="5">
        <dgm:presLayoutVars>
          <dgm:bulletEnabled val="1"/>
        </dgm:presLayoutVars>
      </dgm:prSet>
      <dgm:spPr/>
      <dgm:t>
        <a:bodyPr/>
        <a:lstStyle/>
        <a:p>
          <a:endParaRPr lang="en-GB"/>
        </a:p>
      </dgm:t>
    </dgm:pt>
    <dgm:pt modelId="{6B1AA4A0-0CFD-480D-9101-D334EAC709F4}" type="pres">
      <dgm:prSet presAssocID="{CA5BDD5A-8236-4F06-83F1-853746998AA4}" presName="accent_4" presStyleCnt="0"/>
      <dgm:spPr/>
    </dgm:pt>
    <dgm:pt modelId="{1DCE8554-D76B-4326-A701-E44462685BD4}" type="pres">
      <dgm:prSet presAssocID="{CA5BDD5A-8236-4F06-83F1-853746998AA4}" presName="accentRepeatNode" presStyleLbl="solidFgAcc1" presStyleIdx="3" presStyleCnt="5"/>
      <dgm:spPr/>
    </dgm:pt>
    <dgm:pt modelId="{1CA87EAE-390B-496B-97FF-75EE31F0551E}" type="pres">
      <dgm:prSet presAssocID="{AE0BC877-32A2-4230-AA20-CC43D31AAD4D}" presName="text_5" presStyleLbl="node1" presStyleIdx="4" presStyleCnt="5">
        <dgm:presLayoutVars>
          <dgm:bulletEnabled val="1"/>
        </dgm:presLayoutVars>
      </dgm:prSet>
      <dgm:spPr/>
      <dgm:t>
        <a:bodyPr/>
        <a:lstStyle/>
        <a:p>
          <a:endParaRPr lang="en-GB"/>
        </a:p>
      </dgm:t>
    </dgm:pt>
    <dgm:pt modelId="{C3E630DF-908F-4039-BBB0-F74C138C507B}" type="pres">
      <dgm:prSet presAssocID="{AE0BC877-32A2-4230-AA20-CC43D31AAD4D}" presName="accent_5" presStyleCnt="0"/>
      <dgm:spPr/>
    </dgm:pt>
    <dgm:pt modelId="{A6543F2A-CA47-42CE-885C-2EE6D041FCEE}" type="pres">
      <dgm:prSet presAssocID="{AE0BC877-32A2-4230-AA20-CC43D31AAD4D}" presName="accentRepeatNode" presStyleLbl="solidFgAcc1" presStyleIdx="4" presStyleCnt="5"/>
      <dgm:spPr/>
    </dgm:pt>
  </dgm:ptLst>
  <dgm:cxnLst>
    <dgm:cxn modelId="{CC7AAA7E-026A-4336-952A-2C9E521FCBF6}" srcId="{F9460E87-C59A-4A3F-8C51-68FF4F183FFA}" destId="{CA5BDD5A-8236-4F06-83F1-853746998AA4}" srcOrd="3" destOrd="0" parTransId="{3CD5A21F-D22A-403B-9501-9F3CE575A1F1}" sibTransId="{822F0C1B-928B-4E11-8F22-E3708EAEA436}"/>
    <dgm:cxn modelId="{2694D100-03C8-49F0-8623-5D0B6A708502}" type="presOf" srcId="{AE0BC877-32A2-4230-AA20-CC43D31AAD4D}" destId="{1CA87EAE-390B-496B-97FF-75EE31F0551E}" srcOrd="0" destOrd="0" presId="urn:microsoft.com/office/officeart/2008/layout/VerticalCurvedList"/>
    <dgm:cxn modelId="{0CF88699-6F3F-4E07-B008-41C51ABAC5B4}" type="presOf" srcId="{B5963C22-DA04-4019-B9A9-EA9986E774F0}" destId="{6344E604-0922-47D9-827A-7627850F440F}" srcOrd="0" destOrd="0" presId="urn:microsoft.com/office/officeart/2008/layout/VerticalCurvedList"/>
    <dgm:cxn modelId="{356B7CC2-A742-4887-99BA-7B1D15AE5E5D}" type="presOf" srcId="{67E6F97B-5D2A-4B1B-B6F0-F84D76E709D4}" destId="{674EE111-4333-490D-9660-4088E4093946}" srcOrd="0" destOrd="0" presId="urn:microsoft.com/office/officeart/2008/layout/VerticalCurvedList"/>
    <dgm:cxn modelId="{3EA1646E-2653-4B71-997C-273222CF5311}" srcId="{F9460E87-C59A-4A3F-8C51-68FF4F183FFA}" destId="{7B89ABD5-53A4-444F-8AFF-ED943213DE0C}" srcOrd="1" destOrd="0" parTransId="{CF177568-2190-4B28-AF58-209A94B54982}" sibTransId="{26677C6F-9FB7-40B5-BB91-6EEAC420A61F}"/>
    <dgm:cxn modelId="{F224AF2C-5660-4538-945E-3299E923345E}" type="presOf" srcId="{989C8F16-7DC2-474C-9007-DB021559F549}" destId="{8701D864-6C3C-4BC4-9BEB-2F95607B66CC}" srcOrd="0" destOrd="0" presId="urn:microsoft.com/office/officeart/2008/layout/VerticalCurvedList"/>
    <dgm:cxn modelId="{CE5DD7ED-9F65-4C0A-BD2F-7B8BA83C9785}" type="presOf" srcId="{7B89ABD5-53A4-444F-8AFF-ED943213DE0C}" destId="{E7BC18F4-B6E3-4DFD-9F98-239C88488B8E}" srcOrd="0" destOrd="0" presId="urn:microsoft.com/office/officeart/2008/layout/VerticalCurvedList"/>
    <dgm:cxn modelId="{17C55232-C9D7-4346-9A34-921F4D4AFDD4}" srcId="{F9460E87-C59A-4A3F-8C51-68FF4F183FFA}" destId="{B5963C22-DA04-4019-B9A9-EA9986E774F0}" srcOrd="2" destOrd="0" parTransId="{5D2857D7-AB83-4414-B125-F32C0C851EF7}" sibTransId="{D414A8D7-3D36-4FE9-9914-F88BF93E71ED}"/>
    <dgm:cxn modelId="{31C83BDC-D821-4D6E-A5E7-EE9F161E95EC}" srcId="{F9460E87-C59A-4A3F-8C51-68FF4F183FFA}" destId="{989C8F16-7DC2-474C-9007-DB021559F549}" srcOrd="0" destOrd="0" parTransId="{979096FB-0A06-4E9C-A6CA-540E76BDE2BC}" sibTransId="{67E6F97B-5D2A-4B1B-B6F0-F84D76E709D4}"/>
    <dgm:cxn modelId="{D50B6819-AE1B-43BD-A3E2-40E525AB7E22}" type="presOf" srcId="{CA5BDD5A-8236-4F06-83F1-853746998AA4}" destId="{99636DD8-897F-4FFA-A684-6B5D0D556776}" srcOrd="0" destOrd="0" presId="urn:microsoft.com/office/officeart/2008/layout/VerticalCurvedList"/>
    <dgm:cxn modelId="{A8A4003C-5FD8-4C61-8592-9A801E74BB25}" srcId="{F9460E87-C59A-4A3F-8C51-68FF4F183FFA}" destId="{AE0BC877-32A2-4230-AA20-CC43D31AAD4D}" srcOrd="4" destOrd="0" parTransId="{791D47AA-6BB7-4C9C-A712-B42DFE3DC510}" sibTransId="{7A7331CD-0B45-47F9-899C-BA6C5EB024ED}"/>
    <dgm:cxn modelId="{90BF4DCB-FFF4-4559-B250-CDAA17B9BC7E}" type="presOf" srcId="{F9460E87-C59A-4A3F-8C51-68FF4F183FFA}" destId="{83BA403E-415E-4854-900A-BB0624320277}" srcOrd="0" destOrd="0" presId="urn:microsoft.com/office/officeart/2008/layout/VerticalCurvedList"/>
    <dgm:cxn modelId="{F369D4ED-5EAC-4A38-8087-FEE4310B4C5B}" type="presParOf" srcId="{83BA403E-415E-4854-900A-BB0624320277}" destId="{12FC0629-D4B7-4948-91C9-004252B070D3}" srcOrd="0" destOrd="0" presId="urn:microsoft.com/office/officeart/2008/layout/VerticalCurvedList"/>
    <dgm:cxn modelId="{A8939B55-C608-4ECF-9034-46882103611C}" type="presParOf" srcId="{12FC0629-D4B7-4948-91C9-004252B070D3}" destId="{D7FB2F44-5BC8-45E5-80D8-18E155954214}" srcOrd="0" destOrd="0" presId="urn:microsoft.com/office/officeart/2008/layout/VerticalCurvedList"/>
    <dgm:cxn modelId="{F40300C1-3165-41D4-91FA-A8B8834F03DB}" type="presParOf" srcId="{D7FB2F44-5BC8-45E5-80D8-18E155954214}" destId="{D19577A4-ADBA-442B-86E3-0D51DE081106}" srcOrd="0" destOrd="0" presId="urn:microsoft.com/office/officeart/2008/layout/VerticalCurvedList"/>
    <dgm:cxn modelId="{88D28B68-C712-4178-883E-A5A4439D9656}" type="presParOf" srcId="{D7FB2F44-5BC8-45E5-80D8-18E155954214}" destId="{674EE111-4333-490D-9660-4088E4093946}" srcOrd="1" destOrd="0" presId="urn:microsoft.com/office/officeart/2008/layout/VerticalCurvedList"/>
    <dgm:cxn modelId="{DFA74180-3CD1-4249-9C7C-F09932C7B10B}" type="presParOf" srcId="{D7FB2F44-5BC8-45E5-80D8-18E155954214}" destId="{097FFC1D-3817-4813-A9EC-ABAB2E352368}" srcOrd="2" destOrd="0" presId="urn:microsoft.com/office/officeart/2008/layout/VerticalCurvedList"/>
    <dgm:cxn modelId="{D213F260-9883-4F33-AE04-CE1891C16CAB}" type="presParOf" srcId="{D7FB2F44-5BC8-45E5-80D8-18E155954214}" destId="{BE01AA5A-F407-4E57-882B-8D997E7B3162}" srcOrd="3" destOrd="0" presId="urn:microsoft.com/office/officeart/2008/layout/VerticalCurvedList"/>
    <dgm:cxn modelId="{703D7076-DBCA-4BCA-8E13-1E77B677F38A}" type="presParOf" srcId="{12FC0629-D4B7-4948-91C9-004252B070D3}" destId="{8701D864-6C3C-4BC4-9BEB-2F95607B66CC}" srcOrd="1" destOrd="0" presId="urn:microsoft.com/office/officeart/2008/layout/VerticalCurvedList"/>
    <dgm:cxn modelId="{F6CA9E20-E465-49E4-86AD-CB4E5B979165}" type="presParOf" srcId="{12FC0629-D4B7-4948-91C9-004252B070D3}" destId="{5F6F44CA-CEBB-4F0B-9375-26399C3F88D6}" srcOrd="2" destOrd="0" presId="urn:microsoft.com/office/officeart/2008/layout/VerticalCurvedList"/>
    <dgm:cxn modelId="{7A681BD4-C557-4966-B4C1-53F50DABB858}" type="presParOf" srcId="{5F6F44CA-CEBB-4F0B-9375-26399C3F88D6}" destId="{C9AD773D-6B98-4BEF-A381-B7650D148948}" srcOrd="0" destOrd="0" presId="urn:microsoft.com/office/officeart/2008/layout/VerticalCurvedList"/>
    <dgm:cxn modelId="{249AE663-CDA2-40B0-941B-7C1124C7A00C}" type="presParOf" srcId="{12FC0629-D4B7-4948-91C9-004252B070D3}" destId="{E7BC18F4-B6E3-4DFD-9F98-239C88488B8E}" srcOrd="3" destOrd="0" presId="urn:microsoft.com/office/officeart/2008/layout/VerticalCurvedList"/>
    <dgm:cxn modelId="{5F7B1964-C130-4A3B-AE9D-2F85B6B11438}" type="presParOf" srcId="{12FC0629-D4B7-4948-91C9-004252B070D3}" destId="{02E97FEB-8D31-4AD8-9DFA-4645979AA956}" srcOrd="4" destOrd="0" presId="urn:microsoft.com/office/officeart/2008/layout/VerticalCurvedList"/>
    <dgm:cxn modelId="{E216F7E3-DBB0-4904-B116-24EA1C7DAA18}" type="presParOf" srcId="{02E97FEB-8D31-4AD8-9DFA-4645979AA956}" destId="{289DB815-666A-4355-8B60-FC0366E40D29}" srcOrd="0" destOrd="0" presId="urn:microsoft.com/office/officeart/2008/layout/VerticalCurvedList"/>
    <dgm:cxn modelId="{5B012287-D4AD-489F-A7FD-F670F85A2087}" type="presParOf" srcId="{12FC0629-D4B7-4948-91C9-004252B070D3}" destId="{6344E604-0922-47D9-827A-7627850F440F}" srcOrd="5" destOrd="0" presId="urn:microsoft.com/office/officeart/2008/layout/VerticalCurvedList"/>
    <dgm:cxn modelId="{634A96A0-81E2-4AE0-88F6-FF05426B775E}" type="presParOf" srcId="{12FC0629-D4B7-4948-91C9-004252B070D3}" destId="{0E48E583-7FED-4C7B-BBBC-B3DE3668C81E}" srcOrd="6" destOrd="0" presId="urn:microsoft.com/office/officeart/2008/layout/VerticalCurvedList"/>
    <dgm:cxn modelId="{C81B977F-C0EC-4DD1-B4DE-2F6C5BB0F541}" type="presParOf" srcId="{0E48E583-7FED-4C7B-BBBC-B3DE3668C81E}" destId="{1F531AFA-78A8-4477-A52F-8BDE9E9E2044}" srcOrd="0" destOrd="0" presId="urn:microsoft.com/office/officeart/2008/layout/VerticalCurvedList"/>
    <dgm:cxn modelId="{302199FD-B283-4E0E-A091-714020E936BC}" type="presParOf" srcId="{12FC0629-D4B7-4948-91C9-004252B070D3}" destId="{99636DD8-897F-4FFA-A684-6B5D0D556776}" srcOrd="7" destOrd="0" presId="urn:microsoft.com/office/officeart/2008/layout/VerticalCurvedList"/>
    <dgm:cxn modelId="{E1CB35ED-1268-472D-AF0C-25FAA800EF62}" type="presParOf" srcId="{12FC0629-D4B7-4948-91C9-004252B070D3}" destId="{6B1AA4A0-0CFD-480D-9101-D334EAC709F4}" srcOrd="8" destOrd="0" presId="urn:microsoft.com/office/officeart/2008/layout/VerticalCurvedList"/>
    <dgm:cxn modelId="{C7EA75DA-E909-4992-8295-B700F1312A1F}" type="presParOf" srcId="{6B1AA4A0-0CFD-480D-9101-D334EAC709F4}" destId="{1DCE8554-D76B-4326-A701-E44462685BD4}" srcOrd="0" destOrd="0" presId="urn:microsoft.com/office/officeart/2008/layout/VerticalCurvedList"/>
    <dgm:cxn modelId="{3EEEC528-B63E-49B0-935D-353C65C3DC96}" type="presParOf" srcId="{12FC0629-D4B7-4948-91C9-004252B070D3}" destId="{1CA87EAE-390B-496B-97FF-75EE31F0551E}" srcOrd="9" destOrd="0" presId="urn:microsoft.com/office/officeart/2008/layout/VerticalCurvedList"/>
    <dgm:cxn modelId="{FF524613-5C7D-4E44-A109-833AA736F56C}" type="presParOf" srcId="{12FC0629-D4B7-4948-91C9-004252B070D3}" destId="{C3E630DF-908F-4039-BBB0-F74C138C507B}" srcOrd="10" destOrd="0" presId="urn:microsoft.com/office/officeart/2008/layout/VerticalCurvedList"/>
    <dgm:cxn modelId="{B1DF7169-7342-4B97-83E0-2EDCEC9D8C31}" type="presParOf" srcId="{C3E630DF-908F-4039-BBB0-F74C138C507B}" destId="{A6543F2A-CA47-42CE-885C-2EE6D041FCE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EE111-4333-490D-9660-4088E4093946}">
      <dsp:nvSpPr>
        <dsp:cNvPr id="0" name=""/>
        <dsp:cNvSpPr/>
      </dsp:nvSpPr>
      <dsp:spPr>
        <a:xfrm>
          <a:off x="-4803157" y="-736154"/>
          <a:ext cx="5720880" cy="5720880"/>
        </a:xfrm>
        <a:prstGeom prst="blockArc">
          <a:avLst>
            <a:gd name="adj1" fmla="val 18900000"/>
            <a:gd name="adj2" fmla="val 2700000"/>
            <a:gd name="adj3" fmla="val 378"/>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01D864-6C3C-4BC4-9BEB-2F95607B66CC}">
      <dsp:nvSpPr>
        <dsp:cNvPr id="0" name=""/>
        <dsp:cNvSpPr/>
      </dsp:nvSpPr>
      <dsp:spPr>
        <a:xfrm>
          <a:off x="401593" y="265450"/>
          <a:ext cx="8047592" cy="5312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1673" tIns="40640" rIns="40640" bIns="40640" numCol="1" spcCol="1270" anchor="ctr" anchorCtr="0">
          <a:noAutofit/>
        </a:bodyPr>
        <a:lstStyle/>
        <a:p>
          <a:pPr lvl="0" algn="l" defTabSz="711200">
            <a:lnSpc>
              <a:spcPct val="90000"/>
            </a:lnSpc>
            <a:spcBef>
              <a:spcPct val="0"/>
            </a:spcBef>
            <a:spcAft>
              <a:spcPct val="35000"/>
            </a:spcAft>
          </a:pPr>
          <a:r>
            <a:rPr lang="en-GB" sz="1600" b="1" kern="1200" dirty="0" smtClean="0">
              <a:solidFill>
                <a:srgbClr val="336699"/>
              </a:solidFill>
            </a:rPr>
            <a:t>ERA-NET </a:t>
          </a:r>
          <a:r>
            <a:rPr lang="en-GB" sz="1600" b="1" kern="1200" dirty="0" err="1" smtClean="0">
              <a:solidFill>
                <a:srgbClr val="336699"/>
              </a:solidFill>
            </a:rPr>
            <a:t>Cofund</a:t>
          </a:r>
          <a:r>
            <a:rPr lang="en-GB" sz="1600" b="1" kern="1200" dirty="0" smtClean="0">
              <a:solidFill>
                <a:srgbClr val="336699"/>
              </a:solidFill>
            </a:rPr>
            <a:t>: implementation of a co-funded joint call for proposals</a:t>
          </a:r>
          <a:r>
            <a:rPr lang="en-GB" sz="1600" kern="1200" dirty="0" smtClean="0">
              <a:solidFill>
                <a:srgbClr val="336699"/>
              </a:solidFill>
            </a:rPr>
            <a:t> (compulsory, one co-funded call per Grant Agreement)</a:t>
          </a:r>
          <a:r>
            <a:rPr lang="en-GB" sz="1600" kern="1200" baseline="30000" dirty="0" smtClean="0">
              <a:solidFill>
                <a:srgbClr val="336699"/>
              </a:solidFill>
            </a:rPr>
            <a:t>*</a:t>
          </a:r>
          <a:endParaRPr lang="en-GB" sz="1600" kern="1200" baseline="30000" dirty="0">
            <a:solidFill>
              <a:srgbClr val="336699"/>
            </a:solidFill>
          </a:endParaRPr>
        </a:p>
      </dsp:txBody>
      <dsp:txXfrm>
        <a:off x="401593" y="265450"/>
        <a:ext cx="8047592" cy="531241"/>
      </dsp:txXfrm>
    </dsp:sp>
    <dsp:sp modelId="{C9AD773D-6B98-4BEF-A381-B7650D148948}">
      <dsp:nvSpPr>
        <dsp:cNvPr id="0" name=""/>
        <dsp:cNvSpPr/>
      </dsp:nvSpPr>
      <dsp:spPr>
        <a:xfrm>
          <a:off x="69567" y="199045"/>
          <a:ext cx="664051" cy="6640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BC18F4-B6E3-4DFD-9F98-239C88488B8E}">
      <dsp:nvSpPr>
        <dsp:cNvPr id="0" name=""/>
        <dsp:cNvSpPr/>
      </dsp:nvSpPr>
      <dsp:spPr>
        <a:xfrm>
          <a:off x="782265" y="1062058"/>
          <a:ext cx="7666920" cy="5312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1673" tIns="40640" rIns="40640" bIns="40640" numCol="1" spcCol="1270" anchor="ctr" anchorCtr="0">
          <a:noAutofit/>
        </a:bodyPr>
        <a:lstStyle/>
        <a:p>
          <a:pPr lvl="0" algn="l" defTabSz="711200">
            <a:lnSpc>
              <a:spcPct val="90000"/>
            </a:lnSpc>
            <a:spcBef>
              <a:spcPct val="0"/>
            </a:spcBef>
            <a:spcAft>
              <a:spcPct val="35000"/>
            </a:spcAft>
          </a:pPr>
          <a:r>
            <a:rPr lang="en-GB" sz="1600" b="1" i="0" kern="1200" dirty="0" smtClean="0">
              <a:solidFill>
                <a:srgbClr val="336699"/>
              </a:solidFill>
            </a:rPr>
            <a:t>EU contribution</a:t>
          </a:r>
          <a:r>
            <a:rPr lang="en-GB" sz="1600" i="0" kern="1200" dirty="0" smtClean="0">
              <a:solidFill>
                <a:srgbClr val="336699"/>
              </a:solidFill>
            </a:rPr>
            <a:t>: mainly a proportional contribution to total public funding of the joint call </a:t>
          </a:r>
          <a:endParaRPr lang="en-GB" sz="1600" kern="1200" dirty="0">
            <a:solidFill>
              <a:srgbClr val="336699"/>
            </a:solidFill>
          </a:endParaRPr>
        </a:p>
      </dsp:txBody>
      <dsp:txXfrm>
        <a:off x="782265" y="1062058"/>
        <a:ext cx="7666920" cy="531241"/>
      </dsp:txXfrm>
    </dsp:sp>
    <dsp:sp modelId="{289DB815-666A-4355-8B60-FC0366E40D29}">
      <dsp:nvSpPr>
        <dsp:cNvPr id="0" name=""/>
        <dsp:cNvSpPr/>
      </dsp:nvSpPr>
      <dsp:spPr>
        <a:xfrm>
          <a:off x="450239" y="995652"/>
          <a:ext cx="664051" cy="6640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44E604-0922-47D9-827A-7627850F440F}">
      <dsp:nvSpPr>
        <dsp:cNvPr id="0" name=""/>
        <dsp:cNvSpPr/>
      </dsp:nvSpPr>
      <dsp:spPr>
        <a:xfrm>
          <a:off x="899101" y="1728290"/>
          <a:ext cx="7550084" cy="79199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1673" tIns="40640" rIns="40640" bIns="40640" numCol="1" spcCol="1270" anchor="ctr" anchorCtr="0">
          <a:noAutofit/>
        </a:bodyPr>
        <a:lstStyle/>
        <a:p>
          <a:pPr lvl="0" algn="l" defTabSz="711200">
            <a:lnSpc>
              <a:spcPct val="90000"/>
            </a:lnSpc>
            <a:spcBef>
              <a:spcPct val="0"/>
            </a:spcBef>
            <a:spcAft>
              <a:spcPct val="35000"/>
            </a:spcAft>
          </a:pPr>
          <a:r>
            <a:rPr lang="en-GB" sz="1600" b="1" i="0" kern="1200" dirty="0" smtClean="0">
              <a:solidFill>
                <a:srgbClr val="336699"/>
              </a:solidFill>
            </a:rPr>
            <a:t>Additional EU contribution to coordination costs on the basis of a unit costs </a:t>
          </a:r>
          <a:r>
            <a:rPr lang="en-GB" sz="1600" i="0" kern="1200" dirty="0" smtClean="0">
              <a:solidFill>
                <a:srgbClr val="336699"/>
              </a:solidFill>
            </a:rPr>
            <a:t>for additional activities including additional calls without top-up funding</a:t>
          </a:r>
        </a:p>
      </dsp:txBody>
      <dsp:txXfrm>
        <a:off x="899101" y="1728290"/>
        <a:ext cx="7550084" cy="791990"/>
      </dsp:txXfrm>
    </dsp:sp>
    <dsp:sp modelId="{1F531AFA-78A8-4477-A52F-8BDE9E9E2044}">
      <dsp:nvSpPr>
        <dsp:cNvPr id="0" name=""/>
        <dsp:cNvSpPr/>
      </dsp:nvSpPr>
      <dsp:spPr>
        <a:xfrm>
          <a:off x="567075" y="1792260"/>
          <a:ext cx="664051" cy="6640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636DD8-897F-4FFA-A684-6B5D0D556776}">
      <dsp:nvSpPr>
        <dsp:cNvPr id="0" name=""/>
        <dsp:cNvSpPr/>
      </dsp:nvSpPr>
      <dsp:spPr>
        <a:xfrm>
          <a:off x="782265" y="2655272"/>
          <a:ext cx="7666920" cy="5312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1673" tIns="40640" rIns="40640" bIns="40640" numCol="1" spcCol="1270" anchor="ctr" anchorCtr="0">
          <a:noAutofit/>
        </a:bodyPr>
        <a:lstStyle/>
        <a:p>
          <a:pPr lvl="0" algn="l" defTabSz="711200">
            <a:lnSpc>
              <a:spcPct val="90000"/>
            </a:lnSpc>
            <a:spcBef>
              <a:spcPct val="0"/>
            </a:spcBef>
            <a:spcAft>
              <a:spcPct val="35000"/>
            </a:spcAft>
          </a:pPr>
          <a:r>
            <a:rPr lang="en-GB" sz="1600" b="1" i="0" kern="1200" dirty="0" smtClean="0">
              <a:solidFill>
                <a:srgbClr val="336699"/>
              </a:solidFill>
            </a:rPr>
            <a:t>Stable reimbursement rate</a:t>
          </a:r>
          <a:r>
            <a:rPr lang="en-GB" sz="1600" b="0" i="0" kern="1200" dirty="0" smtClean="0">
              <a:solidFill>
                <a:srgbClr val="336699"/>
              </a:solidFill>
            </a:rPr>
            <a:t>: </a:t>
          </a:r>
          <a:r>
            <a:rPr lang="en-GB" sz="1600" i="0" kern="1200" dirty="0" smtClean="0">
              <a:solidFill>
                <a:srgbClr val="336699"/>
              </a:solidFill>
            </a:rPr>
            <a:t>ERA-NET Plus reimbursement rate from FP7 (33%) applies</a:t>
          </a:r>
        </a:p>
      </dsp:txBody>
      <dsp:txXfrm>
        <a:off x="782265" y="2655272"/>
        <a:ext cx="7666920" cy="531241"/>
      </dsp:txXfrm>
    </dsp:sp>
    <dsp:sp modelId="{1DCE8554-D76B-4326-A701-E44462685BD4}">
      <dsp:nvSpPr>
        <dsp:cNvPr id="0" name=""/>
        <dsp:cNvSpPr/>
      </dsp:nvSpPr>
      <dsp:spPr>
        <a:xfrm>
          <a:off x="450239" y="2588867"/>
          <a:ext cx="664051" cy="6640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A87EAE-390B-496B-97FF-75EE31F0551E}">
      <dsp:nvSpPr>
        <dsp:cNvPr id="0" name=""/>
        <dsp:cNvSpPr/>
      </dsp:nvSpPr>
      <dsp:spPr>
        <a:xfrm>
          <a:off x="401593" y="3451879"/>
          <a:ext cx="8047592" cy="53124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1673" tIns="40640" rIns="40640" bIns="40640" numCol="1" spcCol="1270" anchor="ctr" anchorCtr="0">
          <a:noAutofit/>
        </a:bodyPr>
        <a:lstStyle/>
        <a:p>
          <a:pPr lvl="0" algn="l" defTabSz="711200">
            <a:lnSpc>
              <a:spcPct val="90000"/>
            </a:lnSpc>
            <a:spcBef>
              <a:spcPct val="0"/>
            </a:spcBef>
            <a:spcAft>
              <a:spcPct val="35000"/>
            </a:spcAft>
          </a:pPr>
          <a:r>
            <a:rPr lang="en-GB" sz="1600" b="1" i="0" kern="1200" dirty="0" smtClean="0">
              <a:solidFill>
                <a:srgbClr val="336699"/>
              </a:solidFill>
            </a:rPr>
            <a:t>Co-funded calls:</a:t>
          </a:r>
          <a:r>
            <a:rPr lang="en-GB" sz="1600" i="0" kern="1200" dirty="0" smtClean="0">
              <a:solidFill>
                <a:srgbClr val="336699"/>
              </a:solidFill>
            </a:rPr>
            <a:t> proposal evaluation and selection according to </a:t>
          </a:r>
          <a:br>
            <a:rPr lang="en-GB" sz="1600" i="0" kern="1200" dirty="0" smtClean="0">
              <a:solidFill>
                <a:srgbClr val="336699"/>
              </a:solidFill>
            </a:rPr>
          </a:br>
          <a:r>
            <a:rPr lang="en-GB" sz="1600" i="0" kern="1200" dirty="0" smtClean="0">
              <a:solidFill>
                <a:srgbClr val="336699"/>
              </a:solidFill>
            </a:rPr>
            <a:t>Horizon 2020 standards</a:t>
          </a:r>
          <a:endParaRPr lang="en-GB" sz="1600" kern="1200" dirty="0">
            <a:solidFill>
              <a:srgbClr val="336699"/>
            </a:solidFill>
          </a:endParaRPr>
        </a:p>
      </dsp:txBody>
      <dsp:txXfrm>
        <a:off x="401593" y="3451879"/>
        <a:ext cx="8047592" cy="531241"/>
      </dsp:txXfrm>
    </dsp:sp>
    <dsp:sp modelId="{A6543F2A-CA47-42CE-885C-2EE6D041FCEE}">
      <dsp:nvSpPr>
        <dsp:cNvPr id="0" name=""/>
        <dsp:cNvSpPr/>
      </dsp:nvSpPr>
      <dsp:spPr>
        <a:xfrm>
          <a:off x="69567" y="3385474"/>
          <a:ext cx="664051" cy="664051"/>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1"/>
            <a:ext cx="2890405" cy="49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t" anchorCtr="0" compatLnSpc="1">
            <a:prstTxWarp prst="textNoShape">
              <a:avLst/>
            </a:prstTxWarp>
          </a:bodyPr>
          <a:lstStyle>
            <a:lvl1pPr>
              <a:defRPr sz="1200" b="0">
                <a:solidFill>
                  <a:schemeClr val="tx1"/>
                </a:solidFill>
                <a:latin typeface="Arial" charset="0"/>
              </a:defRPr>
            </a:lvl1pPr>
          </a:lstStyle>
          <a:p>
            <a:endParaRPr lang="en-US"/>
          </a:p>
        </p:txBody>
      </p:sp>
      <p:sp>
        <p:nvSpPr>
          <p:cNvPr id="37891" name="Rectangle 3"/>
          <p:cNvSpPr>
            <a:spLocks noGrp="1" noChangeArrowheads="1"/>
          </p:cNvSpPr>
          <p:nvPr>
            <p:ph type="dt" sz="quarter" idx="1"/>
          </p:nvPr>
        </p:nvSpPr>
        <p:spPr bwMode="auto">
          <a:xfrm>
            <a:off x="3777128" y="1"/>
            <a:ext cx="2890405" cy="49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t" anchorCtr="0" compatLnSpc="1">
            <a:prstTxWarp prst="textNoShape">
              <a:avLst/>
            </a:prstTxWarp>
          </a:bodyPr>
          <a:lstStyle>
            <a:lvl1pPr algn="r">
              <a:defRPr sz="1200" b="0">
                <a:solidFill>
                  <a:schemeClr val="tx1"/>
                </a:solidFill>
                <a:latin typeface="Arial" charset="0"/>
              </a:defRPr>
            </a:lvl1pPr>
          </a:lstStyle>
          <a:p>
            <a:endParaRPr lang="en-US"/>
          </a:p>
        </p:txBody>
      </p:sp>
      <p:sp>
        <p:nvSpPr>
          <p:cNvPr id="37892" name="Rectangle 4"/>
          <p:cNvSpPr>
            <a:spLocks noGrp="1" noChangeArrowheads="1"/>
          </p:cNvSpPr>
          <p:nvPr>
            <p:ph type="ftr" sz="quarter" idx="2"/>
          </p:nvPr>
        </p:nvSpPr>
        <p:spPr bwMode="auto">
          <a:xfrm>
            <a:off x="0" y="9371671"/>
            <a:ext cx="2890405" cy="49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b" anchorCtr="0" compatLnSpc="1">
            <a:prstTxWarp prst="textNoShape">
              <a:avLst/>
            </a:prstTxWarp>
          </a:bodyPr>
          <a:lstStyle>
            <a:lvl1pPr>
              <a:defRPr sz="1200" b="0">
                <a:solidFill>
                  <a:schemeClr val="tx1"/>
                </a:solidFill>
                <a:latin typeface="Arial" charset="0"/>
              </a:defRPr>
            </a:lvl1pPr>
          </a:lstStyle>
          <a:p>
            <a:endParaRPr lang="en-US"/>
          </a:p>
        </p:txBody>
      </p:sp>
      <p:sp>
        <p:nvSpPr>
          <p:cNvPr id="37893" name="Rectangle 5"/>
          <p:cNvSpPr>
            <a:spLocks noGrp="1" noChangeArrowheads="1"/>
          </p:cNvSpPr>
          <p:nvPr>
            <p:ph type="sldNum" sz="quarter" idx="3"/>
          </p:nvPr>
        </p:nvSpPr>
        <p:spPr bwMode="auto">
          <a:xfrm>
            <a:off x="3777128" y="9371671"/>
            <a:ext cx="2890405" cy="49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b" anchorCtr="0" compatLnSpc="1">
            <a:prstTxWarp prst="textNoShape">
              <a:avLst/>
            </a:prstTxWarp>
          </a:bodyPr>
          <a:lstStyle>
            <a:lvl1pPr algn="r">
              <a:defRPr sz="1200" b="0">
                <a:solidFill>
                  <a:schemeClr val="tx1"/>
                </a:solidFill>
                <a:latin typeface="Arial" charset="0"/>
              </a:defRPr>
            </a:lvl1pPr>
          </a:lstStyle>
          <a:p>
            <a:fld id="{10012CE2-1A71-40A5-95B2-6694581471EF}" type="slidenum">
              <a:rPr lang="en-GB"/>
              <a:pPr/>
              <a:t>‹#›</a:t>
            </a:fld>
            <a:endParaRPr lang="en-GB"/>
          </a:p>
        </p:txBody>
      </p:sp>
    </p:spTree>
    <p:extLst>
      <p:ext uri="{BB962C8B-B14F-4D97-AF65-F5344CB8AC3E}">
        <p14:creationId xmlns:p14="http://schemas.microsoft.com/office/powerpoint/2010/main" val="3020697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1"/>
            <a:ext cx="2890405" cy="49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t" anchorCtr="0" compatLnSpc="1">
            <a:prstTxWarp prst="textNoShape">
              <a:avLst/>
            </a:prstTxWarp>
          </a:bodyPr>
          <a:lstStyle>
            <a:lvl1pPr>
              <a:defRPr sz="1200" b="0">
                <a:solidFill>
                  <a:schemeClr val="tx1"/>
                </a:solidFill>
                <a:latin typeface="Arial" charset="0"/>
              </a:defRPr>
            </a:lvl1pPr>
          </a:lstStyle>
          <a:p>
            <a:endParaRPr lang="en-US"/>
          </a:p>
        </p:txBody>
      </p:sp>
      <p:sp>
        <p:nvSpPr>
          <p:cNvPr id="36867" name="Rectangle 3"/>
          <p:cNvSpPr>
            <a:spLocks noGrp="1" noChangeArrowheads="1"/>
          </p:cNvSpPr>
          <p:nvPr>
            <p:ph type="dt" idx="1"/>
          </p:nvPr>
        </p:nvSpPr>
        <p:spPr bwMode="auto">
          <a:xfrm>
            <a:off x="3777128" y="1"/>
            <a:ext cx="2890405" cy="49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t" anchorCtr="0" compatLnSpc="1">
            <a:prstTxWarp prst="textNoShape">
              <a:avLst/>
            </a:prstTxWarp>
          </a:bodyPr>
          <a:lstStyle>
            <a:lvl1pPr algn="r">
              <a:defRPr sz="1200" b="0">
                <a:solidFill>
                  <a:schemeClr val="tx1"/>
                </a:solidFill>
                <a:latin typeface="Arial" charset="0"/>
              </a:defRPr>
            </a:lvl1pPr>
          </a:lstStyle>
          <a:p>
            <a:endParaRPr lang="en-US"/>
          </a:p>
        </p:txBody>
      </p:sp>
      <p:sp>
        <p:nvSpPr>
          <p:cNvPr id="20484" name="Rectangle 4"/>
          <p:cNvSpPr>
            <a:spLocks noGrp="1" noRot="1" noChangeAspect="1" noChangeArrowheads="1" noTextEdit="1"/>
          </p:cNvSpPr>
          <p:nvPr>
            <p:ph type="sldImg" idx="2"/>
          </p:nvPr>
        </p:nvSpPr>
        <p:spPr bwMode="auto">
          <a:xfrm>
            <a:off x="868363" y="739775"/>
            <a:ext cx="49339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67377" y="4686623"/>
            <a:ext cx="5335892" cy="4440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371671"/>
            <a:ext cx="2890405" cy="49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b" anchorCtr="0" compatLnSpc="1">
            <a:prstTxWarp prst="textNoShape">
              <a:avLst/>
            </a:prstTxWarp>
          </a:bodyPr>
          <a:lstStyle>
            <a:lvl1pPr>
              <a:defRPr sz="1200" b="0">
                <a:solidFill>
                  <a:schemeClr val="tx1"/>
                </a:solidFill>
                <a:latin typeface="Arial" charset="0"/>
              </a:defRPr>
            </a:lvl1pPr>
          </a:lstStyle>
          <a:p>
            <a:endParaRPr lang="en-US"/>
          </a:p>
        </p:txBody>
      </p:sp>
      <p:sp>
        <p:nvSpPr>
          <p:cNvPr id="36871" name="Rectangle 7"/>
          <p:cNvSpPr>
            <a:spLocks noGrp="1" noChangeArrowheads="1"/>
          </p:cNvSpPr>
          <p:nvPr>
            <p:ph type="sldNum" sz="quarter" idx="5"/>
          </p:nvPr>
        </p:nvSpPr>
        <p:spPr bwMode="auto">
          <a:xfrm>
            <a:off x="3777128" y="9371671"/>
            <a:ext cx="2890405" cy="49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05" tIns="45203" rIns="90405" bIns="45203" numCol="1" anchor="b" anchorCtr="0" compatLnSpc="1">
            <a:prstTxWarp prst="textNoShape">
              <a:avLst/>
            </a:prstTxWarp>
          </a:bodyPr>
          <a:lstStyle>
            <a:lvl1pPr algn="r">
              <a:defRPr sz="1200" b="0">
                <a:solidFill>
                  <a:schemeClr val="tx1"/>
                </a:solidFill>
                <a:latin typeface="Arial" charset="0"/>
              </a:defRPr>
            </a:lvl1pPr>
          </a:lstStyle>
          <a:p>
            <a:fld id="{53CA85A7-A14D-49C8-AC82-C4E8C99E3CE4}" type="slidenum">
              <a:rPr lang="en-GB"/>
              <a:pPr/>
              <a:t>‹#›</a:t>
            </a:fld>
            <a:endParaRPr lang="en-GB"/>
          </a:p>
        </p:txBody>
      </p:sp>
    </p:spTree>
    <p:extLst>
      <p:ext uri="{BB962C8B-B14F-4D97-AF65-F5344CB8AC3E}">
        <p14:creationId xmlns:p14="http://schemas.microsoft.com/office/powerpoint/2010/main" val="963274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Rectangle 2"/>
          <p:cNvSpPr>
            <a:spLocks noGrp="1" noRot="1" noChangeAspect="1" noChangeArrowheads="1" noTextEdit="1"/>
          </p:cNvSpPr>
          <p:nvPr>
            <p:ph type="sldImg"/>
          </p:nvPr>
        </p:nvSpPr>
        <p:spPr>
          <a:xfrm>
            <a:off x="901700" y="769938"/>
            <a:ext cx="4921250" cy="3692525"/>
          </a:xfrm>
          <a:ln/>
        </p:spPr>
      </p:sp>
      <p:sp>
        <p:nvSpPr>
          <p:cNvPr id="797699" name="Rectangle 3"/>
          <p:cNvSpPr>
            <a:spLocks noGrp="1" noChangeArrowheads="1"/>
          </p:cNvSpPr>
          <p:nvPr>
            <p:ph type="body" idx="1"/>
          </p:nvPr>
        </p:nvSpPr>
        <p:spPr/>
        <p:txBody>
          <a:bodyPr/>
          <a:lstStyle/>
          <a:p>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smtClean="0">
              <a:latin typeface="Arial" pitchFamily="34" charset="0"/>
            </a:endParaRPr>
          </a:p>
        </p:txBody>
      </p:sp>
      <p:sp>
        <p:nvSpPr>
          <p:cNvPr id="24580" name="Slide Number Placeholder 3"/>
          <p:cNvSpPr>
            <a:spLocks noGrp="1"/>
          </p:cNvSpPr>
          <p:nvPr>
            <p:ph type="sldNum" sz="quarter" idx="5"/>
          </p:nvPr>
        </p:nvSpPr>
        <p:spPr>
          <a:noFill/>
        </p:spPr>
        <p:txBody>
          <a:bodyPr/>
          <a:lstStyle>
            <a:lvl1pPr eaLnBrk="0" hangingPunct="0">
              <a:defRPr sz="7500" b="1">
                <a:solidFill>
                  <a:srgbClr val="FFD624"/>
                </a:solidFill>
                <a:latin typeface="Verdana" pitchFamily="34" charset="0"/>
              </a:defRPr>
            </a:lvl1pPr>
            <a:lvl2pPr marL="734434" indent="-282474" eaLnBrk="0" hangingPunct="0">
              <a:defRPr sz="7500" b="1">
                <a:solidFill>
                  <a:srgbClr val="FFD624"/>
                </a:solidFill>
                <a:latin typeface="Verdana" pitchFamily="34" charset="0"/>
              </a:defRPr>
            </a:lvl2pPr>
            <a:lvl3pPr marL="1129899" indent="-225980" eaLnBrk="0" hangingPunct="0">
              <a:defRPr sz="7500" b="1">
                <a:solidFill>
                  <a:srgbClr val="FFD624"/>
                </a:solidFill>
                <a:latin typeface="Verdana" pitchFamily="34" charset="0"/>
              </a:defRPr>
            </a:lvl3pPr>
            <a:lvl4pPr marL="1581859" indent="-225980" eaLnBrk="0" hangingPunct="0">
              <a:defRPr sz="7500" b="1">
                <a:solidFill>
                  <a:srgbClr val="FFD624"/>
                </a:solidFill>
                <a:latin typeface="Verdana" pitchFamily="34" charset="0"/>
              </a:defRPr>
            </a:lvl4pPr>
            <a:lvl5pPr marL="2033818" indent="-225980" eaLnBrk="0" hangingPunct="0">
              <a:defRPr sz="7500" b="1">
                <a:solidFill>
                  <a:srgbClr val="FFD624"/>
                </a:solidFill>
                <a:latin typeface="Verdana" pitchFamily="34" charset="0"/>
              </a:defRPr>
            </a:lvl5pPr>
            <a:lvl6pPr marL="2485777" indent="-225980" eaLnBrk="0" fontAlgn="base" hangingPunct="0">
              <a:spcBef>
                <a:spcPct val="0"/>
              </a:spcBef>
              <a:spcAft>
                <a:spcPct val="0"/>
              </a:spcAft>
              <a:defRPr sz="7500" b="1">
                <a:solidFill>
                  <a:srgbClr val="FFD624"/>
                </a:solidFill>
                <a:latin typeface="Verdana" pitchFamily="34" charset="0"/>
              </a:defRPr>
            </a:lvl6pPr>
            <a:lvl7pPr marL="2937737" indent="-225980" eaLnBrk="0" fontAlgn="base" hangingPunct="0">
              <a:spcBef>
                <a:spcPct val="0"/>
              </a:spcBef>
              <a:spcAft>
                <a:spcPct val="0"/>
              </a:spcAft>
              <a:defRPr sz="7500" b="1">
                <a:solidFill>
                  <a:srgbClr val="FFD624"/>
                </a:solidFill>
                <a:latin typeface="Verdana" pitchFamily="34" charset="0"/>
              </a:defRPr>
            </a:lvl7pPr>
            <a:lvl8pPr marL="3389696" indent="-225980" eaLnBrk="0" fontAlgn="base" hangingPunct="0">
              <a:spcBef>
                <a:spcPct val="0"/>
              </a:spcBef>
              <a:spcAft>
                <a:spcPct val="0"/>
              </a:spcAft>
              <a:defRPr sz="7500" b="1">
                <a:solidFill>
                  <a:srgbClr val="FFD624"/>
                </a:solidFill>
                <a:latin typeface="Verdana" pitchFamily="34" charset="0"/>
              </a:defRPr>
            </a:lvl8pPr>
            <a:lvl9pPr marL="3841656" indent="-225980" eaLnBrk="0" fontAlgn="base" hangingPunct="0">
              <a:spcBef>
                <a:spcPct val="0"/>
              </a:spcBef>
              <a:spcAft>
                <a:spcPct val="0"/>
              </a:spcAft>
              <a:defRPr sz="7500" b="1">
                <a:solidFill>
                  <a:srgbClr val="FFD624"/>
                </a:solidFill>
                <a:latin typeface="Verdana" pitchFamily="34" charset="0"/>
              </a:defRPr>
            </a:lvl9pPr>
          </a:lstStyle>
          <a:p>
            <a:pPr eaLnBrk="1" hangingPunct="1"/>
            <a:fld id="{EDF65F89-79B5-49E4-AA10-EA8FC59BB68E}" type="slidenum">
              <a:rPr lang="en-GB" sz="1200" b="0">
                <a:solidFill>
                  <a:schemeClr val="tx1"/>
                </a:solidFill>
                <a:latin typeface="Arial" pitchFamily="34" charset="0"/>
              </a:rPr>
              <a:pPr eaLnBrk="1" hangingPunct="1"/>
              <a:t>5</a:t>
            </a:fld>
            <a:endParaRPr lang="en-GB" sz="1200" b="0">
              <a:solidFill>
                <a:schemeClr val="tx1"/>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400" dirty="0"/>
              <a:t>Horizon 2020 put a clear focus on strong partnership with Member States</a:t>
            </a:r>
          </a:p>
          <a:p>
            <a:pPr lvl="0"/>
            <a:r>
              <a:rPr lang="en-GB" sz="1400" dirty="0"/>
              <a:t>Reflected in Article 26 on Public-Public Partnerships</a:t>
            </a:r>
          </a:p>
          <a:p>
            <a:pPr lvl="0"/>
            <a:r>
              <a:rPr lang="en-GB" sz="1400" dirty="0"/>
              <a:t>Two possibilities for support: ERA-NET </a:t>
            </a:r>
            <a:r>
              <a:rPr lang="en-GB" sz="1400" dirty="0" err="1"/>
              <a:t>Cofund</a:t>
            </a:r>
            <a:r>
              <a:rPr lang="en-GB" sz="1400" dirty="0"/>
              <a:t> and Art.185</a:t>
            </a:r>
          </a:p>
          <a:p>
            <a:pPr lvl="0"/>
            <a:r>
              <a:rPr lang="en-GB" sz="1400" dirty="0"/>
              <a:t>Clear reference to Joint Programming initiatives</a:t>
            </a:r>
          </a:p>
          <a:p>
            <a:pPr lvl="0"/>
            <a:endParaRPr lang="en-GB" sz="1400" dirty="0"/>
          </a:p>
          <a:p>
            <a:endParaRPr lang="en-GB" sz="1400" dirty="0"/>
          </a:p>
        </p:txBody>
      </p:sp>
      <p:sp>
        <p:nvSpPr>
          <p:cNvPr id="4" name="Slide Number Placeholder 3"/>
          <p:cNvSpPr>
            <a:spLocks noGrp="1"/>
          </p:cNvSpPr>
          <p:nvPr>
            <p:ph type="sldNum" sz="quarter" idx="10"/>
          </p:nvPr>
        </p:nvSpPr>
        <p:spPr/>
        <p:txBody>
          <a:bodyPr/>
          <a:lstStyle/>
          <a:p>
            <a:fld id="{53CA85A7-A14D-49C8-AC82-C4E8C99E3CE4}" type="slidenum">
              <a:rPr lang="en-GB" smtClean="0"/>
              <a:pPr/>
              <a:t>6</a:t>
            </a:fld>
            <a:endParaRPr lang="en-GB"/>
          </a:p>
        </p:txBody>
      </p:sp>
    </p:spTree>
    <p:extLst>
      <p:ext uri="{BB962C8B-B14F-4D97-AF65-F5344CB8AC3E}">
        <p14:creationId xmlns:p14="http://schemas.microsoft.com/office/powerpoint/2010/main" val="3220992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7500" b="1">
                <a:solidFill>
                  <a:srgbClr val="FFD624"/>
                </a:solidFill>
                <a:latin typeface="Verdana" pitchFamily="34" charset="0"/>
              </a:defRPr>
            </a:lvl1pPr>
            <a:lvl2pPr marL="733440" indent="-282092" eaLnBrk="0" hangingPunct="0">
              <a:defRPr sz="7500" b="1">
                <a:solidFill>
                  <a:srgbClr val="FFD624"/>
                </a:solidFill>
                <a:latin typeface="Verdana" pitchFamily="34" charset="0"/>
              </a:defRPr>
            </a:lvl2pPr>
            <a:lvl3pPr marL="1128370" indent="-225674" eaLnBrk="0" hangingPunct="0">
              <a:defRPr sz="7500" b="1">
                <a:solidFill>
                  <a:srgbClr val="FFD624"/>
                </a:solidFill>
                <a:latin typeface="Verdana" pitchFamily="34" charset="0"/>
              </a:defRPr>
            </a:lvl3pPr>
            <a:lvl4pPr marL="1579717" indent="-225674" eaLnBrk="0" hangingPunct="0">
              <a:defRPr sz="7500" b="1">
                <a:solidFill>
                  <a:srgbClr val="FFD624"/>
                </a:solidFill>
                <a:latin typeface="Verdana" pitchFamily="34" charset="0"/>
              </a:defRPr>
            </a:lvl4pPr>
            <a:lvl5pPr marL="2031065" indent="-225674" eaLnBrk="0" hangingPunct="0">
              <a:defRPr sz="7500" b="1">
                <a:solidFill>
                  <a:srgbClr val="FFD624"/>
                </a:solidFill>
                <a:latin typeface="Verdana" pitchFamily="34" charset="0"/>
              </a:defRPr>
            </a:lvl5pPr>
            <a:lvl6pPr marL="2482413" indent="-225674" eaLnBrk="0" fontAlgn="base" hangingPunct="0">
              <a:spcBef>
                <a:spcPct val="0"/>
              </a:spcBef>
              <a:spcAft>
                <a:spcPct val="0"/>
              </a:spcAft>
              <a:defRPr sz="7500" b="1">
                <a:solidFill>
                  <a:srgbClr val="FFD624"/>
                </a:solidFill>
                <a:latin typeface="Verdana" pitchFamily="34" charset="0"/>
              </a:defRPr>
            </a:lvl6pPr>
            <a:lvl7pPr marL="2933761" indent="-225674" eaLnBrk="0" fontAlgn="base" hangingPunct="0">
              <a:spcBef>
                <a:spcPct val="0"/>
              </a:spcBef>
              <a:spcAft>
                <a:spcPct val="0"/>
              </a:spcAft>
              <a:defRPr sz="7500" b="1">
                <a:solidFill>
                  <a:srgbClr val="FFD624"/>
                </a:solidFill>
                <a:latin typeface="Verdana" pitchFamily="34" charset="0"/>
              </a:defRPr>
            </a:lvl7pPr>
            <a:lvl8pPr marL="3385109" indent="-225674" eaLnBrk="0" fontAlgn="base" hangingPunct="0">
              <a:spcBef>
                <a:spcPct val="0"/>
              </a:spcBef>
              <a:spcAft>
                <a:spcPct val="0"/>
              </a:spcAft>
              <a:defRPr sz="7500" b="1">
                <a:solidFill>
                  <a:srgbClr val="FFD624"/>
                </a:solidFill>
                <a:latin typeface="Verdana" pitchFamily="34" charset="0"/>
              </a:defRPr>
            </a:lvl8pPr>
            <a:lvl9pPr marL="3836457" indent="-225674" eaLnBrk="0" fontAlgn="base" hangingPunct="0">
              <a:spcBef>
                <a:spcPct val="0"/>
              </a:spcBef>
              <a:spcAft>
                <a:spcPct val="0"/>
              </a:spcAft>
              <a:defRPr sz="7500" b="1">
                <a:solidFill>
                  <a:srgbClr val="FFD624"/>
                </a:solidFill>
                <a:latin typeface="Verdana" pitchFamily="34" charset="0"/>
              </a:defRPr>
            </a:lvl9pPr>
          </a:lstStyle>
          <a:p>
            <a:pPr eaLnBrk="1" hangingPunct="1"/>
            <a:fld id="{59C5A462-7EFE-4480-9569-914665F7E2E5}" type="slidenum">
              <a:rPr lang="en-GB" sz="1200" b="0">
                <a:solidFill>
                  <a:schemeClr val="tx1"/>
                </a:solidFill>
                <a:latin typeface="Arial" charset="0"/>
              </a:rPr>
              <a:pPr eaLnBrk="1" hangingPunct="1"/>
              <a:t>25</a:t>
            </a:fld>
            <a:endParaRPr lang="en-GB" sz="1200" b="0">
              <a:solidFill>
                <a:schemeClr val="tx1"/>
              </a:solidFill>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b="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968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62438" y="6402388"/>
            <a:ext cx="596900" cy="455612"/>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b="0">
              <a:solidFill>
                <a:srgbClr val="FFFFFF"/>
              </a:solidFill>
            </a:endParaRPr>
          </a:p>
        </p:txBody>
      </p:sp>
      <p:pic>
        <p:nvPicPr>
          <p:cNvPr id="7" name="Picture 23" descr="RI"/>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76725" y="6415088"/>
            <a:ext cx="557213" cy="241300"/>
          </a:xfrm>
          <a:prstGeom prst="rect">
            <a:avLst/>
          </a:prstGeom>
          <a:noFill/>
          <a:ln>
            <a:noFill/>
          </a:ln>
          <a:extLst>
            <a:ext uri="{909E8E84-426E-40DD-AFC4-6F175D3DCCD1}">
              <a14:hiddenFill xmlns:a14="http://schemas.microsoft.com/office/drawing/2010/main">
                <a:solidFill>
                  <a:srgbClr val="5C8B7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8" name="Rectangle 6"/>
          <p:cNvSpPr>
            <a:spLocks noGrp="1" noChangeArrowheads="1"/>
          </p:cNvSpPr>
          <p:nvPr>
            <p:ph type="dt" sz="half" idx="10"/>
          </p:nvPr>
        </p:nvSpPr>
        <p:spPr/>
        <p:txBody>
          <a:bodyPr/>
          <a:lstStyle>
            <a:lvl1pPr>
              <a:defRPr sz="1200" b="1">
                <a:solidFill>
                  <a:schemeClr val="bg1"/>
                </a:solidFill>
                <a:latin typeface="Verdana" pitchFamily="34" charset="0"/>
              </a:defRPr>
            </a:lvl1pPr>
          </a:lstStyle>
          <a:p>
            <a:endParaRPr lang="en-US"/>
          </a:p>
        </p:txBody>
      </p:sp>
      <p:sp>
        <p:nvSpPr>
          <p:cNvPr id="9" name="Rectangle 7"/>
          <p:cNvSpPr>
            <a:spLocks noGrp="1" noChangeArrowheads="1"/>
          </p:cNvSpPr>
          <p:nvPr>
            <p:ph type="ftr" sz="quarter" idx="11"/>
          </p:nvPr>
        </p:nvSpPr>
        <p:spPr>
          <a:xfrm>
            <a:off x="3124200" y="5373688"/>
            <a:ext cx="2895600" cy="476250"/>
          </a:xfrm>
        </p:spPr>
        <p:txBody>
          <a:bodyPr/>
          <a:lstStyle>
            <a:lvl1pPr>
              <a:defRPr>
                <a:solidFill>
                  <a:schemeClr val="bg1"/>
                </a:solidFill>
                <a:latin typeface="Verdana" pitchFamily="34" charset="0"/>
              </a:defRPr>
            </a:lvl1pPr>
          </a:lstStyle>
          <a:p>
            <a:endParaRPr lang="en-US"/>
          </a:p>
        </p:txBody>
      </p:sp>
      <p:sp>
        <p:nvSpPr>
          <p:cNvPr id="10" name="Rectangle 8"/>
          <p:cNvSpPr>
            <a:spLocks noGrp="1" noChangeArrowheads="1"/>
          </p:cNvSpPr>
          <p:nvPr>
            <p:ph type="sldNum" sz="quarter" idx="12"/>
          </p:nvPr>
        </p:nvSpPr>
        <p:spPr/>
        <p:txBody>
          <a:bodyPr/>
          <a:lstStyle>
            <a:lvl1pPr>
              <a:defRPr>
                <a:solidFill>
                  <a:schemeClr val="bg1"/>
                </a:solidFill>
                <a:latin typeface="Verdana" pitchFamily="34" charset="0"/>
              </a:defRPr>
            </a:lvl1pPr>
          </a:lstStyle>
          <a:p>
            <a:fld id="{032ED9CB-E344-4B5B-94FA-4D7B6C445FB6}" type="slidenum">
              <a:rPr lang="en-GB"/>
              <a:pPr/>
              <a:t>‹#›</a:t>
            </a:fld>
            <a:endParaRPr lang="en-GB"/>
          </a:p>
        </p:txBody>
      </p:sp>
    </p:spTree>
    <p:extLst>
      <p:ext uri="{BB962C8B-B14F-4D97-AF65-F5344CB8AC3E}">
        <p14:creationId xmlns:p14="http://schemas.microsoft.com/office/powerpoint/2010/main" val="366117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2512A3A-A056-44BA-BEFB-12F1E34227BA}" type="slidenum">
              <a:rPr lang="en-GB"/>
              <a:pPr/>
              <a:t>‹#›</a:t>
            </a:fld>
            <a:endParaRPr lang="en-GB"/>
          </a:p>
        </p:txBody>
      </p:sp>
    </p:spTree>
    <p:extLst>
      <p:ext uri="{BB962C8B-B14F-4D97-AF65-F5344CB8AC3E}">
        <p14:creationId xmlns:p14="http://schemas.microsoft.com/office/powerpoint/2010/main" val="245446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3214D05-5D07-4728-9ECE-74AC9ACD3541}" type="slidenum">
              <a:rPr lang="en-GB"/>
              <a:pPr/>
              <a:t>‹#›</a:t>
            </a:fld>
            <a:endParaRPr lang="en-GB"/>
          </a:p>
        </p:txBody>
      </p:sp>
    </p:spTree>
    <p:extLst>
      <p:ext uri="{BB962C8B-B14F-4D97-AF65-F5344CB8AC3E}">
        <p14:creationId xmlns:p14="http://schemas.microsoft.com/office/powerpoint/2010/main" val="33345551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9366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492375"/>
            <a:ext cx="4038600" cy="352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2E3DAE0-397E-4CF7-9D2C-73C769C16EAA}" type="slidenum">
              <a:rPr lang="en-GB"/>
              <a:pPr/>
              <a:t>‹#›</a:t>
            </a:fld>
            <a:endParaRPr lang="en-GB"/>
          </a:p>
        </p:txBody>
      </p:sp>
    </p:spTree>
    <p:extLst>
      <p:ext uri="{BB962C8B-B14F-4D97-AF65-F5344CB8AC3E}">
        <p14:creationId xmlns:p14="http://schemas.microsoft.com/office/powerpoint/2010/main" val="421250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078F12D-2BD3-4B1D-A47E-E7A08842B382}" type="slidenum">
              <a:rPr lang="en-GB"/>
              <a:pPr/>
              <a:t>‹#›</a:t>
            </a:fld>
            <a:endParaRPr lang="en-GB"/>
          </a:p>
        </p:txBody>
      </p:sp>
    </p:spTree>
    <p:extLst>
      <p:ext uri="{BB962C8B-B14F-4D97-AF65-F5344CB8AC3E}">
        <p14:creationId xmlns:p14="http://schemas.microsoft.com/office/powerpoint/2010/main" val="3600895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DA1141C8-0F84-42C3-B843-15D80F464BD5}" type="slidenum">
              <a:rPr lang="en-GB"/>
              <a:pPr/>
              <a:t>‹#›</a:t>
            </a:fld>
            <a:endParaRPr lang="en-GB"/>
          </a:p>
        </p:txBody>
      </p:sp>
    </p:spTree>
    <p:extLst>
      <p:ext uri="{BB962C8B-B14F-4D97-AF65-F5344CB8AC3E}">
        <p14:creationId xmlns:p14="http://schemas.microsoft.com/office/powerpoint/2010/main" val="120848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8B5356B-86DB-4836-9228-AC07BCF90DDF}" type="slidenum">
              <a:rPr lang="en-GB"/>
              <a:pPr/>
              <a:t>‹#›</a:t>
            </a:fld>
            <a:endParaRPr lang="en-GB"/>
          </a:p>
        </p:txBody>
      </p:sp>
    </p:spTree>
    <p:extLst>
      <p:ext uri="{BB962C8B-B14F-4D97-AF65-F5344CB8AC3E}">
        <p14:creationId xmlns:p14="http://schemas.microsoft.com/office/powerpoint/2010/main" val="390016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12BC15C2-9E6D-4447-B297-900443F88AE0}" type="slidenum">
              <a:rPr lang="en-GB"/>
              <a:pPr/>
              <a:t>‹#›</a:t>
            </a:fld>
            <a:endParaRPr lang="en-GB"/>
          </a:p>
        </p:txBody>
      </p:sp>
    </p:spTree>
    <p:extLst>
      <p:ext uri="{BB962C8B-B14F-4D97-AF65-F5344CB8AC3E}">
        <p14:creationId xmlns:p14="http://schemas.microsoft.com/office/powerpoint/2010/main" val="387890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40C58A9-113D-4DAE-B950-58F475A50C2B}" type="slidenum">
              <a:rPr lang="en-GB"/>
              <a:pPr/>
              <a:t>‹#›</a:t>
            </a:fld>
            <a:endParaRPr lang="en-GB"/>
          </a:p>
        </p:txBody>
      </p:sp>
    </p:spTree>
    <p:extLst>
      <p:ext uri="{BB962C8B-B14F-4D97-AF65-F5344CB8AC3E}">
        <p14:creationId xmlns:p14="http://schemas.microsoft.com/office/powerpoint/2010/main" val="392948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A052208-F334-4EFC-A9DF-B34C9271CFF4}" type="slidenum">
              <a:rPr lang="en-GB"/>
              <a:pPr/>
              <a:t>‹#›</a:t>
            </a:fld>
            <a:endParaRPr lang="en-GB"/>
          </a:p>
        </p:txBody>
      </p:sp>
    </p:spTree>
    <p:extLst>
      <p:ext uri="{BB962C8B-B14F-4D97-AF65-F5344CB8AC3E}">
        <p14:creationId xmlns:p14="http://schemas.microsoft.com/office/powerpoint/2010/main" val="1691713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D3FE7DF-CB67-44DA-9223-CEB799638046}" type="slidenum">
              <a:rPr lang="en-GB"/>
              <a:pPr/>
              <a:t>‹#›</a:t>
            </a:fld>
            <a:endParaRPr lang="en-GB"/>
          </a:p>
        </p:txBody>
      </p:sp>
    </p:spTree>
    <p:extLst>
      <p:ext uri="{BB962C8B-B14F-4D97-AF65-F5344CB8AC3E}">
        <p14:creationId xmlns:p14="http://schemas.microsoft.com/office/powerpoint/2010/main" val="173546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9C39643-6389-4644-BA4F-5F203E77A39C}" type="slidenum">
              <a:rPr lang="en-GB"/>
              <a:pPr/>
              <a:t>‹#›</a:t>
            </a:fld>
            <a:endParaRPr lang="en-GB"/>
          </a:p>
        </p:txBody>
      </p:sp>
    </p:spTree>
    <p:extLst>
      <p:ext uri="{BB962C8B-B14F-4D97-AF65-F5344CB8AC3E}">
        <p14:creationId xmlns:p14="http://schemas.microsoft.com/office/powerpoint/2010/main" val="153338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latin typeface="Arial" charset="0"/>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Arial" charset="0"/>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fld id="{74F37682-4524-42BB-8FAE-0C6B4FC3E748}" type="slidenum">
              <a:rPr lang="en-GB"/>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b="0">
              <a:solidFill>
                <a:srgbClr val="FFFFFF"/>
              </a:solidFill>
            </a:endParaRPr>
          </a:p>
        </p:txBody>
      </p:sp>
      <p:pic>
        <p:nvPicPr>
          <p:cNvPr id="1032" name="Picture 17" descr="LOGO CE_Vertical_EN_NEG_quadri_H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4968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262438" y="6402388"/>
            <a:ext cx="596900" cy="455612"/>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en-US" sz="1800" b="0">
              <a:solidFill>
                <a:srgbClr val="FFFFFF"/>
              </a:solidFill>
            </a:endParaRPr>
          </a:p>
        </p:txBody>
      </p:sp>
      <p:pic>
        <p:nvPicPr>
          <p:cNvPr id="1034" name="Picture 19" descr="RI"/>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276725" y="6415088"/>
            <a:ext cx="557213" cy="241300"/>
          </a:xfrm>
          <a:prstGeom prst="rect">
            <a:avLst/>
          </a:prstGeom>
          <a:noFill/>
          <a:ln>
            <a:noFill/>
          </a:ln>
          <a:extLst>
            <a:ext uri="{909E8E84-426E-40DD-AFC4-6F175D3DCCD1}">
              <a14:hiddenFill xmlns:a14="http://schemas.microsoft.com/office/drawing/2010/main">
                <a:solidFill>
                  <a:srgbClr val="5C8B7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oerg.niehoff@ec.europa.e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95738" y="2276475"/>
            <a:ext cx="5040312" cy="790575"/>
          </a:xfrm>
        </p:spPr>
        <p:txBody>
          <a:bodyPr/>
          <a:lstStyle/>
          <a:p>
            <a:r>
              <a:rPr lang="fr-BE" sz="4800" dirty="0" smtClean="0"/>
              <a:t>Horizon 2020</a:t>
            </a:r>
            <a:endParaRPr lang="en-GB" sz="4800" dirty="0" smtClean="0"/>
          </a:p>
        </p:txBody>
      </p:sp>
      <p:sp>
        <p:nvSpPr>
          <p:cNvPr id="3075" name="Rectangle 3"/>
          <p:cNvSpPr>
            <a:spLocks noGrp="1" noChangeArrowheads="1"/>
          </p:cNvSpPr>
          <p:nvPr>
            <p:ph type="subTitle" idx="1"/>
          </p:nvPr>
        </p:nvSpPr>
        <p:spPr>
          <a:xfrm>
            <a:off x="468313" y="3573016"/>
            <a:ext cx="8532812" cy="1728788"/>
          </a:xfrm>
        </p:spPr>
        <p:txBody>
          <a:bodyPr/>
          <a:lstStyle/>
          <a:p>
            <a:r>
              <a:rPr lang="en-GB" sz="2400" dirty="0"/>
              <a:t>History, scope and development </a:t>
            </a:r>
            <a:r>
              <a:rPr lang="en-GB" sz="2400" dirty="0" smtClean="0"/>
              <a:t/>
            </a:r>
            <a:br>
              <a:rPr lang="en-GB" sz="2400" dirty="0" smtClean="0"/>
            </a:br>
            <a:r>
              <a:rPr lang="en-GB" sz="2400" dirty="0" smtClean="0"/>
              <a:t>of </a:t>
            </a:r>
            <a:r>
              <a:rPr lang="en-GB" sz="2400" dirty="0"/>
              <a:t>the ERA-NET </a:t>
            </a:r>
            <a:r>
              <a:rPr lang="en-GB" sz="2400" dirty="0" smtClean="0"/>
              <a:t>scheme</a:t>
            </a:r>
            <a:endParaRPr lang="en-US" sz="2400" dirty="0" smtClean="0"/>
          </a:p>
        </p:txBody>
      </p:sp>
      <p:sp>
        <p:nvSpPr>
          <p:cNvPr id="3076" name="Rectangle 4"/>
          <p:cNvSpPr>
            <a:spLocks noChangeArrowheads="1"/>
          </p:cNvSpPr>
          <p:nvPr/>
        </p:nvSpPr>
        <p:spPr bwMode="auto">
          <a:xfrm>
            <a:off x="4139952" y="5013176"/>
            <a:ext cx="4211638" cy="117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spcBef>
                <a:spcPct val="20000"/>
              </a:spcBef>
              <a:buClr>
                <a:schemeClr val="bg1"/>
              </a:buClr>
            </a:pPr>
            <a:r>
              <a:rPr lang="en-IE" sz="1800" dirty="0" err="1" smtClean="0">
                <a:solidFill>
                  <a:schemeClr val="bg1"/>
                </a:solidFill>
              </a:rPr>
              <a:t>Jörg</a:t>
            </a:r>
            <a:r>
              <a:rPr lang="en-IE" sz="1800" dirty="0" smtClean="0">
                <a:solidFill>
                  <a:schemeClr val="bg1"/>
                </a:solidFill>
              </a:rPr>
              <a:t> NIEHOFF</a:t>
            </a:r>
          </a:p>
          <a:p>
            <a:pPr>
              <a:lnSpc>
                <a:spcPct val="80000"/>
              </a:lnSpc>
              <a:spcBef>
                <a:spcPct val="20000"/>
              </a:spcBef>
              <a:buClr>
                <a:schemeClr val="bg1"/>
              </a:buClr>
            </a:pPr>
            <a:r>
              <a:rPr lang="en-IE" sz="1800" b="0" dirty="0" smtClean="0">
                <a:solidFill>
                  <a:schemeClr val="bg1"/>
                </a:solidFill>
              </a:rPr>
              <a:t>DG Research &amp; Innovation</a:t>
            </a:r>
          </a:p>
          <a:p>
            <a:pPr>
              <a:lnSpc>
                <a:spcPct val="80000"/>
              </a:lnSpc>
              <a:spcBef>
                <a:spcPct val="20000"/>
              </a:spcBef>
              <a:buClr>
                <a:schemeClr val="bg1"/>
              </a:buClr>
            </a:pPr>
            <a:r>
              <a:rPr lang="fr-BE" sz="1800" b="0" dirty="0" err="1" smtClean="0">
                <a:solidFill>
                  <a:schemeClr val="bg1"/>
                </a:solidFill>
              </a:rPr>
              <a:t>Dir</a:t>
            </a:r>
            <a:r>
              <a:rPr lang="fr-BE" sz="1800" b="0" dirty="0" smtClean="0">
                <a:solidFill>
                  <a:schemeClr val="bg1"/>
                </a:solidFill>
              </a:rPr>
              <a:t>. B </a:t>
            </a:r>
            <a:r>
              <a:rPr lang="en-GB" sz="1800" b="0" dirty="0">
                <a:solidFill>
                  <a:schemeClr val="bg1"/>
                </a:solidFill>
              </a:rPr>
              <a:t>–</a:t>
            </a:r>
            <a:r>
              <a:rPr lang="fr-BE" sz="1800" b="0" dirty="0" smtClean="0">
                <a:solidFill>
                  <a:schemeClr val="bg1"/>
                </a:solidFill>
              </a:rPr>
              <a:t> Innovation Union and European </a:t>
            </a:r>
            <a:r>
              <a:rPr lang="fr-BE" sz="1800" b="0" dirty="0" err="1" smtClean="0">
                <a:solidFill>
                  <a:schemeClr val="bg1"/>
                </a:solidFill>
              </a:rPr>
              <a:t>Research</a:t>
            </a:r>
            <a:r>
              <a:rPr lang="fr-BE" sz="1800" b="0" dirty="0" smtClean="0">
                <a:solidFill>
                  <a:schemeClr val="bg1"/>
                </a:solidFill>
              </a:rPr>
              <a:t> Area</a:t>
            </a:r>
            <a:endParaRPr lang="en-GB" sz="1800" b="0" dirty="0" smtClean="0">
              <a:solidFill>
                <a:schemeClr val="bg1"/>
              </a:solidFill>
            </a:endParaRPr>
          </a:p>
          <a:p>
            <a:pPr>
              <a:lnSpc>
                <a:spcPct val="80000"/>
              </a:lnSpc>
              <a:spcBef>
                <a:spcPct val="20000"/>
              </a:spcBef>
              <a:buClr>
                <a:schemeClr val="bg1"/>
              </a:buClr>
            </a:pPr>
            <a:r>
              <a:rPr lang="en-GB" sz="1800" b="0" dirty="0" smtClean="0">
                <a:solidFill>
                  <a:schemeClr val="bg1"/>
                </a:solidFill>
              </a:rPr>
              <a:t>Unit B2 – ERA Policy and Reform</a:t>
            </a:r>
            <a:endParaRPr lang="en-GB" sz="1800" b="0" dirty="0">
              <a:solidFill>
                <a:schemeClr val="bg1"/>
              </a:solidFill>
            </a:endParaRPr>
          </a:p>
        </p:txBody>
      </p:sp>
    </p:spTree>
    <p:extLst>
      <p:ext uri="{BB962C8B-B14F-4D97-AF65-F5344CB8AC3E}">
        <p14:creationId xmlns:p14="http://schemas.microsoft.com/office/powerpoint/2010/main" val="957070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052736"/>
            <a:ext cx="8353425" cy="865187"/>
          </a:xfrm>
          <a:noFill/>
        </p:spPr>
        <p:txBody>
          <a:bodyPr wrap="none"/>
          <a:lstStyle/>
          <a:p>
            <a:pPr marL="3175"/>
            <a:r>
              <a:rPr lang="en-GB" sz="2600" dirty="0" smtClean="0"/>
              <a:t>ERA-NET </a:t>
            </a:r>
            <a:r>
              <a:rPr lang="en-GB" sz="2600" dirty="0" err="1" smtClean="0"/>
              <a:t>Cofund</a:t>
            </a:r>
            <a:r>
              <a:rPr lang="en-GB" sz="2600" dirty="0" smtClean="0"/>
              <a:t> – main features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3287197"/>
              </p:ext>
            </p:extLst>
          </p:nvPr>
        </p:nvGraphicFramePr>
        <p:xfrm>
          <a:off x="179512" y="1772816"/>
          <a:ext cx="8507288" cy="4248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539552" y="5951021"/>
            <a:ext cx="8424936" cy="646331"/>
          </a:xfrm>
          <a:prstGeom prst="rect">
            <a:avLst/>
          </a:prstGeom>
          <a:noFill/>
        </p:spPr>
        <p:txBody>
          <a:bodyPr wrap="square" rtlCol="0">
            <a:spAutoFit/>
          </a:bodyPr>
          <a:lstStyle/>
          <a:p>
            <a:r>
              <a:rPr lang="en-GB" sz="1200" b="0" dirty="0" smtClean="0">
                <a:solidFill>
                  <a:srgbClr val="336699"/>
                </a:solidFill>
                <a:latin typeface="+mn-lt"/>
              </a:rPr>
              <a:t>* ERA-NETs  based on a Coordination </a:t>
            </a:r>
            <a:r>
              <a:rPr lang="en-GB" sz="1200" b="0" dirty="0">
                <a:solidFill>
                  <a:srgbClr val="336699"/>
                </a:solidFill>
                <a:latin typeface="+mn-lt"/>
              </a:rPr>
              <a:t>and Support Action (CSA) </a:t>
            </a:r>
            <a:r>
              <a:rPr lang="en-GB" sz="1200" b="0" dirty="0" smtClean="0">
                <a:solidFill>
                  <a:srgbClr val="336699"/>
                </a:solidFill>
                <a:latin typeface="+mn-lt"/>
              </a:rPr>
              <a:t>are no longer possible</a:t>
            </a:r>
            <a:r>
              <a:rPr lang="en-GB" sz="1200" b="0" dirty="0">
                <a:solidFill>
                  <a:srgbClr val="336699"/>
                </a:solidFill>
                <a:latin typeface="+mn-lt"/>
              </a:rPr>
              <a:t>. Only in exceptional cases it might be considered to support the preparation and structuring of specific emerging </a:t>
            </a:r>
            <a:r>
              <a:rPr lang="en-GB" sz="1200" b="0" dirty="0" smtClean="0">
                <a:solidFill>
                  <a:srgbClr val="336699"/>
                </a:solidFill>
                <a:latin typeface="+mn-lt"/>
              </a:rPr>
              <a:t>P2Ps </a:t>
            </a:r>
            <a:r>
              <a:rPr lang="en-GB" sz="1200" b="0" dirty="0">
                <a:solidFill>
                  <a:srgbClr val="336699"/>
                </a:solidFill>
                <a:latin typeface="+mn-lt"/>
              </a:rPr>
              <a:t>that demonstrate clear European added value.</a:t>
            </a:r>
          </a:p>
        </p:txBody>
      </p:sp>
    </p:spTree>
    <p:extLst>
      <p:ext uri="{BB962C8B-B14F-4D97-AF65-F5344CB8AC3E}">
        <p14:creationId xmlns:p14="http://schemas.microsoft.com/office/powerpoint/2010/main" val="2666152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0115" y="1484784"/>
            <a:ext cx="8224457" cy="4968552"/>
            <a:chOff x="470115" y="1484784"/>
            <a:chExt cx="8224457" cy="4968552"/>
          </a:xfrm>
        </p:grpSpPr>
        <p:sp>
          <p:nvSpPr>
            <p:cNvPr id="4" name="Freeform 3"/>
            <p:cNvSpPr/>
            <p:nvPr/>
          </p:nvSpPr>
          <p:spPr>
            <a:xfrm>
              <a:off x="470115" y="1484784"/>
              <a:ext cx="2507456" cy="1458625"/>
            </a:xfrm>
            <a:custGeom>
              <a:avLst/>
              <a:gdLst>
                <a:gd name="connsiteX0" fmla="*/ 0 w 2507456"/>
                <a:gd name="connsiteY0" fmla="*/ 0 h 583761"/>
                <a:gd name="connsiteX1" fmla="*/ 2507456 w 2507456"/>
                <a:gd name="connsiteY1" fmla="*/ 0 h 583761"/>
                <a:gd name="connsiteX2" fmla="*/ 2507456 w 2507456"/>
                <a:gd name="connsiteY2" fmla="*/ 583761 h 583761"/>
                <a:gd name="connsiteX3" fmla="*/ 0 w 2507456"/>
                <a:gd name="connsiteY3" fmla="*/ 583761 h 583761"/>
                <a:gd name="connsiteX4" fmla="*/ 0 w 2507456"/>
                <a:gd name="connsiteY4" fmla="*/ 0 h 583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583761">
                  <a:moveTo>
                    <a:pt x="0" y="0"/>
                  </a:moveTo>
                  <a:lnTo>
                    <a:pt x="2507456" y="0"/>
                  </a:lnTo>
                  <a:lnTo>
                    <a:pt x="2507456" y="583761"/>
                  </a:lnTo>
                  <a:lnTo>
                    <a:pt x="0" y="583761"/>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t" anchorCtr="0">
              <a:noAutofit/>
            </a:bodyPr>
            <a:lstStyle/>
            <a:p>
              <a:pPr lvl="0" algn="ctr" defTabSz="711200">
                <a:lnSpc>
                  <a:spcPct val="90000"/>
                </a:lnSpc>
                <a:spcBef>
                  <a:spcPct val="0"/>
                </a:spcBef>
                <a:spcAft>
                  <a:spcPct val="35000"/>
                </a:spcAft>
              </a:pPr>
              <a:r>
                <a:rPr lang="en-GB" sz="1600" kern="1200" dirty="0" smtClean="0">
                  <a:solidFill>
                    <a:srgbClr val="336699"/>
                  </a:solidFill>
                </a:rPr>
                <a:t>A. Implementation of a single joint call </a:t>
              </a:r>
              <a:br>
                <a:rPr lang="en-GB" sz="1600" kern="1200" dirty="0" smtClean="0">
                  <a:solidFill>
                    <a:srgbClr val="336699"/>
                  </a:solidFill>
                </a:rPr>
              </a:br>
              <a:r>
                <a:rPr lang="en-GB" sz="1600" b="0" kern="1200" dirty="0" smtClean="0">
                  <a:solidFill>
                    <a:srgbClr val="336699"/>
                  </a:solidFill>
                </a:rPr>
                <a:t>(MS contribution </a:t>
              </a:r>
              <a:br>
                <a:rPr lang="en-GB" sz="1600" b="0" kern="1200" dirty="0" smtClean="0">
                  <a:solidFill>
                    <a:srgbClr val="336699"/>
                  </a:solidFill>
                </a:rPr>
              </a:br>
              <a:r>
                <a:rPr lang="en-GB" sz="1600" b="0" kern="1200" dirty="0" smtClean="0">
                  <a:solidFill>
                    <a:srgbClr val="336699"/>
                  </a:solidFill>
                </a:rPr>
                <a:t>in cash)</a:t>
              </a:r>
              <a:endParaRPr lang="en-GB" sz="1600" b="0" kern="1200" dirty="0">
                <a:solidFill>
                  <a:srgbClr val="336699"/>
                </a:solidFill>
              </a:endParaRPr>
            </a:p>
          </p:txBody>
        </p:sp>
        <p:sp>
          <p:nvSpPr>
            <p:cNvPr id="5" name="Freeform 4"/>
            <p:cNvSpPr/>
            <p:nvPr/>
          </p:nvSpPr>
          <p:spPr>
            <a:xfrm>
              <a:off x="470115" y="2943409"/>
              <a:ext cx="2507456" cy="3509927"/>
            </a:xfrm>
            <a:custGeom>
              <a:avLst/>
              <a:gdLst>
                <a:gd name="connsiteX0" fmla="*/ 0 w 2507456"/>
                <a:gd name="connsiteY0" fmla="*/ 0 h 3509927"/>
                <a:gd name="connsiteX1" fmla="*/ 2507456 w 2507456"/>
                <a:gd name="connsiteY1" fmla="*/ 0 h 3509927"/>
                <a:gd name="connsiteX2" fmla="*/ 2507456 w 2507456"/>
                <a:gd name="connsiteY2" fmla="*/ 3509927 h 3509927"/>
                <a:gd name="connsiteX3" fmla="*/ 0 w 2507456"/>
                <a:gd name="connsiteY3" fmla="*/ 3509927 h 3509927"/>
                <a:gd name="connsiteX4" fmla="*/ 0 w 2507456"/>
                <a:gd name="connsiteY4" fmla="*/ 0 h 350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509927">
                  <a:moveTo>
                    <a:pt x="0" y="0"/>
                  </a:moveTo>
                  <a:lnTo>
                    <a:pt x="2507456" y="0"/>
                  </a:lnTo>
                  <a:lnTo>
                    <a:pt x="2507456" y="3509927"/>
                  </a:lnTo>
                  <a:lnTo>
                    <a:pt x="0" y="3509927"/>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rgbClr val="336699"/>
                  </a:solidFill>
                </a:rPr>
                <a:t>Call for proposals organised by national/regional funding agencies</a:t>
              </a:r>
            </a:p>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rgbClr val="336699"/>
                  </a:solidFill>
                </a:rPr>
                <a:t>Activities: call preparation, implementation and follow-up</a:t>
              </a:r>
            </a:p>
            <a:p>
              <a:pPr marL="176213" lvl="1" indent="-176213" algn="l" defTabSz="666750">
                <a:lnSpc>
                  <a:spcPct val="90000"/>
                </a:lnSpc>
                <a:spcBef>
                  <a:spcPct val="0"/>
                </a:spcBef>
                <a:spcAft>
                  <a:spcPct val="15000"/>
                </a:spcAft>
                <a:buFont typeface="Wingdings" pitchFamily="2" charset="2"/>
                <a:buChar char="§"/>
              </a:pPr>
              <a:r>
                <a:rPr lang="en-GB" sz="1500" kern="1200" dirty="0" smtClean="0">
                  <a:solidFill>
                    <a:srgbClr val="336699"/>
                  </a:solidFill>
                </a:rPr>
                <a:t>Eligible costs:</a:t>
              </a:r>
              <a:r>
                <a:rPr lang="en-GB" sz="1500" b="0" kern="1200" dirty="0" smtClean="0">
                  <a:solidFill>
                    <a:srgbClr val="336699"/>
                  </a:solidFill>
                </a:rPr>
                <a:t> financial support paid to third parties</a:t>
              </a:r>
              <a:endParaRPr lang="en-GB" sz="1500" b="0" kern="1200" dirty="0">
                <a:solidFill>
                  <a:srgbClr val="336699"/>
                </a:solidFill>
              </a:endParaRPr>
            </a:p>
          </p:txBody>
        </p:sp>
        <p:sp>
          <p:nvSpPr>
            <p:cNvPr id="6" name="Freeform 5"/>
            <p:cNvSpPr/>
            <p:nvPr/>
          </p:nvSpPr>
          <p:spPr>
            <a:xfrm>
              <a:off x="3328615" y="1484784"/>
              <a:ext cx="2507456" cy="1440160"/>
            </a:xfrm>
            <a:custGeom>
              <a:avLst/>
              <a:gdLst>
                <a:gd name="connsiteX0" fmla="*/ 0 w 2507456"/>
                <a:gd name="connsiteY0" fmla="*/ 0 h 583761"/>
                <a:gd name="connsiteX1" fmla="*/ 2507456 w 2507456"/>
                <a:gd name="connsiteY1" fmla="*/ 0 h 583761"/>
                <a:gd name="connsiteX2" fmla="*/ 2507456 w 2507456"/>
                <a:gd name="connsiteY2" fmla="*/ 583761 h 583761"/>
                <a:gd name="connsiteX3" fmla="*/ 0 w 2507456"/>
                <a:gd name="connsiteY3" fmla="*/ 583761 h 583761"/>
                <a:gd name="connsiteX4" fmla="*/ 0 w 2507456"/>
                <a:gd name="connsiteY4" fmla="*/ 0 h 583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583761">
                  <a:moveTo>
                    <a:pt x="0" y="0"/>
                  </a:moveTo>
                  <a:lnTo>
                    <a:pt x="2507456" y="0"/>
                  </a:lnTo>
                  <a:lnTo>
                    <a:pt x="2507456" y="583761"/>
                  </a:lnTo>
                  <a:lnTo>
                    <a:pt x="0" y="583761"/>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solidFill>
                    <a:srgbClr val="336699"/>
                  </a:solidFill>
                </a:rPr>
                <a:t>B. Implementation of a single joint call </a:t>
              </a:r>
              <a:br>
                <a:rPr lang="en-GB" sz="1600" kern="1200" dirty="0" smtClean="0">
                  <a:solidFill>
                    <a:srgbClr val="336699"/>
                  </a:solidFill>
                </a:rPr>
              </a:br>
              <a:r>
                <a:rPr lang="en-GB" sz="1600" b="0" kern="1200" dirty="0" smtClean="0">
                  <a:solidFill>
                    <a:srgbClr val="336699"/>
                  </a:solidFill>
                </a:rPr>
                <a:t>(MS contribution in cash) </a:t>
              </a:r>
              <a:br>
                <a:rPr lang="en-GB" sz="1600" b="0" kern="1200" dirty="0" smtClean="0">
                  <a:solidFill>
                    <a:srgbClr val="336699"/>
                  </a:solidFill>
                </a:rPr>
              </a:br>
              <a:r>
                <a:rPr lang="en-GB" sz="1600" kern="1200" dirty="0" smtClean="0">
                  <a:solidFill>
                    <a:srgbClr val="336699"/>
                  </a:solidFill>
                </a:rPr>
                <a:t>and additional activities</a:t>
              </a:r>
              <a:endParaRPr lang="en-GB" sz="1600" kern="1200" dirty="0">
                <a:solidFill>
                  <a:srgbClr val="336699"/>
                </a:solidFill>
              </a:endParaRPr>
            </a:p>
          </p:txBody>
        </p:sp>
        <p:sp>
          <p:nvSpPr>
            <p:cNvPr id="7" name="Freeform 6"/>
            <p:cNvSpPr/>
            <p:nvPr/>
          </p:nvSpPr>
          <p:spPr>
            <a:xfrm>
              <a:off x="3328615" y="2943409"/>
              <a:ext cx="2507456" cy="3509927"/>
            </a:xfrm>
            <a:custGeom>
              <a:avLst/>
              <a:gdLst>
                <a:gd name="connsiteX0" fmla="*/ 0 w 2507456"/>
                <a:gd name="connsiteY0" fmla="*/ 0 h 3509927"/>
                <a:gd name="connsiteX1" fmla="*/ 2507456 w 2507456"/>
                <a:gd name="connsiteY1" fmla="*/ 0 h 3509927"/>
                <a:gd name="connsiteX2" fmla="*/ 2507456 w 2507456"/>
                <a:gd name="connsiteY2" fmla="*/ 3509927 h 3509927"/>
                <a:gd name="connsiteX3" fmla="*/ 0 w 2507456"/>
                <a:gd name="connsiteY3" fmla="*/ 3509927 h 3509927"/>
                <a:gd name="connsiteX4" fmla="*/ 0 w 2507456"/>
                <a:gd name="connsiteY4" fmla="*/ 0 h 350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509927">
                  <a:moveTo>
                    <a:pt x="0" y="0"/>
                  </a:moveTo>
                  <a:lnTo>
                    <a:pt x="2507456" y="0"/>
                  </a:lnTo>
                  <a:lnTo>
                    <a:pt x="2507456" y="3509927"/>
                  </a:lnTo>
                  <a:lnTo>
                    <a:pt x="0" y="3509927"/>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rgbClr val="336699"/>
                  </a:solidFill>
                </a:rPr>
                <a:t>Call and activities </a:t>
              </a:r>
              <a:br>
                <a:rPr lang="en-GB" sz="1500" b="0" kern="1200" dirty="0" smtClean="0">
                  <a:solidFill>
                    <a:srgbClr val="336699"/>
                  </a:solidFill>
                </a:rPr>
              </a:br>
              <a:r>
                <a:rPr lang="en-GB" sz="1500" b="0" kern="1200" dirty="0" smtClean="0">
                  <a:solidFill>
                    <a:srgbClr val="336699"/>
                  </a:solidFill>
                </a:rPr>
                <a:t>as in A.</a:t>
              </a:r>
              <a:endParaRPr lang="en-GB" sz="1500" b="0" kern="1200" dirty="0">
                <a:solidFill>
                  <a:srgbClr val="336699"/>
                </a:solidFill>
              </a:endParaRPr>
            </a:p>
            <a:p>
              <a:pPr marL="176213" lvl="1" indent="-176213" algn="l" defTabSz="666750">
                <a:lnSpc>
                  <a:spcPct val="90000"/>
                </a:lnSpc>
                <a:spcBef>
                  <a:spcPct val="0"/>
                </a:spcBef>
                <a:spcAft>
                  <a:spcPct val="15000"/>
                </a:spcAft>
                <a:buFont typeface="Wingdings" pitchFamily="2" charset="2"/>
                <a:buChar char="§"/>
              </a:pPr>
              <a:r>
                <a:rPr lang="en-GB" sz="1500" b="0" u="sng" kern="1200" dirty="0" smtClean="0">
                  <a:solidFill>
                    <a:srgbClr val="336699"/>
                  </a:solidFill>
                </a:rPr>
                <a:t>Additional joint activities </a:t>
              </a:r>
              <a:r>
                <a:rPr lang="en-GB" sz="1500" b="0" kern="1200" dirty="0" smtClean="0">
                  <a:solidFill>
                    <a:srgbClr val="336699"/>
                  </a:solidFill>
                </a:rPr>
                <a:t>including additional joint calls without Union top-up funding. </a:t>
              </a:r>
              <a:endParaRPr lang="en-GB" sz="1500" b="0" kern="1200" dirty="0">
                <a:solidFill>
                  <a:srgbClr val="336699"/>
                </a:solidFill>
              </a:endParaRPr>
            </a:p>
            <a:p>
              <a:pPr marL="176213" lvl="1" indent="-176213" algn="l" defTabSz="666750">
                <a:lnSpc>
                  <a:spcPct val="90000"/>
                </a:lnSpc>
                <a:spcBef>
                  <a:spcPct val="0"/>
                </a:spcBef>
                <a:spcAft>
                  <a:spcPct val="15000"/>
                </a:spcAft>
                <a:buFont typeface="Wingdings" pitchFamily="2" charset="2"/>
                <a:buChar char="§"/>
              </a:pPr>
              <a:r>
                <a:rPr lang="en-GB" sz="1500" kern="1200" dirty="0" smtClean="0">
                  <a:solidFill>
                    <a:srgbClr val="336699"/>
                  </a:solidFill>
                </a:rPr>
                <a:t>Eligible costs: </a:t>
              </a:r>
              <a:r>
                <a:rPr lang="en-GB" sz="1500" b="0" kern="1200" dirty="0" smtClean="0">
                  <a:solidFill>
                    <a:srgbClr val="336699"/>
                  </a:solidFill>
                </a:rPr>
                <a:t/>
              </a:r>
              <a:br>
                <a:rPr lang="en-GB" sz="1500" b="0" kern="1200" dirty="0" smtClean="0">
                  <a:solidFill>
                    <a:srgbClr val="336699"/>
                  </a:solidFill>
                </a:rPr>
              </a:br>
              <a:r>
                <a:rPr lang="en-GB" sz="1500" b="0" kern="1200" dirty="0" smtClean="0">
                  <a:solidFill>
                    <a:srgbClr val="336699"/>
                  </a:solidFill>
                </a:rPr>
                <a:t>financial support paid to third parties </a:t>
              </a:r>
              <a:br>
                <a:rPr lang="en-GB" sz="1500" b="0" kern="1200" dirty="0" smtClean="0">
                  <a:solidFill>
                    <a:srgbClr val="336699"/>
                  </a:solidFill>
                </a:rPr>
              </a:br>
              <a:r>
                <a:rPr lang="en-GB" sz="1500" b="0" u="sng" kern="1200" dirty="0" smtClean="0">
                  <a:solidFill>
                    <a:srgbClr val="336699"/>
                  </a:solidFill>
                </a:rPr>
                <a:t>and </a:t>
              </a:r>
              <a:r>
                <a:rPr lang="en-GB" sz="1500" b="0" kern="1200" dirty="0" smtClean="0">
                  <a:solidFill>
                    <a:srgbClr val="336699"/>
                  </a:solidFill>
                </a:rPr>
                <a:t/>
              </a:r>
              <a:br>
                <a:rPr lang="en-GB" sz="1500" b="0" kern="1200" dirty="0" smtClean="0">
                  <a:solidFill>
                    <a:srgbClr val="336699"/>
                  </a:solidFill>
                </a:rPr>
              </a:br>
              <a:r>
                <a:rPr lang="en-GB" sz="1500" b="0" kern="1200" dirty="0" smtClean="0">
                  <a:solidFill>
                    <a:srgbClr val="336699"/>
                  </a:solidFill>
                </a:rPr>
                <a:t>coordination costs for additional activities (unit costs per beneficiary per year).</a:t>
              </a:r>
              <a:endParaRPr lang="en-GB" sz="1500" b="0" kern="1200" dirty="0">
                <a:solidFill>
                  <a:srgbClr val="336699"/>
                </a:solidFill>
              </a:endParaRPr>
            </a:p>
          </p:txBody>
        </p:sp>
        <p:sp>
          <p:nvSpPr>
            <p:cNvPr id="8" name="Freeform 7"/>
            <p:cNvSpPr/>
            <p:nvPr/>
          </p:nvSpPr>
          <p:spPr>
            <a:xfrm>
              <a:off x="6187116" y="1484784"/>
              <a:ext cx="2507456" cy="1440160"/>
            </a:xfrm>
            <a:custGeom>
              <a:avLst/>
              <a:gdLst>
                <a:gd name="connsiteX0" fmla="*/ 0 w 2507456"/>
                <a:gd name="connsiteY0" fmla="*/ 0 h 583761"/>
                <a:gd name="connsiteX1" fmla="*/ 2507456 w 2507456"/>
                <a:gd name="connsiteY1" fmla="*/ 0 h 583761"/>
                <a:gd name="connsiteX2" fmla="*/ 2507456 w 2507456"/>
                <a:gd name="connsiteY2" fmla="*/ 583761 h 583761"/>
                <a:gd name="connsiteX3" fmla="*/ 0 w 2507456"/>
                <a:gd name="connsiteY3" fmla="*/ 583761 h 583761"/>
                <a:gd name="connsiteX4" fmla="*/ 0 w 2507456"/>
                <a:gd name="connsiteY4" fmla="*/ 0 h 583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583761">
                  <a:moveTo>
                    <a:pt x="0" y="0"/>
                  </a:moveTo>
                  <a:lnTo>
                    <a:pt x="2507456" y="0"/>
                  </a:lnTo>
                  <a:lnTo>
                    <a:pt x="2507456" y="583761"/>
                  </a:lnTo>
                  <a:lnTo>
                    <a:pt x="0" y="583761"/>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t" anchorCtr="0">
              <a:noAutofit/>
            </a:bodyPr>
            <a:lstStyle/>
            <a:p>
              <a:pPr lvl="0" algn="ctr" defTabSz="711200">
                <a:lnSpc>
                  <a:spcPct val="90000"/>
                </a:lnSpc>
                <a:spcBef>
                  <a:spcPct val="0"/>
                </a:spcBef>
                <a:spcAft>
                  <a:spcPct val="35000"/>
                </a:spcAft>
              </a:pPr>
              <a:r>
                <a:rPr lang="en-GB" sz="1600" kern="1200" dirty="0" smtClean="0">
                  <a:solidFill>
                    <a:srgbClr val="336699"/>
                  </a:solidFill>
                </a:rPr>
                <a:t>C. Implementation of a single joint call </a:t>
              </a:r>
              <a:br>
                <a:rPr lang="en-GB" sz="1600" kern="1200" dirty="0" smtClean="0">
                  <a:solidFill>
                    <a:srgbClr val="336699"/>
                  </a:solidFill>
                </a:rPr>
              </a:br>
              <a:r>
                <a:rPr lang="en-GB" sz="1600" b="0" kern="1200" dirty="0" smtClean="0">
                  <a:solidFill>
                    <a:srgbClr val="336699"/>
                  </a:solidFill>
                </a:rPr>
                <a:t>(MS contribution in kind)</a:t>
              </a:r>
            </a:p>
            <a:p>
              <a:pPr lvl="0" algn="ctr" defTabSz="711200">
                <a:lnSpc>
                  <a:spcPct val="90000"/>
                </a:lnSpc>
                <a:spcBef>
                  <a:spcPct val="0"/>
                </a:spcBef>
                <a:spcAft>
                  <a:spcPct val="35000"/>
                </a:spcAft>
              </a:pPr>
              <a:r>
                <a:rPr lang="en-GB" sz="1600" b="0" u="sng" dirty="0" smtClean="0">
                  <a:solidFill>
                    <a:srgbClr val="336699"/>
                  </a:solidFill>
                </a:rPr>
                <a:t>In exceptional cases</a:t>
              </a:r>
              <a:endParaRPr lang="en-GB" sz="1600" b="0" u="sng" kern="1200" dirty="0">
                <a:solidFill>
                  <a:srgbClr val="336699"/>
                </a:solidFill>
              </a:endParaRPr>
            </a:p>
          </p:txBody>
        </p:sp>
        <p:sp>
          <p:nvSpPr>
            <p:cNvPr id="9" name="Freeform 8"/>
            <p:cNvSpPr/>
            <p:nvPr/>
          </p:nvSpPr>
          <p:spPr>
            <a:xfrm>
              <a:off x="6187116" y="2943409"/>
              <a:ext cx="2507456" cy="3509927"/>
            </a:xfrm>
            <a:custGeom>
              <a:avLst/>
              <a:gdLst>
                <a:gd name="connsiteX0" fmla="*/ 0 w 2507456"/>
                <a:gd name="connsiteY0" fmla="*/ 0 h 3509927"/>
                <a:gd name="connsiteX1" fmla="*/ 2507456 w 2507456"/>
                <a:gd name="connsiteY1" fmla="*/ 0 h 3509927"/>
                <a:gd name="connsiteX2" fmla="*/ 2507456 w 2507456"/>
                <a:gd name="connsiteY2" fmla="*/ 3509927 h 3509927"/>
                <a:gd name="connsiteX3" fmla="*/ 0 w 2507456"/>
                <a:gd name="connsiteY3" fmla="*/ 3509927 h 3509927"/>
                <a:gd name="connsiteX4" fmla="*/ 0 w 2507456"/>
                <a:gd name="connsiteY4" fmla="*/ 0 h 350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509927">
                  <a:moveTo>
                    <a:pt x="0" y="0"/>
                  </a:moveTo>
                  <a:lnTo>
                    <a:pt x="2507456" y="0"/>
                  </a:lnTo>
                  <a:lnTo>
                    <a:pt x="2507456" y="3509927"/>
                  </a:lnTo>
                  <a:lnTo>
                    <a:pt x="0" y="3509927"/>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rgbClr val="336699"/>
                  </a:solidFill>
                </a:rPr>
                <a:t>Call for proposals organised by governmental research organisations </a:t>
              </a:r>
            </a:p>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rgbClr val="336699"/>
                  </a:solidFill>
                </a:rPr>
                <a:t>Beneficiaries carry out the projects resulting from the call themselves</a:t>
              </a:r>
            </a:p>
            <a:p>
              <a:pPr marL="176213" lvl="1" indent="-176213" algn="l" defTabSz="666750">
                <a:lnSpc>
                  <a:spcPct val="90000"/>
                </a:lnSpc>
                <a:spcBef>
                  <a:spcPct val="0"/>
                </a:spcBef>
                <a:spcAft>
                  <a:spcPct val="15000"/>
                </a:spcAft>
                <a:buFont typeface="Wingdings" pitchFamily="2" charset="2"/>
                <a:buChar char="§"/>
              </a:pPr>
              <a:r>
                <a:rPr lang="en-GB" sz="1500" kern="1200" dirty="0" smtClean="0">
                  <a:solidFill>
                    <a:srgbClr val="336699"/>
                  </a:solidFill>
                </a:rPr>
                <a:t>Eligible costs: </a:t>
              </a:r>
              <a:r>
                <a:rPr lang="en-GB" sz="1500" b="0" kern="1200" dirty="0" smtClean="0">
                  <a:solidFill>
                    <a:srgbClr val="336699"/>
                  </a:solidFill>
                </a:rPr>
                <a:t>costs of trans-national projects on the basis of Horizon 2020 rules </a:t>
              </a:r>
            </a:p>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rgbClr val="336699"/>
                  </a:solidFill>
                </a:rPr>
                <a:t>In-kind contributions: non-reimbursed expenditure</a:t>
              </a:r>
              <a:endParaRPr lang="en-GB" sz="1500" b="0" kern="1200" dirty="0">
                <a:solidFill>
                  <a:srgbClr val="336699"/>
                </a:solidFill>
              </a:endParaRPr>
            </a:p>
          </p:txBody>
        </p:sp>
      </p:grpSp>
    </p:spTree>
    <p:extLst>
      <p:ext uri="{BB962C8B-B14F-4D97-AF65-F5344CB8AC3E}">
        <p14:creationId xmlns:p14="http://schemas.microsoft.com/office/powerpoint/2010/main" val="2967438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288" y="1339676"/>
            <a:ext cx="8353425" cy="865188"/>
          </a:xfrm>
        </p:spPr>
        <p:txBody>
          <a:bodyPr wrap="none"/>
          <a:lstStyle/>
          <a:p>
            <a:pPr marL="3175">
              <a:defRPr/>
            </a:pPr>
            <a:r>
              <a:rPr lang="en-GB" sz="2400" dirty="0">
                <a:solidFill>
                  <a:srgbClr val="336699"/>
                </a:solidFill>
              </a:rPr>
              <a:t>Co-funded call: Rules for providing support to or </a:t>
            </a:r>
            <a:br>
              <a:rPr lang="en-GB" sz="2400" dirty="0">
                <a:solidFill>
                  <a:srgbClr val="336699"/>
                </a:solidFill>
              </a:rPr>
            </a:br>
            <a:r>
              <a:rPr lang="en-GB" sz="2400" dirty="0">
                <a:solidFill>
                  <a:srgbClr val="336699"/>
                </a:solidFill>
              </a:rPr>
              <a:t>implementation of trans-national projects </a:t>
            </a:r>
            <a:br>
              <a:rPr lang="en-GB" sz="2400" dirty="0">
                <a:solidFill>
                  <a:srgbClr val="336699"/>
                </a:solidFill>
              </a:rPr>
            </a:br>
            <a:r>
              <a:rPr lang="en-GB" sz="1800" dirty="0" smtClean="0">
                <a:solidFill>
                  <a:srgbClr val="C00000"/>
                </a:solidFill>
              </a:rPr>
              <a:t>(Important: these are conditions for costs to be eligible!)</a:t>
            </a:r>
          </a:p>
        </p:txBody>
      </p:sp>
      <p:grpSp>
        <p:nvGrpSpPr>
          <p:cNvPr id="2" name="Group 1"/>
          <p:cNvGrpSpPr/>
          <p:nvPr/>
        </p:nvGrpSpPr>
        <p:grpSpPr>
          <a:xfrm>
            <a:off x="467544" y="2132856"/>
            <a:ext cx="8568952" cy="4392488"/>
            <a:chOff x="179469" y="1766991"/>
            <a:chExt cx="8929035" cy="4660682"/>
          </a:xfrm>
        </p:grpSpPr>
        <p:sp>
          <p:nvSpPr>
            <p:cNvPr id="4" name="Freeform 3"/>
            <p:cNvSpPr/>
            <p:nvPr/>
          </p:nvSpPr>
          <p:spPr>
            <a:xfrm>
              <a:off x="179469" y="1766991"/>
              <a:ext cx="8640960" cy="1258555"/>
            </a:xfrm>
            <a:custGeom>
              <a:avLst/>
              <a:gdLst>
                <a:gd name="connsiteX0" fmla="*/ 0 w 8640960"/>
                <a:gd name="connsiteY0" fmla="*/ 314639 h 1258555"/>
                <a:gd name="connsiteX1" fmla="*/ 8011683 w 8640960"/>
                <a:gd name="connsiteY1" fmla="*/ 314639 h 1258555"/>
                <a:gd name="connsiteX2" fmla="*/ 8011683 w 8640960"/>
                <a:gd name="connsiteY2" fmla="*/ 0 h 1258555"/>
                <a:gd name="connsiteX3" fmla="*/ 8640960 w 8640960"/>
                <a:gd name="connsiteY3" fmla="*/ 629278 h 1258555"/>
                <a:gd name="connsiteX4" fmla="*/ 8011683 w 8640960"/>
                <a:gd name="connsiteY4" fmla="*/ 1258555 h 1258555"/>
                <a:gd name="connsiteX5" fmla="*/ 8011683 w 8640960"/>
                <a:gd name="connsiteY5" fmla="*/ 943916 h 1258555"/>
                <a:gd name="connsiteX6" fmla="*/ 0 w 8640960"/>
                <a:gd name="connsiteY6" fmla="*/ 943916 h 1258555"/>
                <a:gd name="connsiteX7" fmla="*/ 0 w 8640960"/>
                <a:gd name="connsiteY7" fmla="*/ 314639 h 1258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0960" h="1258555">
                  <a:moveTo>
                    <a:pt x="0" y="314639"/>
                  </a:moveTo>
                  <a:lnTo>
                    <a:pt x="8011683" y="314639"/>
                  </a:lnTo>
                  <a:lnTo>
                    <a:pt x="8011683" y="0"/>
                  </a:lnTo>
                  <a:lnTo>
                    <a:pt x="8640960" y="629278"/>
                  </a:lnTo>
                  <a:lnTo>
                    <a:pt x="8011683" y="1258555"/>
                  </a:lnTo>
                  <a:lnTo>
                    <a:pt x="8011683" y="943916"/>
                  </a:lnTo>
                  <a:lnTo>
                    <a:pt x="0" y="943916"/>
                  </a:lnTo>
                  <a:lnTo>
                    <a:pt x="0" y="31463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402269" rIns="568639" bIns="514435" numCol="1" spcCol="1270" anchor="ctr" anchorCtr="0">
              <a:noAutofit/>
            </a:bodyPr>
            <a:lstStyle/>
            <a:p>
              <a:pPr lvl="0" algn="l" defTabSz="1022350">
                <a:lnSpc>
                  <a:spcPct val="90000"/>
                </a:lnSpc>
                <a:spcBef>
                  <a:spcPct val="0"/>
                </a:spcBef>
                <a:spcAft>
                  <a:spcPct val="35000"/>
                </a:spcAft>
              </a:pPr>
              <a:r>
                <a:rPr lang="en-GB" sz="2300" b="0" kern="1200" dirty="0" smtClean="0">
                  <a:solidFill>
                    <a:srgbClr val="4C70A7"/>
                  </a:solidFill>
                </a:rPr>
                <a:t>The beneficiaries must </a:t>
              </a:r>
              <a:endParaRPr lang="en-GB" sz="2300" kern="1200" dirty="0"/>
            </a:p>
          </p:txBody>
        </p:sp>
        <p:sp>
          <p:nvSpPr>
            <p:cNvPr id="5" name="Freeform 4"/>
            <p:cNvSpPr/>
            <p:nvPr/>
          </p:nvSpPr>
          <p:spPr>
            <a:xfrm>
              <a:off x="200814" y="2714612"/>
              <a:ext cx="3291066" cy="1763592"/>
            </a:xfrm>
            <a:custGeom>
              <a:avLst/>
              <a:gdLst>
                <a:gd name="connsiteX0" fmla="*/ 0 w 3291066"/>
                <a:gd name="connsiteY0" fmla="*/ 0 h 1763592"/>
                <a:gd name="connsiteX1" fmla="*/ 3291066 w 3291066"/>
                <a:gd name="connsiteY1" fmla="*/ 0 h 1763592"/>
                <a:gd name="connsiteX2" fmla="*/ 3291066 w 3291066"/>
                <a:gd name="connsiteY2" fmla="*/ 1763592 h 1763592"/>
                <a:gd name="connsiteX3" fmla="*/ 0 w 3291066"/>
                <a:gd name="connsiteY3" fmla="*/ 1763592 h 1763592"/>
                <a:gd name="connsiteX4" fmla="*/ 0 w 3291066"/>
                <a:gd name="connsiteY4" fmla="*/ 0 h 1763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066" h="1763592">
                  <a:moveTo>
                    <a:pt x="0" y="0"/>
                  </a:moveTo>
                  <a:lnTo>
                    <a:pt x="3291066" y="0"/>
                  </a:lnTo>
                  <a:lnTo>
                    <a:pt x="3291066" y="1763592"/>
                  </a:lnTo>
                  <a:lnTo>
                    <a:pt x="0" y="1763592"/>
                  </a:lnTo>
                  <a:lnTo>
                    <a:pt x="0" y="0"/>
                  </a:lnTo>
                  <a:close/>
                </a:path>
              </a:pathLst>
            </a:cu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0960" tIns="60960" rIns="60960" bIns="60960" numCol="1" spcCol="1270" anchor="t" anchorCtr="0">
              <a:noAutofit/>
            </a:bodyPr>
            <a:lstStyle/>
            <a:p>
              <a:pPr lvl="0" defTabSz="711200">
                <a:lnSpc>
                  <a:spcPct val="90000"/>
                </a:lnSpc>
                <a:spcAft>
                  <a:spcPct val="35000"/>
                </a:spcAft>
              </a:pPr>
              <a:r>
                <a:rPr lang="en-GB" sz="1600" dirty="0">
                  <a:solidFill>
                    <a:srgbClr val="4C70A7"/>
                  </a:solidFill>
                </a:rPr>
                <a:t>provide financial support to trans-national projects </a:t>
              </a:r>
            </a:p>
            <a:p>
              <a:pPr lvl="0" defTabSz="711200">
                <a:lnSpc>
                  <a:spcPct val="90000"/>
                </a:lnSpc>
                <a:spcAft>
                  <a:spcPct val="35000"/>
                </a:spcAft>
              </a:pPr>
              <a:r>
                <a:rPr lang="en-GB" sz="1600" b="0" dirty="0">
                  <a:solidFill>
                    <a:srgbClr val="4C70A7"/>
                  </a:solidFill>
                </a:rPr>
                <a:t>or</a:t>
              </a:r>
              <a:r>
                <a:rPr lang="en-GB" sz="1600" dirty="0">
                  <a:solidFill>
                    <a:srgbClr val="4C70A7"/>
                  </a:solidFill>
                </a:rPr>
                <a:t> </a:t>
              </a:r>
            </a:p>
            <a:p>
              <a:pPr lvl="0" defTabSz="711200">
                <a:lnSpc>
                  <a:spcPct val="90000"/>
                </a:lnSpc>
                <a:spcAft>
                  <a:spcPct val="35000"/>
                </a:spcAft>
              </a:pPr>
              <a:r>
                <a:rPr lang="en-GB" sz="1600" dirty="0">
                  <a:solidFill>
                    <a:srgbClr val="4C70A7"/>
                  </a:solidFill>
                </a:rPr>
                <a:t>implement such projects (partially or fully) </a:t>
              </a:r>
              <a:r>
                <a:rPr lang="en-GB" sz="1600" dirty="0" smtClean="0">
                  <a:solidFill>
                    <a:srgbClr val="4C70A7"/>
                  </a:solidFill>
                </a:rPr>
                <a:t>themselves</a:t>
              </a:r>
              <a:endParaRPr lang="en-GB" sz="1600" dirty="0"/>
            </a:p>
          </p:txBody>
        </p:sp>
        <p:sp>
          <p:nvSpPr>
            <p:cNvPr id="6" name="Freeform 5"/>
            <p:cNvSpPr/>
            <p:nvPr/>
          </p:nvSpPr>
          <p:spPr>
            <a:xfrm>
              <a:off x="3502622" y="2346206"/>
              <a:ext cx="5605882" cy="1258555"/>
            </a:xfrm>
            <a:custGeom>
              <a:avLst/>
              <a:gdLst>
                <a:gd name="connsiteX0" fmla="*/ 0 w 5917503"/>
                <a:gd name="connsiteY0" fmla="*/ 314639 h 1258555"/>
                <a:gd name="connsiteX1" fmla="*/ 5288226 w 5917503"/>
                <a:gd name="connsiteY1" fmla="*/ 314639 h 1258555"/>
                <a:gd name="connsiteX2" fmla="*/ 5288226 w 5917503"/>
                <a:gd name="connsiteY2" fmla="*/ 0 h 1258555"/>
                <a:gd name="connsiteX3" fmla="*/ 5917503 w 5917503"/>
                <a:gd name="connsiteY3" fmla="*/ 629278 h 1258555"/>
                <a:gd name="connsiteX4" fmla="*/ 5288226 w 5917503"/>
                <a:gd name="connsiteY4" fmla="*/ 1258555 h 1258555"/>
                <a:gd name="connsiteX5" fmla="*/ 5288226 w 5917503"/>
                <a:gd name="connsiteY5" fmla="*/ 943916 h 1258555"/>
                <a:gd name="connsiteX6" fmla="*/ 0 w 5917503"/>
                <a:gd name="connsiteY6" fmla="*/ 943916 h 1258555"/>
                <a:gd name="connsiteX7" fmla="*/ 0 w 5917503"/>
                <a:gd name="connsiteY7" fmla="*/ 314639 h 1258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17503" h="1258555">
                  <a:moveTo>
                    <a:pt x="0" y="314639"/>
                  </a:moveTo>
                  <a:lnTo>
                    <a:pt x="5288226" y="314639"/>
                  </a:lnTo>
                  <a:lnTo>
                    <a:pt x="5288226" y="0"/>
                  </a:lnTo>
                  <a:lnTo>
                    <a:pt x="5917503" y="629278"/>
                  </a:lnTo>
                  <a:lnTo>
                    <a:pt x="5288226" y="1258555"/>
                  </a:lnTo>
                  <a:lnTo>
                    <a:pt x="5288226" y="943916"/>
                  </a:lnTo>
                  <a:lnTo>
                    <a:pt x="0" y="943916"/>
                  </a:lnTo>
                  <a:lnTo>
                    <a:pt x="0" y="31463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630" tIns="402269" rIns="568639" bIns="514435" numCol="1" spcCol="1270" anchor="ctr" anchorCtr="0">
              <a:noAutofit/>
            </a:bodyPr>
            <a:lstStyle/>
            <a:p>
              <a:pPr lvl="0" algn="l" defTabSz="1022350">
                <a:lnSpc>
                  <a:spcPct val="90000"/>
                </a:lnSpc>
                <a:spcBef>
                  <a:spcPct val="0"/>
                </a:spcBef>
                <a:spcAft>
                  <a:spcPct val="35000"/>
                </a:spcAft>
              </a:pPr>
              <a:r>
                <a:rPr lang="en-GB" sz="2300" b="0" kern="1200" dirty="0" smtClean="0">
                  <a:solidFill>
                    <a:srgbClr val="4C70A7"/>
                  </a:solidFill>
                </a:rPr>
                <a:t>The proposals/projects must </a:t>
              </a:r>
              <a:endParaRPr lang="en-GB" sz="2300" kern="1200" dirty="0"/>
            </a:p>
          </p:txBody>
        </p:sp>
        <p:sp>
          <p:nvSpPr>
            <p:cNvPr id="7" name="Freeform 6"/>
            <p:cNvSpPr/>
            <p:nvPr/>
          </p:nvSpPr>
          <p:spPr>
            <a:xfrm>
              <a:off x="3491880" y="3218679"/>
              <a:ext cx="5181536" cy="3208994"/>
            </a:xfrm>
            <a:custGeom>
              <a:avLst/>
              <a:gdLst>
                <a:gd name="connsiteX0" fmla="*/ 0 w 5469568"/>
                <a:gd name="connsiteY0" fmla="*/ 0 h 3066285"/>
                <a:gd name="connsiteX1" fmla="*/ 5469568 w 5469568"/>
                <a:gd name="connsiteY1" fmla="*/ 0 h 3066285"/>
                <a:gd name="connsiteX2" fmla="*/ 5469568 w 5469568"/>
                <a:gd name="connsiteY2" fmla="*/ 3066285 h 3066285"/>
                <a:gd name="connsiteX3" fmla="*/ 0 w 5469568"/>
                <a:gd name="connsiteY3" fmla="*/ 3066285 h 3066285"/>
                <a:gd name="connsiteX4" fmla="*/ 0 w 5469568"/>
                <a:gd name="connsiteY4" fmla="*/ 0 h 30662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69568" h="3066285">
                  <a:moveTo>
                    <a:pt x="0" y="0"/>
                  </a:moveTo>
                  <a:lnTo>
                    <a:pt x="5469568" y="0"/>
                  </a:lnTo>
                  <a:lnTo>
                    <a:pt x="5469568" y="3066285"/>
                  </a:lnTo>
                  <a:lnTo>
                    <a:pt x="0" y="3066285"/>
                  </a:lnTo>
                  <a:lnTo>
                    <a:pt x="0" y="0"/>
                  </a:lnTo>
                  <a:close/>
                </a:path>
              </a:pathLst>
            </a:cu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b="0" kern="1200" dirty="0" smtClean="0">
                  <a:solidFill>
                    <a:srgbClr val="4C70A7"/>
                  </a:solidFill>
                </a:rPr>
                <a:t>- be </a:t>
              </a:r>
              <a:r>
                <a:rPr lang="en-GB" sz="1600" b="1" kern="1200" dirty="0" smtClean="0">
                  <a:solidFill>
                    <a:srgbClr val="4C70A7"/>
                  </a:solidFill>
                </a:rPr>
                <a:t>transnational projects </a:t>
              </a:r>
              <a:r>
                <a:rPr lang="en-GB" sz="1600" b="0" kern="1200" dirty="0" smtClean="0">
                  <a:solidFill>
                    <a:srgbClr val="4C70A7"/>
                  </a:solidFill>
                </a:rPr>
                <a:t>(at least two independent entities from two different EU Member States or associated countries)</a:t>
              </a:r>
              <a:endParaRPr lang="en-GB" sz="1600" kern="1200" dirty="0"/>
            </a:p>
            <a:p>
              <a:pPr lvl="0" algn="l" defTabSz="711200">
                <a:lnSpc>
                  <a:spcPct val="90000"/>
                </a:lnSpc>
                <a:spcBef>
                  <a:spcPct val="0"/>
                </a:spcBef>
                <a:spcAft>
                  <a:spcPct val="35000"/>
                </a:spcAft>
              </a:pPr>
              <a:r>
                <a:rPr lang="en-GB" sz="1600" b="0" kern="1200" dirty="0" smtClean="0">
                  <a:solidFill>
                    <a:srgbClr val="4C70A7"/>
                  </a:solidFill>
                </a:rPr>
                <a:t>- be selected following a joint transnational </a:t>
              </a:r>
              <a:r>
                <a:rPr lang="en-GB" sz="1600" b="1" kern="1200" dirty="0" smtClean="0">
                  <a:solidFill>
                    <a:srgbClr val="4C70A7"/>
                  </a:solidFill>
                </a:rPr>
                <a:t>call for proposals</a:t>
              </a:r>
              <a:r>
                <a:rPr lang="en-GB" sz="1600" b="0" kern="1200" dirty="0" smtClean="0">
                  <a:solidFill>
                    <a:srgbClr val="4C70A7"/>
                  </a:solidFill>
                </a:rPr>
                <a:t>, </a:t>
              </a:r>
              <a:r>
                <a:rPr lang="en-GB" sz="1600" b="1" kern="1200" dirty="0" smtClean="0">
                  <a:solidFill>
                    <a:srgbClr val="4C70A7"/>
                  </a:solidFill>
                </a:rPr>
                <a:t>two-step procedure</a:t>
              </a:r>
            </a:p>
            <a:p>
              <a:pPr lvl="0" algn="l" defTabSz="711200">
                <a:lnSpc>
                  <a:spcPct val="90000"/>
                </a:lnSpc>
                <a:spcBef>
                  <a:spcPct val="0"/>
                </a:spcBef>
                <a:spcAft>
                  <a:spcPct val="35000"/>
                </a:spcAft>
              </a:pPr>
              <a:r>
                <a:rPr lang="en-GB" sz="1600" b="1" kern="1200" dirty="0" smtClean="0">
                  <a:solidFill>
                    <a:srgbClr val="4C70A7"/>
                  </a:solidFill>
                </a:rPr>
                <a:t>- </a:t>
              </a:r>
              <a:r>
                <a:rPr lang="fr-BE" sz="1600" b="0" kern="1200" dirty="0" err="1" smtClean="0">
                  <a:solidFill>
                    <a:srgbClr val="4C70A7"/>
                  </a:solidFill>
                </a:rPr>
                <a:t>be</a:t>
              </a:r>
              <a:r>
                <a:rPr lang="fr-BE" sz="1600" b="0" kern="1200" dirty="0" smtClean="0">
                  <a:solidFill>
                    <a:srgbClr val="4C70A7"/>
                  </a:solidFill>
                </a:rPr>
                <a:t> </a:t>
              </a:r>
              <a:r>
                <a:rPr lang="en-GB" sz="1600" b="0" kern="1200" noProof="0" dirty="0" smtClean="0">
                  <a:solidFill>
                    <a:srgbClr val="4C70A7"/>
                  </a:solidFill>
                </a:rPr>
                <a:t>evaluated in step 2</a:t>
              </a:r>
              <a:r>
                <a:rPr lang="fr-BE" sz="1600" b="0" kern="1200" dirty="0" smtClean="0">
                  <a:solidFill>
                    <a:srgbClr val="4C70A7"/>
                  </a:solidFill>
                </a:rPr>
                <a:t>, </a:t>
              </a:r>
              <a:r>
                <a:rPr lang="en-GB" sz="1600" b="0" kern="1200" dirty="0" smtClean="0">
                  <a:solidFill>
                    <a:srgbClr val="4C70A7"/>
                  </a:solidFill>
                </a:rPr>
                <a:t>with the assistance of at least </a:t>
              </a:r>
              <a:r>
                <a:rPr lang="en-GB" sz="1600" b="1" kern="1200" dirty="0" smtClean="0">
                  <a:solidFill>
                    <a:srgbClr val="4C70A7"/>
                  </a:solidFill>
                </a:rPr>
                <a:t>three independent experts</a:t>
              </a:r>
              <a:r>
                <a:rPr lang="en-GB" sz="1600" b="0" kern="1200" dirty="0" smtClean="0">
                  <a:solidFill>
                    <a:srgbClr val="4C70A7"/>
                  </a:solidFill>
                </a:rPr>
                <a:t>, on the basis of excellence, impact, quality and efficiency of the implementation</a:t>
              </a:r>
            </a:p>
            <a:p>
              <a:pPr lvl="0" algn="l" defTabSz="711200">
                <a:lnSpc>
                  <a:spcPct val="90000"/>
                </a:lnSpc>
                <a:spcBef>
                  <a:spcPct val="0"/>
                </a:spcBef>
                <a:spcAft>
                  <a:spcPct val="35000"/>
                </a:spcAft>
              </a:pPr>
              <a:r>
                <a:rPr lang="en-GB" sz="1600" b="0" kern="1200" dirty="0" smtClean="0">
                  <a:solidFill>
                    <a:srgbClr val="4C70A7"/>
                  </a:solidFill>
                </a:rPr>
                <a:t>- be ranked according to the evaluation results, and </a:t>
              </a:r>
              <a:r>
                <a:rPr lang="en-GB" sz="1600" kern="1200" dirty="0" smtClean="0">
                  <a:solidFill>
                    <a:srgbClr val="4C70A7"/>
                  </a:solidFill>
                </a:rPr>
                <a:t>selected in the order of the ranking list(s)</a:t>
              </a:r>
              <a:endParaRPr lang="en-GB" sz="1600" kern="1200" dirty="0"/>
            </a:p>
          </p:txBody>
        </p:sp>
      </p:grpSp>
    </p:spTree>
    <p:extLst>
      <p:ext uri="{BB962C8B-B14F-4D97-AF65-F5344CB8AC3E}">
        <p14:creationId xmlns:p14="http://schemas.microsoft.com/office/powerpoint/2010/main" val="2915991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1125538"/>
            <a:ext cx="8353425" cy="865187"/>
          </a:xfrm>
          <a:noFill/>
        </p:spPr>
        <p:txBody>
          <a:bodyPr wrap="none"/>
          <a:lstStyle/>
          <a:p>
            <a:pPr marL="3175"/>
            <a:r>
              <a:rPr lang="en-GB" sz="2600" dirty="0"/>
              <a:t>Co-funded </a:t>
            </a:r>
            <a:r>
              <a:rPr lang="en-GB" sz="2600" dirty="0" smtClean="0"/>
              <a:t>call – conditions &amp; deliverables </a:t>
            </a:r>
          </a:p>
        </p:txBody>
      </p:sp>
      <p:sp>
        <p:nvSpPr>
          <p:cNvPr id="8195" name="Rectangle 3"/>
          <p:cNvSpPr>
            <a:spLocks noGrp="1" noChangeArrowheads="1"/>
          </p:cNvSpPr>
          <p:nvPr>
            <p:ph type="body" idx="1"/>
          </p:nvPr>
        </p:nvSpPr>
        <p:spPr>
          <a:xfrm>
            <a:off x="323850" y="1989138"/>
            <a:ext cx="8543925" cy="3781035"/>
          </a:xfrm>
        </p:spPr>
        <p:txBody>
          <a:bodyPr>
            <a:spAutoFit/>
          </a:bodyPr>
          <a:lstStyle/>
          <a:p>
            <a:pPr marL="0" indent="0">
              <a:lnSpc>
                <a:spcPct val="90000"/>
              </a:lnSpc>
              <a:spcBef>
                <a:spcPts val="600"/>
              </a:spcBef>
              <a:spcAft>
                <a:spcPts val="300"/>
              </a:spcAft>
              <a:buClr>
                <a:srgbClr val="336699"/>
              </a:buClr>
              <a:buNone/>
            </a:pPr>
            <a:r>
              <a:rPr lang="en-GB" sz="1600" i="0" dirty="0" smtClean="0">
                <a:solidFill>
                  <a:srgbClr val="336699"/>
                </a:solidFill>
              </a:rPr>
              <a:t>After </a:t>
            </a:r>
            <a:r>
              <a:rPr lang="en-GB" sz="1600" i="0" dirty="0">
                <a:solidFill>
                  <a:srgbClr val="336699"/>
                </a:solidFill>
              </a:rPr>
              <a:t>the end of the evaluation the consortium must submit to the Commission the following:</a:t>
            </a:r>
          </a:p>
          <a:p>
            <a:pPr marL="893763" indent="-441325">
              <a:lnSpc>
                <a:spcPct val="90000"/>
              </a:lnSpc>
              <a:spcBef>
                <a:spcPts val="600"/>
              </a:spcBef>
              <a:spcAft>
                <a:spcPts val="300"/>
              </a:spcAft>
              <a:buClr>
                <a:srgbClr val="336699"/>
              </a:buClr>
              <a:buAutoNum type="alphaLcParenBoth"/>
            </a:pPr>
            <a:r>
              <a:rPr lang="en-GB" sz="1600" i="0" dirty="0" smtClean="0">
                <a:solidFill>
                  <a:srgbClr val="336699"/>
                </a:solidFill>
              </a:rPr>
              <a:t>the </a:t>
            </a:r>
            <a:r>
              <a:rPr lang="en-GB" sz="1600" i="0" dirty="0">
                <a:solidFill>
                  <a:srgbClr val="336699"/>
                </a:solidFill>
              </a:rPr>
              <a:t>ranking list(s) of the projects</a:t>
            </a:r>
            <a:r>
              <a:rPr lang="en-GB" sz="1600" i="0" dirty="0" smtClean="0">
                <a:solidFill>
                  <a:srgbClr val="336699"/>
                </a:solidFill>
              </a:rPr>
              <a:t>;</a:t>
            </a:r>
          </a:p>
          <a:p>
            <a:pPr marL="893763" indent="-441325">
              <a:lnSpc>
                <a:spcPct val="90000"/>
              </a:lnSpc>
              <a:spcBef>
                <a:spcPts val="600"/>
              </a:spcBef>
              <a:spcAft>
                <a:spcPts val="300"/>
              </a:spcAft>
              <a:buClr>
                <a:srgbClr val="336699"/>
              </a:buClr>
              <a:buAutoNum type="alphaLcParenBoth"/>
            </a:pPr>
            <a:r>
              <a:rPr lang="en-GB" sz="1600" i="0" dirty="0" smtClean="0">
                <a:solidFill>
                  <a:srgbClr val="336699"/>
                </a:solidFill>
              </a:rPr>
              <a:t>the </a:t>
            </a:r>
            <a:r>
              <a:rPr lang="en-GB" sz="1600" i="0" dirty="0">
                <a:solidFill>
                  <a:srgbClr val="336699"/>
                </a:solidFill>
              </a:rPr>
              <a:t>observers' report on the evaluation</a:t>
            </a:r>
            <a:r>
              <a:rPr lang="en-GB" sz="1600" i="0" dirty="0" smtClean="0">
                <a:solidFill>
                  <a:srgbClr val="336699"/>
                </a:solidFill>
              </a:rPr>
              <a:t>;</a:t>
            </a:r>
          </a:p>
          <a:p>
            <a:pPr marL="893763" indent="-441325">
              <a:lnSpc>
                <a:spcPct val="90000"/>
              </a:lnSpc>
              <a:spcBef>
                <a:spcPts val="600"/>
              </a:spcBef>
              <a:spcAft>
                <a:spcPts val="300"/>
              </a:spcAft>
              <a:buClr>
                <a:srgbClr val="336699"/>
              </a:buClr>
              <a:buAutoNum type="alphaLcParenBoth"/>
            </a:pPr>
            <a:r>
              <a:rPr lang="en-GB" sz="1600" i="0" dirty="0" smtClean="0">
                <a:solidFill>
                  <a:srgbClr val="336699"/>
                </a:solidFill>
              </a:rPr>
              <a:t>the </a:t>
            </a:r>
            <a:r>
              <a:rPr lang="en-GB" sz="1600" i="0" dirty="0">
                <a:solidFill>
                  <a:srgbClr val="336699"/>
                </a:solidFill>
              </a:rPr>
              <a:t>joint selection list of the projects to be funded, </a:t>
            </a:r>
            <a:r>
              <a:rPr lang="en-GB" sz="1600" i="0" dirty="0" smtClean="0">
                <a:solidFill>
                  <a:srgbClr val="336699"/>
                </a:solidFill>
              </a:rPr>
              <a:t>and</a:t>
            </a:r>
          </a:p>
          <a:p>
            <a:pPr marL="893763" indent="-441325">
              <a:lnSpc>
                <a:spcPct val="90000"/>
              </a:lnSpc>
              <a:spcBef>
                <a:spcPts val="600"/>
              </a:spcBef>
              <a:spcAft>
                <a:spcPts val="300"/>
              </a:spcAft>
              <a:buClr>
                <a:srgbClr val="336699"/>
              </a:buClr>
              <a:buAutoNum type="alphaLcParenBoth"/>
            </a:pPr>
            <a:r>
              <a:rPr lang="en-GB" sz="1600" i="0" dirty="0" smtClean="0">
                <a:solidFill>
                  <a:srgbClr val="336699"/>
                </a:solidFill>
              </a:rPr>
              <a:t>from </a:t>
            </a:r>
            <a:r>
              <a:rPr lang="en-GB" sz="1600" i="0" dirty="0">
                <a:solidFill>
                  <a:srgbClr val="336699"/>
                </a:solidFill>
              </a:rPr>
              <a:t>each consortium partner participating in the joint call, a formal and duly signed commitment on availability of funds for the selected projects.</a:t>
            </a:r>
          </a:p>
          <a:p>
            <a:pPr marL="0" indent="0">
              <a:lnSpc>
                <a:spcPct val="90000"/>
              </a:lnSpc>
              <a:spcBef>
                <a:spcPts val="600"/>
              </a:spcBef>
              <a:spcAft>
                <a:spcPts val="300"/>
              </a:spcAft>
              <a:buClr>
                <a:srgbClr val="336699"/>
              </a:buClr>
              <a:buNone/>
            </a:pPr>
            <a:r>
              <a:rPr lang="en-GB" sz="1600" i="0" dirty="0" smtClean="0">
                <a:solidFill>
                  <a:srgbClr val="336699"/>
                </a:solidFill>
              </a:rPr>
              <a:t>In addition</a:t>
            </a:r>
            <a:r>
              <a:rPr lang="en-GB" sz="1600" i="0" dirty="0">
                <a:solidFill>
                  <a:srgbClr val="336699"/>
                </a:solidFill>
              </a:rPr>
              <a:t>: </a:t>
            </a:r>
            <a:endParaRPr lang="en-GB" sz="1600" i="0" dirty="0" smtClean="0">
              <a:solidFill>
                <a:srgbClr val="336699"/>
              </a:solidFill>
            </a:endParaRPr>
          </a:p>
          <a:p>
            <a:pPr marL="895350" indent="-442913">
              <a:lnSpc>
                <a:spcPct val="90000"/>
              </a:lnSpc>
              <a:spcBef>
                <a:spcPts val="600"/>
              </a:spcBef>
              <a:spcAft>
                <a:spcPts val="300"/>
              </a:spcAft>
              <a:buClr>
                <a:srgbClr val="336699"/>
              </a:buClr>
              <a:buFont typeface="+mj-lt"/>
              <a:buAutoNum type="alphaLcParenR"/>
            </a:pPr>
            <a:r>
              <a:rPr lang="en-GB" sz="1600" i="0" dirty="0" smtClean="0">
                <a:solidFill>
                  <a:srgbClr val="336699"/>
                </a:solidFill>
              </a:rPr>
              <a:t>After the </a:t>
            </a:r>
            <a:r>
              <a:rPr lang="en-GB" sz="1600" b="1" i="0" dirty="0" smtClean="0">
                <a:solidFill>
                  <a:srgbClr val="336699"/>
                </a:solidFill>
              </a:rPr>
              <a:t>end of evaluation </a:t>
            </a:r>
            <a:r>
              <a:rPr lang="en-GB" sz="1600" i="0" dirty="0" smtClean="0">
                <a:solidFill>
                  <a:srgbClr val="336699"/>
                </a:solidFill>
              </a:rPr>
              <a:t>information </a:t>
            </a:r>
            <a:r>
              <a:rPr lang="en-GB" sz="1600" i="0" dirty="0">
                <a:solidFill>
                  <a:srgbClr val="336699"/>
                </a:solidFill>
              </a:rPr>
              <a:t>on each project selected for funding (data on each participant </a:t>
            </a:r>
            <a:r>
              <a:rPr lang="en-GB" sz="1600" i="0" dirty="0" smtClean="0">
                <a:solidFill>
                  <a:srgbClr val="336699"/>
                </a:solidFill>
              </a:rPr>
              <a:t>and </a:t>
            </a:r>
            <a:r>
              <a:rPr lang="en-GB" sz="1600" i="0" dirty="0">
                <a:solidFill>
                  <a:srgbClr val="336699"/>
                </a:solidFill>
              </a:rPr>
              <a:t>abstracts of the project proposal</a:t>
            </a:r>
            <a:r>
              <a:rPr lang="en-GB" sz="1600" i="0" dirty="0" smtClean="0">
                <a:solidFill>
                  <a:srgbClr val="336699"/>
                </a:solidFill>
              </a:rPr>
              <a:t>), </a:t>
            </a:r>
          </a:p>
          <a:p>
            <a:pPr marL="895350" indent="-442913">
              <a:lnSpc>
                <a:spcPct val="90000"/>
              </a:lnSpc>
              <a:spcBef>
                <a:spcPts val="600"/>
              </a:spcBef>
              <a:spcAft>
                <a:spcPts val="300"/>
              </a:spcAft>
              <a:buClr>
                <a:srgbClr val="336699"/>
              </a:buClr>
              <a:buFont typeface="+mj-lt"/>
              <a:buAutoNum type="alphaLcParenR"/>
            </a:pPr>
            <a:r>
              <a:rPr lang="en-GB" sz="1600" i="0" dirty="0" smtClean="0">
                <a:solidFill>
                  <a:srgbClr val="336699"/>
                </a:solidFill>
              </a:rPr>
              <a:t>At the </a:t>
            </a:r>
            <a:r>
              <a:rPr lang="en-GB" sz="1600" b="1" i="0" dirty="0" smtClean="0">
                <a:solidFill>
                  <a:srgbClr val="336699"/>
                </a:solidFill>
              </a:rPr>
              <a:t>end of the action</a:t>
            </a:r>
            <a:r>
              <a:rPr lang="en-GB" sz="1600" i="0" dirty="0" smtClean="0">
                <a:solidFill>
                  <a:srgbClr val="336699"/>
                </a:solidFill>
              </a:rPr>
              <a:t>: information on each funded project (data on each participant and overview of results).</a:t>
            </a:r>
            <a:endParaRPr lang="en-GB" sz="1600" b="0" dirty="0" smtClean="0">
              <a:solidFill>
                <a:srgbClr val="336699"/>
              </a:solidFill>
            </a:endParaRPr>
          </a:p>
        </p:txBody>
      </p:sp>
      <p:sp>
        <p:nvSpPr>
          <p:cNvPr id="2" name="TextBox 1"/>
          <p:cNvSpPr txBox="1"/>
          <p:nvPr/>
        </p:nvSpPr>
        <p:spPr>
          <a:xfrm>
            <a:off x="611560" y="5805264"/>
            <a:ext cx="7992888" cy="535531"/>
          </a:xfrm>
          <a:prstGeom prst="rect">
            <a:avLst/>
          </a:prstGeom>
          <a:solidFill>
            <a:schemeClr val="accent1"/>
          </a:solidFill>
          <a:ln>
            <a:solidFill>
              <a:srgbClr val="336699"/>
            </a:solidFill>
          </a:ln>
          <a:effectLst>
            <a:outerShdw blurRad="50800" dist="38100" algn="l" rotWithShape="0">
              <a:prstClr val="black">
                <a:alpha val="40000"/>
              </a:prstClr>
            </a:outerShdw>
          </a:effectLst>
        </p:spPr>
        <p:txBody>
          <a:bodyPr wrap="square" rtlCol="0">
            <a:spAutoFit/>
          </a:bodyPr>
          <a:lstStyle/>
          <a:p>
            <a:pPr marL="0" lvl="1" algn="ctr">
              <a:lnSpc>
                <a:spcPct val="90000"/>
              </a:lnSpc>
              <a:spcBef>
                <a:spcPts val="600"/>
              </a:spcBef>
              <a:spcAft>
                <a:spcPts val="600"/>
              </a:spcAft>
              <a:buClr>
                <a:schemeClr val="accent2"/>
              </a:buClr>
            </a:pPr>
            <a:r>
              <a:rPr lang="en-GB" sz="1600" dirty="0" smtClean="0">
                <a:solidFill>
                  <a:srgbClr val="336699"/>
                </a:solidFill>
              </a:rPr>
              <a:t>Important</a:t>
            </a:r>
            <a:r>
              <a:rPr lang="en-GB" sz="1600" dirty="0">
                <a:solidFill>
                  <a:srgbClr val="336699"/>
                </a:solidFill>
              </a:rPr>
              <a:t>: The conditions for call implementation </a:t>
            </a:r>
            <a:r>
              <a:rPr lang="en-GB" sz="1600" dirty="0" smtClean="0">
                <a:solidFill>
                  <a:srgbClr val="336699"/>
                </a:solidFill>
              </a:rPr>
              <a:t>for the co-funded call </a:t>
            </a:r>
            <a:r>
              <a:rPr lang="en-GB" sz="1600" u="sng" dirty="0" smtClean="0">
                <a:solidFill>
                  <a:srgbClr val="336699"/>
                </a:solidFill>
              </a:rPr>
              <a:t>do </a:t>
            </a:r>
            <a:r>
              <a:rPr lang="en-GB" sz="1600" u="sng" dirty="0">
                <a:solidFill>
                  <a:srgbClr val="336699"/>
                </a:solidFill>
              </a:rPr>
              <a:t>not apply to additional calls without Union top-up funding</a:t>
            </a:r>
            <a:r>
              <a:rPr lang="en-GB" sz="1600" dirty="0" smtClean="0">
                <a:solidFill>
                  <a:srgbClr val="336699"/>
                </a:solidFill>
              </a:rPr>
              <a:t>.</a:t>
            </a:r>
            <a:endParaRPr lang="en-GB" sz="1600" dirty="0">
              <a:solidFill>
                <a:srgbClr val="336699"/>
              </a:solidFill>
            </a:endParaRPr>
          </a:p>
        </p:txBody>
      </p:sp>
    </p:spTree>
    <p:extLst>
      <p:ext uri="{BB962C8B-B14F-4D97-AF65-F5344CB8AC3E}">
        <p14:creationId xmlns:p14="http://schemas.microsoft.com/office/powerpoint/2010/main" val="1238207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1038019"/>
            <a:ext cx="8353425" cy="865187"/>
          </a:xfrm>
          <a:noFill/>
        </p:spPr>
        <p:txBody>
          <a:bodyPr wrap="none"/>
          <a:lstStyle/>
          <a:p>
            <a:pPr marL="3175"/>
            <a:r>
              <a:rPr lang="en-GB" sz="2600" dirty="0"/>
              <a:t>Co-funded </a:t>
            </a:r>
            <a:r>
              <a:rPr lang="en-GB" sz="2600" dirty="0" smtClean="0"/>
              <a:t>call – practical issues </a:t>
            </a:r>
          </a:p>
        </p:txBody>
      </p:sp>
      <p:sp>
        <p:nvSpPr>
          <p:cNvPr id="8195" name="Rectangle 3"/>
          <p:cNvSpPr>
            <a:spLocks noGrp="1" noChangeArrowheads="1"/>
          </p:cNvSpPr>
          <p:nvPr>
            <p:ph type="body" idx="1"/>
          </p:nvPr>
        </p:nvSpPr>
        <p:spPr>
          <a:xfrm>
            <a:off x="323850" y="1757305"/>
            <a:ext cx="8543925" cy="4552015"/>
          </a:xfrm>
        </p:spPr>
        <p:txBody>
          <a:bodyPr>
            <a:spAutoFit/>
          </a:bodyPr>
          <a:lstStyle/>
          <a:p>
            <a:pPr marL="266700" indent="-266700">
              <a:lnSpc>
                <a:spcPct val="90000"/>
              </a:lnSpc>
              <a:spcBef>
                <a:spcPts val="600"/>
              </a:spcBef>
              <a:spcAft>
                <a:spcPts val="300"/>
              </a:spcAft>
              <a:buClr>
                <a:srgbClr val="336699"/>
              </a:buClr>
              <a:buFont typeface="Wingdings" pitchFamily="2" charset="2"/>
              <a:buChar char="§"/>
            </a:pPr>
            <a:r>
              <a:rPr lang="en-GB" sz="1600" b="1" i="0" dirty="0" smtClean="0">
                <a:solidFill>
                  <a:srgbClr val="336699"/>
                </a:solidFill>
              </a:rPr>
              <a:t>Choice of the funding mode </a:t>
            </a:r>
            <a:r>
              <a:rPr lang="en-GB" sz="1600" i="0" dirty="0" smtClean="0">
                <a:solidFill>
                  <a:srgbClr val="336699"/>
                </a:solidFill>
              </a:rPr>
              <a:t>to ensure selection according to ranking </a:t>
            </a:r>
            <a:br>
              <a:rPr lang="en-GB" sz="1600" i="0" dirty="0" smtClean="0">
                <a:solidFill>
                  <a:srgbClr val="336699"/>
                </a:solidFill>
              </a:rPr>
            </a:br>
            <a:r>
              <a:rPr lang="en-GB" sz="1600" i="0" dirty="0" smtClean="0">
                <a:solidFill>
                  <a:srgbClr val="336699"/>
                </a:solidFill>
                <a:sym typeface="Wingdings" panose="05000000000000000000" pitchFamily="2" charset="2"/>
              </a:rPr>
              <a:t> </a:t>
            </a:r>
            <a:r>
              <a:rPr lang="en-GB" sz="1600" i="0" dirty="0" smtClean="0">
                <a:solidFill>
                  <a:srgbClr val="336699"/>
                </a:solidFill>
              </a:rPr>
              <a:t>good practice: mixed mode </a:t>
            </a:r>
            <a:br>
              <a:rPr lang="en-GB" sz="1600" i="0" dirty="0" smtClean="0">
                <a:solidFill>
                  <a:srgbClr val="336699"/>
                </a:solidFill>
              </a:rPr>
            </a:br>
            <a:r>
              <a:rPr lang="en-GB" sz="1600" i="0" dirty="0" smtClean="0">
                <a:solidFill>
                  <a:srgbClr val="336699"/>
                </a:solidFill>
                <a:sym typeface="Wingdings" panose="05000000000000000000" pitchFamily="2" charset="2"/>
              </a:rPr>
              <a:t> r</a:t>
            </a:r>
            <a:r>
              <a:rPr lang="en-GB" sz="1600" i="0" dirty="0" smtClean="0">
                <a:solidFill>
                  <a:srgbClr val="336699"/>
                </a:solidFill>
              </a:rPr>
              <a:t>eal common pot: possible</a:t>
            </a:r>
          </a:p>
          <a:p>
            <a:pPr marL="266700" indent="-266700">
              <a:lnSpc>
                <a:spcPct val="90000"/>
              </a:lnSpc>
              <a:spcBef>
                <a:spcPts val="600"/>
              </a:spcBef>
              <a:spcAft>
                <a:spcPts val="300"/>
              </a:spcAft>
              <a:buClr>
                <a:srgbClr val="336699"/>
              </a:buClr>
              <a:buFont typeface="Wingdings" pitchFamily="2" charset="2"/>
              <a:buChar char="§"/>
            </a:pPr>
            <a:r>
              <a:rPr lang="en-GB" sz="1600" i="0" dirty="0" smtClean="0">
                <a:solidFill>
                  <a:srgbClr val="336699"/>
                </a:solidFill>
                <a:sym typeface="Wingdings" panose="05000000000000000000" pitchFamily="2" charset="2"/>
              </a:rPr>
              <a:t>Use of </a:t>
            </a:r>
            <a:r>
              <a:rPr lang="en-GB" sz="1600" b="1" i="0" dirty="0" smtClean="0">
                <a:solidFill>
                  <a:srgbClr val="336699"/>
                </a:solidFill>
                <a:sym typeface="Wingdings" panose="05000000000000000000" pitchFamily="2" charset="2"/>
              </a:rPr>
              <a:t>step 1 to balance requested and available funding</a:t>
            </a:r>
          </a:p>
          <a:p>
            <a:pPr marL="266700" indent="-266700">
              <a:lnSpc>
                <a:spcPct val="90000"/>
              </a:lnSpc>
              <a:spcBef>
                <a:spcPts val="600"/>
              </a:spcBef>
              <a:spcAft>
                <a:spcPts val="300"/>
              </a:spcAft>
              <a:buClr>
                <a:srgbClr val="336699"/>
              </a:buClr>
              <a:buFont typeface="Wingdings" pitchFamily="2" charset="2"/>
              <a:buChar char="§"/>
            </a:pPr>
            <a:r>
              <a:rPr lang="en-GB" sz="1600" i="0" dirty="0" smtClean="0">
                <a:solidFill>
                  <a:srgbClr val="336699"/>
                </a:solidFill>
                <a:sym typeface="Wingdings" panose="05000000000000000000" pitchFamily="2" charset="2"/>
              </a:rPr>
              <a:t>Possibility to use </a:t>
            </a:r>
            <a:r>
              <a:rPr lang="en-GB" sz="1600" b="1" i="0" dirty="0" smtClean="0">
                <a:solidFill>
                  <a:srgbClr val="336699"/>
                </a:solidFill>
                <a:sym typeface="Wingdings" panose="05000000000000000000" pitchFamily="2" charset="2"/>
              </a:rPr>
              <a:t>more than one call topic</a:t>
            </a:r>
            <a:r>
              <a:rPr lang="en-GB" sz="1600" i="0" dirty="0" smtClean="0">
                <a:solidFill>
                  <a:srgbClr val="336699"/>
                </a:solidFill>
                <a:sym typeface="Wingdings" panose="05000000000000000000" pitchFamily="2" charset="2"/>
              </a:rPr>
              <a:t/>
            </a:r>
            <a:br>
              <a:rPr lang="en-GB" sz="1600" i="0" dirty="0" smtClean="0">
                <a:solidFill>
                  <a:srgbClr val="336699"/>
                </a:solidFill>
                <a:sym typeface="Wingdings" panose="05000000000000000000" pitchFamily="2" charset="2"/>
              </a:rPr>
            </a:br>
            <a:r>
              <a:rPr lang="en-GB" sz="1600" i="0" dirty="0" smtClean="0">
                <a:solidFill>
                  <a:srgbClr val="336699"/>
                </a:solidFill>
                <a:sym typeface="Wingdings" panose="05000000000000000000" pitchFamily="2" charset="2"/>
              </a:rPr>
              <a:t> dedicated budgets per topics, multiple ranking lists or</a:t>
            </a:r>
            <a:br>
              <a:rPr lang="en-GB" sz="1600" i="0" dirty="0" smtClean="0">
                <a:solidFill>
                  <a:srgbClr val="336699"/>
                </a:solidFill>
                <a:sym typeface="Wingdings" panose="05000000000000000000" pitchFamily="2" charset="2"/>
              </a:rPr>
            </a:br>
            <a:r>
              <a:rPr lang="en-GB" sz="1600" i="0" dirty="0" smtClean="0">
                <a:solidFill>
                  <a:srgbClr val="336699"/>
                </a:solidFill>
                <a:sym typeface="Wingdings" panose="05000000000000000000" pitchFamily="2" charset="2"/>
              </a:rPr>
              <a:t> use expert panel to adjust scores and create single ranking list</a:t>
            </a:r>
          </a:p>
          <a:p>
            <a:pPr marL="266700" indent="-266700">
              <a:lnSpc>
                <a:spcPct val="90000"/>
              </a:lnSpc>
              <a:spcBef>
                <a:spcPts val="600"/>
              </a:spcBef>
              <a:spcAft>
                <a:spcPts val="300"/>
              </a:spcAft>
              <a:buClr>
                <a:srgbClr val="336699"/>
              </a:buClr>
              <a:buFont typeface="Wingdings" pitchFamily="2" charset="2"/>
              <a:buChar char="§"/>
            </a:pPr>
            <a:r>
              <a:rPr lang="en-GB" sz="1600" i="0" dirty="0">
                <a:solidFill>
                  <a:srgbClr val="336699"/>
                </a:solidFill>
              </a:rPr>
              <a:t>Only </a:t>
            </a:r>
            <a:r>
              <a:rPr lang="en-GB" sz="1600" b="1" i="0" dirty="0">
                <a:solidFill>
                  <a:srgbClr val="336699"/>
                </a:solidFill>
              </a:rPr>
              <a:t>proposals with identical scores at the threshold of available funding </a:t>
            </a:r>
            <a:r>
              <a:rPr lang="en-GB" sz="1600" i="0" dirty="0">
                <a:solidFill>
                  <a:srgbClr val="336699"/>
                </a:solidFill>
              </a:rPr>
              <a:t>may be selected according to the availability of funds in order to maximise the number of selected projects. </a:t>
            </a:r>
            <a:r>
              <a:rPr lang="en-GB" sz="1600" i="0" dirty="0" smtClean="0">
                <a:solidFill>
                  <a:srgbClr val="336699"/>
                </a:solidFill>
              </a:rPr>
              <a:t/>
            </a:r>
            <a:br>
              <a:rPr lang="en-GB" sz="1600" i="0" dirty="0" smtClean="0">
                <a:solidFill>
                  <a:srgbClr val="336699"/>
                </a:solidFill>
              </a:rPr>
            </a:br>
            <a:r>
              <a:rPr lang="en-GB" sz="1600" i="0" dirty="0" smtClean="0">
                <a:solidFill>
                  <a:srgbClr val="336699"/>
                </a:solidFill>
                <a:sym typeface="Wingdings" panose="05000000000000000000" pitchFamily="2" charset="2"/>
              </a:rPr>
              <a:t> choice of half scores / vs. full scores</a:t>
            </a:r>
            <a:endParaRPr lang="en-GB" sz="1600" i="0" dirty="0" smtClean="0">
              <a:solidFill>
                <a:srgbClr val="336699"/>
              </a:solidFill>
            </a:endParaRPr>
          </a:p>
          <a:p>
            <a:pPr marL="266700" indent="-266700">
              <a:lnSpc>
                <a:spcPct val="90000"/>
              </a:lnSpc>
              <a:spcBef>
                <a:spcPts val="600"/>
              </a:spcBef>
              <a:spcAft>
                <a:spcPts val="300"/>
              </a:spcAft>
              <a:buClr>
                <a:srgbClr val="336699"/>
              </a:buClr>
              <a:buFont typeface="Wingdings" pitchFamily="2" charset="2"/>
              <a:buChar char="§"/>
            </a:pPr>
            <a:r>
              <a:rPr lang="en-GB" sz="1600" b="1" i="0" dirty="0" smtClean="0">
                <a:solidFill>
                  <a:srgbClr val="336699"/>
                </a:solidFill>
              </a:rPr>
              <a:t>Independent </a:t>
            </a:r>
            <a:r>
              <a:rPr lang="en-GB" sz="1600" b="1" i="0" dirty="0">
                <a:solidFill>
                  <a:srgbClr val="336699"/>
                </a:solidFill>
              </a:rPr>
              <a:t>expert as </a:t>
            </a:r>
            <a:r>
              <a:rPr lang="en-GB" sz="1600" b="1" i="0" dirty="0" smtClean="0">
                <a:solidFill>
                  <a:srgbClr val="336699"/>
                </a:solidFill>
              </a:rPr>
              <a:t>observer</a:t>
            </a:r>
            <a:r>
              <a:rPr lang="en-GB" sz="1600" i="0" dirty="0" smtClean="0">
                <a:solidFill>
                  <a:srgbClr val="336699"/>
                </a:solidFill>
              </a:rPr>
              <a:t>: appointed </a:t>
            </a:r>
            <a:r>
              <a:rPr lang="en-GB" sz="1600" i="0" dirty="0">
                <a:solidFill>
                  <a:srgbClr val="336699"/>
                </a:solidFill>
              </a:rPr>
              <a:t>by the consortium, </a:t>
            </a:r>
            <a:r>
              <a:rPr lang="en-GB" sz="1600" i="0" dirty="0" smtClean="0">
                <a:solidFill>
                  <a:srgbClr val="336699"/>
                </a:solidFill>
              </a:rPr>
              <a:t>to assess </a:t>
            </a:r>
            <a:r>
              <a:rPr lang="en-GB" sz="1600" i="0" dirty="0">
                <a:solidFill>
                  <a:srgbClr val="336699"/>
                </a:solidFill>
              </a:rPr>
              <a:t>the conformity of the implementation of the joint call and, in particular, review the proper implementation of the independent international peer review and the establishment of the ranking list of trans-national projects</a:t>
            </a:r>
            <a:r>
              <a:rPr lang="en-GB" sz="1600" i="0" dirty="0" smtClean="0">
                <a:solidFill>
                  <a:srgbClr val="336699"/>
                </a:solidFill>
              </a:rPr>
              <a:t>.</a:t>
            </a:r>
          </a:p>
          <a:p>
            <a:pPr marL="266700" indent="-266700">
              <a:lnSpc>
                <a:spcPct val="90000"/>
              </a:lnSpc>
              <a:spcBef>
                <a:spcPts val="600"/>
              </a:spcBef>
              <a:spcAft>
                <a:spcPts val="300"/>
              </a:spcAft>
              <a:buClr>
                <a:srgbClr val="336699"/>
              </a:buClr>
              <a:buFont typeface="Wingdings" pitchFamily="2" charset="2"/>
              <a:buChar char="§"/>
            </a:pPr>
            <a:r>
              <a:rPr lang="en-GB" sz="1600" i="0" dirty="0" smtClean="0">
                <a:solidFill>
                  <a:srgbClr val="336699"/>
                </a:solidFill>
              </a:rPr>
              <a:t>Possibility of </a:t>
            </a:r>
            <a:r>
              <a:rPr lang="en-GB" sz="1600" b="1" i="0" dirty="0" smtClean="0">
                <a:solidFill>
                  <a:srgbClr val="336699"/>
                </a:solidFill>
              </a:rPr>
              <a:t>centralised management </a:t>
            </a:r>
            <a:r>
              <a:rPr lang="en-GB" sz="1600" i="0" dirty="0" smtClean="0">
                <a:solidFill>
                  <a:srgbClr val="336699"/>
                </a:solidFill>
              </a:rPr>
              <a:t>of grant agreements</a:t>
            </a:r>
          </a:p>
          <a:p>
            <a:pPr marL="0" indent="0">
              <a:lnSpc>
                <a:spcPct val="90000"/>
              </a:lnSpc>
              <a:spcBef>
                <a:spcPts val="600"/>
              </a:spcBef>
              <a:spcAft>
                <a:spcPts val="300"/>
              </a:spcAft>
              <a:buClr>
                <a:srgbClr val="336699"/>
              </a:buClr>
              <a:buNone/>
            </a:pPr>
            <a:r>
              <a:rPr lang="en-GB" sz="1600" b="1" i="0" dirty="0" smtClean="0">
                <a:solidFill>
                  <a:srgbClr val="00B050"/>
                </a:solidFill>
                <a:sym typeface="Wingdings" panose="05000000000000000000" pitchFamily="2" charset="2"/>
              </a:rPr>
              <a:t> Make use of good practice documented by ERA-LEARN!</a:t>
            </a:r>
            <a:endParaRPr lang="en-GB" sz="1600" b="1" i="0" dirty="0" smtClean="0">
              <a:solidFill>
                <a:srgbClr val="00B050"/>
              </a:solidFill>
            </a:endParaRPr>
          </a:p>
        </p:txBody>
      </p:sp>
    </p:spTree>
    <p:extLst>
      <p:ext uri="{BB962C8B-B14F-4D97-AF65-F5344CB8AC3E}">
        <p14:creationId xmlns:p14="http://schemas.microsoft.com/office/powerpoint/2010/main" val="2637386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70115" y="1484784"/>
            <a:ext cx="8224457" cy="4968552"/>
            <a:chOff x="470115" y="1484784"/>
            <a:chExt cx="8224457" cy="4968552"/>
          </a:xfrm>
        </p:grpSpPr>
        <p:sp>
          <p:nvSpPr>
            <p:cNvPr id="4" name="Freeform 3"/>
            <p:cNvSpPr/>
            <p:nvPr/>
          </p:nvSpPr>
          <p:spPr>
            <a:xfrm>
              <a:off x="470115" y="1484784"/>
              <a:ext cx="2507456" cy="1458625"/>
            </a:xfrm>
            <a:custGeom>
              <a:avLst/>
              <a:gdLst>
                <a:gd name="connsiteX0" fmla="*/ 0 w 2507456"/>
                <a:gd name="connsiteY0" fmla="*/ 0 h 583761"/>
                <a:gd name="connsiteX1" fmla="*/ 2507456 w 2507456"/>
                <a:gd name="connsiteY1" fmla="*/ 0 h 583761"/>
                <a:gd name="connsiteX2" fmla="*/ 2507456 w 2507456"/>
                <a:gd name="connsiteY2" fmla="*/ 583761 h 583761"/>
                <a:gd name="connsiteX3" fmla="*/ 0 w 2507456"/>
                <a:gd name="connsiteY3" fmla="*/ 583761 h 583761"/>
                <a:gd name="connsiteX4" fmla="*/ 0 w 2507456"/>
                <a:gd name="connsiteY4" fmla="*/ 0 h 583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583761">
                  <a:moveTo>
                    <a:pt x="0" y="0"/>
                  </a:moveTo>
                  <a:lnTo>
                    <a:pt x="2507456" y="0"/>
                  </a:lnTo>
                  <a:lnTo>
                    <a:pt x="2507456" y="583761"/>
                  </a:lnTo>
                  <a:lnTo>
                    <a:pt x="0" y="583761"/>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t" anchorCtr="0">
              <a:noAutofit/>
            </a:bodyPr>
            <a:lstStyle/>
            <a:p>
              <a:pPr lvl="0" algn="ctr" defTabSz="711200">
                <a:lnSpc>
                  <a:spcPct val="90000"/>
                </a:lnSpc>
                <a:spcBef>
                  <a:spcPct val="0"/>
                </a:spcBef>
                <a:spcAft>
                  <a:spcPct val="35000"/>
                </a:spcAft>
              </a:pPr>
              <a:r>
                <a:rPr lang="en-GB" sz="1600" kern="1200" dirty="0" smtClean="0">
                  <a:solidFill>
                    <a:schemeClr val="bg2">
                      <a:lumMod val="20000"/>
                      <a:lumOff val="80000"/>
                    </a:schemeClr>
                  </a:solidFill>
                </a:rPr>
                <a:t>A. Implementation of a single joint call </a:t>
              </a:r>
              <a:br>
                <a:rPr lang="en-GB" sz="1600" kern="1200" dirty="0" smtClean="0">
                  <a:solidFill>
                    <a:schemeClr val="bg2">
                      <a:lumMod val="20000"/>
                      <a:lumOff val="80000"/>
                    </a:schemeClr>
                  </a:solidFill>
                </a:rPr>
              </a:br>
              <a:r>
                <a:rPr lang="en-GB" sz="1600" b="0" kern="1200" dirty="0" smtClean="0">
                  <a:solidFill>
                    <a:schemeClr val="bg2">
                      <a:lumMod val="20000"/>
                      <a:lumOff val="80000"/>
                    </a:schemeClr>
                  </a:solidFill>
                </a:rPr>
                <a:t>(MS contribution </a:t>
              </a:r>
              <a:br>
                <a:rPr lang="en-GB" sz="1600" b="0" kern="1200" dirty="0" smtClean="0">
                  <a:solidFill>
                    <a:schemeClr val="bg2">
                      <a:lumMod val="20000"/>
                      <a:lumOff val="80000"/>
                    </a:schemeClr>
                  </a:solidFill>
                </a:rPr>
              </a:br>
              <a:r>
                <a:rPr lang="en-GB" sz="1600" b="0" kern="1200" dirty="0" smtClean="0">
                  <a:solidFill>
                    <a:schemeClr val="bg2">
                      <a:lumMod val="20000"/>
                      <a:lumOff val="80000"/>
                    </a:schemeClr>
                  </a:solidFill>
                </a:rPr>
                <a:t>in cash)</a:t>
              </a:r>
              <a:endParaRPr lang="en-GB" sz="1600" b="0" kern="1200" dirty="0">
                <a:solidFill>
                  <a:schemeClr val="bg2">
                    <a:lumMod val="20000"/>
                    <a:lumOff val="80000"/>
                  </a:schemeClr>
                </a:solidFill>
              </a:endParaRPr>
            </a:p>
          </p:txBody>
        </p:sp>
        <p:sp>
          <p:nvSpPr>
            <p:cNvPr id="5" name="Freeform 4"/>
            <p:cNvSpPr/>
            <p:nvPr/>
          </p:nvSpPr>
          <p:spPr>
            <a:xfrm>
              <a:off x="470115" y="2943409"/>
              <a:ext cx="2507456" cy="3509927"/>
            </a:xfrm>
            <a:custGeom>
              <a:avLst/>
              <a:gdLst>
                <a:gd name="connsiteX0" fmla="*/ 0 w 2507456"/>
                <a:gd name="connsiteY0" fmla="*/ 0 h 3509927"/>
                <a:gd name="connsiteX1" fmla="*/ 2507456 w 2507456"/>
                <a:gd name="connsiteY1" fmla="*/ 0 h 3509927"/>
                <a:gd name="connsiteX2" fmla="*/ 2507456 w 2507456"/>
                <a:gd name="connsiteY2" fmla="*/ 3509927 h 3509927"/>
                <a:gd name="connsiteX3" fmla="*/ 0 w 2507456"/>
                <a:gd name="connsiteY3" fmla="*/ 3509927 h 3509927"/>
                <a:gd name="connsiteX4" fmla="*/ 0 w 2507456"/>
                <a:gd name="connsiteY4" fmla="*/ 0 h 350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509927">
                  <a:moveTo>
                    <a:pt x="0" y="0"/>
                  </a:moveTo>
                  <a:lnTo>
                    <a:pt x="2507456" y="0"/>
                  </a:lnTo>
                  <a:lnTo>
                    <a:pt x="2507456" y="3509927"/>
                  </a:lnTo>
                  <a:lnTo>
                    <a:pt x="0" y="3509927"/>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chemeClr val="bg2">
                      <a:lumMod val="20000"/>
                      <a:lumOff val="80000"/>
                    </a:schemeClr>
                  </a:solidFill>
                </a:rPr>
                <a:t>Call for proposals organised by national/regional funding agencies</a:t>
              </a:r>
            </a:p>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chemeClr val="bg2">
                      <a:lumMod val="20000"/>
                      <a:lumOff val="80000"/>
                    </a:schemeClr>
                  </a:solidFill>
                </a:rPr>
                <a:t>Activities: call preparation, implementation and follow-up</a:t>
              </a:r>
            </a:p>
            <a:p>
              <a:pPr marL="176213" lvl="1" indent="-176213" algn="l" defTabSz="666750">
                <a:lnSpc>
                  <a:spcPct val="90000"/>
                </a:lnSpc>
                <a:spcBef>
                  <a:spcPct val="0"/>
                </a:spcBef>
                <a:spcAft>
                  <a:spcPct val="15000"/>
                </a:spcAft>
                <a:buFont typeface="Wingdings" pitchFamily="2" charset="2"/>
                <a:buChar char="§"/>
              </a:pPr>
              <a:r>
                <a:rPr lang="en-GB" sz="1500" kern="1200" dirty="0" smtClean="0">
                  <a:solidFill>
                    <a:schemeClr val="bg2">
                      <a:lumMod val="20000"/>
                      <a:lumOff val="80000"/>
                    </a:schemeClr>
                  </a:solidFill>
                </a:rPr>
                <a:t>Eligible costs:</a:t>
              </a:r>
              <a:r>
                <a:rPr lang="en-GB" sz="1500" b="0" kern="1200" dirty="0" smtClean="0">
                  <a:solidFill>
                    <a:schemeClr val="bg2">
                      <a:lumMod val="20000"/>
                      <a:lumOff val="80000"/>
                    </a:schemeClr>
                  </a:solidFill>
                </a:rPr>
                <a:t> financial support paid to third parties</a:t>
              </a:r>
              <a:endParaRPr lang="en-GB" sz="1500" b="0" kern="1200" dirty="0">
                <a:solidFill>
                  <a:schemeClr val="bg2">
                    <a:lumMod val="20000"/>
                    <a:lumOff val="80000"/>
                  </a:schemeClr>
                </a:solidFill>
              </a:endParaRPr>
            </a:p>
          </p:txBody>
        </p:sp>
        <p:sp>
          <p:nvSpPr>
            <p:cNvPr id="6" name="Freeform 5"/>
            <p:cNvSpPr/>
            <p:nvPr/>
          </p:nvSpPr>
          <p:spPr>
            <a:xfrm>
              <a:off x="3328615" y="1484784"/>
              <a:ext cx="2507456" cy="1440160"/>
            </a:xfrm>
            <a:custGeom>
              <a:avLst/>
              <a:gdLst>
                <a:gd name="connsiteX0" fmla="*/ 0 w 2507456"/>
                <a:gd name="connsiteY0" fmla="*/ 0 h 583761"/>
                <a:gd name="connsiteX1" fmla="*/ 2507456 w 2507456"/>
                <a:gd name="connsiteY1" fmla="*/ 0 h 583761"/>
                <a:gd name="connsiteX2" fmla="*/ 2507456 w 2507456"/>
                <a:gd name="connsiteY2" fmla="*/ 583761 h 583761"/>
                <a:gd name="connsiteX3" fmla="*/ 0 w 2507456"/>
                <a:gd name="connsiteY3" fmla="*/ 583761 h 583761"/>
                <a:gd name="connsiteX4" fmla="*/ 0 w 2507456"/>
                <a:gd name="connsiteY4" fmla="*/ 0 h 583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583761">
                  <a:moveTo>
                    <a:pt x="0" y="0"/>
                  </a:moveTo>
                  <a:lnTo>
                    <a:pt x="2507456" y="0"/>
                  </a:lnTo>
                  <a:lnTo>
                    <a:pt x="2507456" y="583761"/>
                  </a:lnTo>
                  <a:lnTo>
                    <a:pt x="0" y="583761"/>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GB" sz="1600" kern="1200" dirty="0" smtClean="0">
                  <a:solidFill>
                    <a:srgbClr val="336699"/>
                  </a:solidFill>
                </a:rPr>
                <a:t>B. Implementation of a single joint call </a:t>
              </a:r>
              <a:br>
                <a:rPr lang="en-GB" sz="1600" kern="1200" dirty="0" smtClean="0">
                  <a:solidFill>
                    <a:srgbClr val="336699"/>
                  </a:solidFill>
                </a:rPr>
              </a:br>
              <a:r>
                <a:rPr lang="en-GB" sz="1600" b="0" kern="1200" dirty="0" smtClean="0">
                  <a:solidFill>
                    <a:srgbClr val="336699"/>
                  </a:solidFill>
                </a:rPr>
                <a:t>(MS contribution in cash) </a:t>
              </a:r>
              <a:br>
                <a:rPr lang="en-GB" sz="1600" b="0" kern="1200" dirty="0" smtClean="0">
                  <a:solidFill>
                    <a:srgbClr val="336699"/>
                  </a:solidFill>
                </a:rPr>
              </a:br>
              <a:r>
                <a:rPr lang="en-GB" sz="1600" kern="1200" dirty="0" smtClean="0">
                  <a:solidFill>
                    <a:srgbClr val="00B050"/>
                  </a:solidFill>
                </a:rPr>
                <a:t>and additional activities</a:t>
              </a:r>
              <a:endParaRPr lang="en-GB" sz="1600" kern="1200" dirty="0">
                <a:solidFill>
                  <a:srgbClr val="00B050"/>
                </a:solidFill>
              </a:endParaRPr>
            </a:p>
          </p:txBody>
        </p:sp>
        <p:sp>
          <p:nvSpPr>
            <p:cNvPr id="7" name="Freeform 6"/>
            <p:cNvSpPr/>
            <p:nvPr/>
          </p:nvSpPr>
          <p:spPr>
            <a:xfrm>
              <a:off x="3328614" y="2943409"/>
              <a:ext cx="2611537" cy="3509927"/>
            </a:xfrm>
            <a:custGeom>
              <a:avLst/>
              <a:gdLst>
                <a:gd name="connsiteX0" fmla="*/ 0 w 2507456"/>
                <a:gd name="connsiteY0" fmla="*/ 0 h 3509927"/>
                <a:gd name="connsiteX1" fmla="*/ 2507456 w 2507456"/>
                <a:gd name="connsiteY1" fmla="*/ 0 h 3509927"/>
                <a:gd name="connsiteX2" fmla="*/ 2507456 w 2507456"/>
                <a:gd name="connsiteY2" fmla="*/ 3509927 h 3509927"/>
                <a:gd name="connsiteX3" fmla="*/ 0 w 2507456"/>
                <a:gd name="connsiteY3" fmla="*/ 3509927 h 3509927"/>
                <a:gd name="connsiteX4" fmla="*/ 0 w 2507456"/>
                <a:gd name="connsiteY4" fmla="*/ 0 h 350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509927">
                  <a:moveTo>
                    <a:pt x="0" y="0"/>
                  </a:moveTo>
                  <a:lnTo>
                    <a:pt x="2507456" y="0"/>
                  </a:lnTo>
                  <a:lnTo>
                    <a:pt x="2507456" y="3509927"/>
                  </a:lnTo>
                  <a:lnTo>
                    <a:pt x="0" y="3509927"/>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rgbClr val="336699"/>
                  </a:solidFill>
                </a:rPr>
                <a:t>Call and activities </a:t>
              </a:r>
              <a:br>
                <a:rPr lang="en-GB" sz="1500" b="0" kern="1200" dirty="0" smtClean="0">
                  <a:solidFill>
                    <a:srgbClr val="336699"/>
                  </a:solidFill>
                </a:rPr>
              </a:br>
              <a:r>
                <a:rPr lang="en-GB" sz="1500" b="0" kern="1200" dirty="0" smtClean="0">
                  <a:solidFill>
                    <a:srgbClr val="336699"/>
                  </a:solidFill>
                </a:rPr>
                <a:t>as in A.</a:t>
              </a:r>
              <a:endParaRPr lang="en-GB" sz="1500" b="0" kern="1200" dirty="0">
                <a:solidFill>
                  <a:srgbClr val="336699"/>
                </a:solidFill>
              </a:endParaRPr>
            </a:p>
            <a:p>
              <a:pPr marL="176213" lvl="1" indent="-176213" algn="l" defTabSz="666750">
                <a:lnSpc>
                  <a:spcPct val="90000"/>
                </a:lnSpc>
                <a:spcBef>
                  <a:spcPct val="0"/>
                </a:spcBef>
                <a:spcAft>
                  <a:spcPct val="15000"/>
                </a:spcAft>
                <a:buFont typeface="Wingdings" pitchFamily="2" charset="2"/>
                <a:buChar char="§"/>
              </a:pPr>
              <a:r>
                <a:rPr lang="en-GB" sz="1500" u="sng" kern="1200" dirty="0" smtClean="0">
                  <a:solidFill>
                    <a:srgbClr val="00B050"/>
                  </a:solidFill>
                </a:rPr>
                <a:t>Additional joint activities </a:t>
              </a:r>
              <a:r>
                <a:rPr lang="en-GB" sz="1500" kern="1200" dirty="0" smtClean="0">
                  <a:solidFill>
                    <a:srgbClr val="00B050"/>
                  </a:solidFill>
                </a:rPr>
                <a:t>including additional joint calls without Union </a:t>
              </a:r>
              <a:br>
                <a:rPr lang="en-GB" sz="1500" kern="1200" dirty="0" smtClean="0">
                  <a:solidFill>
                    <a:srgbClr val="00B050"/>
                  </a:solidFill>
                </a:rPr>
              </a:br>
              <a:r>
                <a:rPr lang="en-GB" sz="1500" kern="1200" dirty="0" smtClean="0">
                  <a:solidFill>
                    <a:srgbClr val="00B050"/>
                  </a:solidFill>
                </a:rPr>
                <a:t>top-up funding. </a:t>
              </a:r>
              <a:endParaRPr lang="en-GB" sz="1500" kern="1200" dirty="0">
                <a:solidFill>
                  <a:srgbClr val="00B050"/>
                </a:solidFill>
              </a:endParaRPr>
            </a:p>
            <a:p>
              <a:pPr marL="176213" lvl="1" indent="-176213" algn="l" defTabSz="666750">
                <a:lnSpc>
                  <a:spcPct val="90000"/>
                </a:lnSpc>
                <a:spcBef>
                  <a:spcPct val="0"/>
                </a:spcBef>
                <a:spcAft>
                  <a:spcPct val="15000"/>
                </a:spcAft>
                <a:buFont typeface="Wingdings" pitchFamily="2" charset="2"/>
                <a:buChar char="§"/>
              </a:pPr>
              <a:r>
                <a:rPr lang="en-GB" sz="1500" kern="1200" dirty="0" smtClean="0">
                  <a:solidFill>
                    <a:srgbClr val="336699"/>
                  </a:solidFill>
                </a:rPr>
                <a:t>Eligible costs: </a:t>
              </a:r>
              <a:r>
                <a:rPr lang="en-GB" sz="1500" b="0" kern="1200" dirty="0" smtClean="0">
                  <a:solidFill>
                    <a:srgbClr val="336699"/>
                  </a:solidFill>
                </a:rPr>
                <a:t/>
              </a:r>
              <a:br>
                <a:rPr lang="en-GB" sz="1500" b="0" kern="1200" dirty="0" smtClean="0">
                  <a:solidFill>
                    <a:srgbClr val="336699"/>
                  </a:solidFill>
                </a:rPr>
              </a:br>
              <a:r>
                <a:rPr lang="en-GB" sz="1500" b="0" kern="1200" dirty="0" smtClean="0">
                  <a:solidFill>
                    <a:srgbClr val="336699"/>
                  </a:solidFill>
                </a:rPr>
                <a:t>financial support paid to third parties </a:t>
              </a:r>
              <a:br>
                <a:rPr lang="en-GB" sz="1500" b="0" kern="1200" dirty="0" smtClean="0">
                  <a:solidFill>
                    <a:srgbClr val="336699"/>
                  </a:solidFill>
                </a:rPr>
              </a:br>
              <a:r>
                <a:rPr lang="en-GB" sz="1500" b="0" u="sng" kern="1200" dirty="0" smtClean="0">
                  <a:solidFill>
                    <a:srgbClr val="336699"/>
                  </a:solidFill>
                </a:rPr>
                <a:t>and </a:t>
              </a:r>
              <a:r>
                <a:rPr lang="en-GB" sz="1500" b="0" kern="1200" dirty="0" smtClean="0">
                  <a:solidFill>
                    <a:srgbClr val="336699"/>
                  </a:solidFill>
                </a:rPr>
                <a:t/>
              </a:r>
              <a:br>
                <a:rPr lang="en-GB" sz="1500" b="0" kern="1200" dirty="0" smtClean="0">
                  <a:solidFill>
                    <a:srgbClr val="336699"/>
                  </a:solidFill>
                </a:rPr>
              </a:br>
              <a:r>
                <a:rPr lang="en-GB" sz="1500" kern="1200" dirty="0" smtClean="0">
                  <a:solidFill>
                    <a:srgbClr val="00B050"/>
                  </a:solidFill>
                </a:rPr>
                <a:t>coordination costs for additional activities (unit costs per beneficiary per year).</a:t>
              </a:r>
              <a:endParaRPr lang="en-GB" sz="1500" kern="1200" dirty="0">
                <a:solidFill>
                  <a:srgbClr val="00B050"/>
                </a:solidFill>
              </a:endParaRPr>
            </a:p>
          </p:txBody>
        </p:sp>
        <p:sp>
          <p:nvSpPr>
            <p:cNvPr id="8" name="Freeform 7"/>
            <p:cNvSpPr/>
            <p:nvPr/>
          </p:nvSpPr>
          <p:spPr>
            <a:xfrm>
              <a:off x="6187116" y="1484784"/>
              <a:ext cx="2507456" cy="1440160"/>
            </a:xfrm>
            <a:custGeom>
              <a:avLst/>
              <a:gdLst>
                <a:gd name="connsiteX0" fmla="*/ 0 w 2507456"/>
                <a:gd name="connsiteY0" fmla="*/ 0 h 583761"/>
                <a:gd name="connsiteX1" fmla="*/ 2507456 w 2507456"/>
                <a:gd name="connsiteY1" fmla="*/ 0 h 583761"/>
                <a:gd name="connsiteX2" fmla="*/ 2507456 w 2507456"/>
                <a:gd name="connsiteY2" fmla="*/ 583761 h 583761"/>
                <a:gd name="connsiteX3" fmla="*/ 0 w 2507456"/>
                <a:gd name="connsiteY3" fmla="*/ 583761 h 583761"/>
                <a:gd name="connsiteX4" fmla="*/ 0 w 2507456"/>
                <a:gd name="connsiteY4" fmla="*/ 0 h 583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583761">
                  <a:moveTo>
                    <a:pt x="0" y="0"/>
                  </a:moveTo>
                  <a:lnTo>
                    <a:pt x="2507456" y="0"/>
                  </a:lnTo>
                  <a:lnTo>
                    <a:pt x="2507456" y="583761"/>
                  </a:lnTo>
                  <a:lnTo>
                    <a:pt x="0" y="583761"/>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t" anchorCtr="0">
              <a:noAutofit/>
            </a:bodyPr>
            <a:lstStyle/>
            <a:p>
              <a:pPr lvl="0" algn="ctr" defTabSz="711200">
                <a:lnSpc>
                  <a:spcPct val="90000"/>
                </a:lnSpc>
                <a:spcBef>
                  <a:spcPct val="0"/>
                </a:spcBef>
                <a:spcAft>
                  <a:spcPct val="35000"/>
                </a:spcAft>
              </a:pPr>
              <a:r>
                <a:rPr lang="en-GB" sz="1600" kern="1200" dirty="0" smtClean="0">
                  <a:solidFill>
                    <a:schemeClr val="bg2">
                      <a:lumMod val="20000"/>
                      <a:lumOff val="80000"/>
                    </a:schemeClr>
                  </a:solidFill>
                </a:rPr>
                <a:t>C. Implementation of a single joint call </a:t>
              </a:r>
              <a:br>
                <a:rPr lang="en-GB" sz="1600" kern="1200" dirty="0" smtClean="0">
                  <a:solidFill>
                    <a:schemeClr val="bg2">
                      <a:lumMod val="20000"/>
                      <a:lumOff val="80000"/>
                    </a:schemeClr>
                  </a:solidFill>
                </a:rPr>
              </a:br>
              <a:r>
                <a:rPr lang="en-GB" sz="1600" b="0" kern="1200" dirty="0" smtClean="0">
                  <a:solidFill>
                    <a:schemeClr val="bg2">
                      <a:lumMod val="20000"/>
                      <a:lumOff val="80000"/>
                    </a:schemeClr>
                  </a:solidFill>
                </a:rPr>
                <a:t>(MS contribution in kind)</a:t>
              </a:r>
            </a:p>
            <a:p>
              <a:pPr lvl="0" algn="ctr" defTabSz="711200">
                <a:lnSpc>
                  <a:spcPct val="90000"/>
                </a:lnSpc>
                <a:spcBef>
                  <a:spcPct val="0"/>
                </a:spcBef>
                <a:spcAft>
                  <a:spcPct val="35000"/>
                </a:spcAft>
              </a:pPr>
              <a:r>
                <a:rPr lang="en-GB" sz="1600" b="0" u="sng" dirty="0" smtClean="0">
                  <a:solidFill>
                    <a:schemeClr val="bg2">
                      <a:lumMod val="20000"/>
                      <a:lumOff val="80000"/>
                    </a:schemeClr>
                  </a:solidFill>
                </a:rPr>
                <a:t>In exceptional cases</a:t>
              </a:r>
              <a:endParaRPr lang="en-GB" sz="1600" b="0" u="sng" kern="1200" dirty="0">
                <a:solidFill>
                  <a:schemeClr val="bg2">
                    <a:lumMod val="20000"/>
                    <a:lumOff val="80000"/>
                  </a:schemeClr>
                </a:solidFill>
              </a:endParaRPr>
            </a:p>
          </p:txBody>
        </p:sp>
        <p:sp>
          <p:nvSpPr>
            <p:cNvPr id="9" name="Freeform 8"/>
            <p:cNvSpPr/>
            <p:nvPr/>
          </p:nvSpPr>
          <p:spPr>
            <a:xfrm>
              <a:off x="6187116" y="2943409"/>
              <a:ext cx="2507456" cy="3509927"/>
            </a:xfrm>
            <a:custGeom>
              <a:avLst/>
              <a:gdLst>
                <a:gd name="connsiteX0" fmla="*/ 0 w 2507456"/>
                <a:gd name="connsiteY0" fmla="*/ 0 h 3509927"/>
                <a:gd name="connsiteX1" fmla="*/ 2507456 w 2507456"/>
                <a:gd name="connsiteY1" fmla="*/ 0 h 3509927"/>
                <a:gd name="connsiteX2" fmla="*/ 2507456 w 2507456"/>
                <a:gd name="connsiteY2" fmla="*/ 3509927 h 3509927"/>
                <a:gd name="connsiteX3" fmla="*/ 0 w 2507456"/>
                <a:gd name="connsiteY3" fmla="*/ 3509927 h 3509927"/>
                <a:gd name="connsiteX4" fmla="*/ 0 w 2507456"/>
                <a:gd name="connsiteY4" fmla="*/ 0 h 35099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3509927">
                  <a:moveTo>
                    <a:pt x="0" y="0"/>
                  </a:moveTo>
                  <a:lnTo>
                    <a:pt x="2507456" y="0"/>
                  </a:lnTo>
                  <a:lnTo>
                    <a:pt x="2507456" y="3509927"/>
                  </a:lnTo>
                  <a:lnTo>
                    <a:pt x="0" y="3509927"/>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chemeClr val="bg2">
                      <a:lumMod val="20000"/>
                      <a:lumOff val="80000"/>
                    </a:schemeClr>
                  </a:solidFill>
                </a:rPr>
                <a:t>Call for proposals organised by governmental research organisations </a:t>
              </a:r>
            </a:p>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chemeClr val="bg2">
                      <a:lumMod val="20000"/>
                      <a:lumOff val="80000"/>
                    </a:schemeClr>
                  </a:solidFill>
                </a:rPr>
                <a:t>Beneficiaries carry out the projects resulting from the call themselves</a:t>
              </a:r>
            </a:p>
            <a:p>
              <a:pPr marL="176213" lvl="1" indent="-176213" algn="l" defTabSz="666750">
                <a:lnSpc>
                  <a:spcPct val="90000"/>
                </a:lnSpc>
                <a:spcBef>
                  <a:spcPct val="0"/>
                </a:spcBef>
                <a:spcAft>
                  <a:spcPct val="15000"/>
                </a:spcAft>
                <a:buFont typeface="Wingdings" pitchFamily="2" charset="2"/>
                <a:buChar char="§"/>
              </a:pPr>
              <a:r>
                <a:rPr lang="en-GB" sz="1500" kern="1200" dirty="0" smtClean="0">
                  <a:solidFill>
                    <a:schemeClr val="bg2">
                      <a:lumMod val="20000"/>
                      <a:lumOff val="80000"/>
                    </a:schemeClr>
                  </a:solidFill>
                </a:rPr>
                <a:t>Eligible costs: </a:t>
              </a:r>
              <a:r>
                <a:rPr lang="en-GB" sz="1500" b="0" kern="1200" dirty="0" smtClean="0">
                  <a:solidFill>
                    <a:schemeClr val="bg2">
                      <a:lumMod val="20000"/>
                      <a:lumOff val="80000"/>
                    </a:schemeClr>
                  </a:solidFill>
                </a:rPr>
                <a:t>costs of trans-national projects on the basis of Horizon 2020 rules </a:t>
              </a:r>
            </a:p>
            <a:p>
              <a:pPr marL="176213" lvl="1" indent="-176213" algn="l" defTabSz="666750">
                <a:lnSpc>
                  <a:spcPct val="90000"/>
                </a:lnSpc>
                <a:spcBef>
                  <a:spcPct val="0"/>
                </a:spcBef>
                <a:spcAft>
                  <a:spcPct val="15000"/>
                </a:spcAft>
                <a:buFont typeface="Wingdings" pitchFamily="2" charset="2"/>
                <a:buChar char="§"/>
              </a:pPr>
              <a:r>
                <a:rPr lang="en-GB" sz="1500" b="0" kern="1200" dirty="0" smtClean="0">
                  <a:solidFill>
                    <a:schemeClr val="bg2">
                      <a:lumMod val="20000"/>
                      <a:lumOff val="80000"/>
                    </a:schemeClr>
                  </a:solidFill>
                </a:rPr>
                <a:t>In-kind contributions: non-reimbursed expenditure</a:t>
              </a:r>
              <a:endParaRPr lang="en-GB" sz="1500" b="0" kern="1200" dirty="0">
                <a:solidFill>
                  <a:schemeClr val="bg2">
                    <a:lumMod val="20000"/>
                    <a:lumOff val="80000"/>
                  </a:schemeClr>
                </a:solidFill>
              </a:endParaRPr>
            </a:p>
          </p:txBody>
        </p:sp>
      </p:grpSp>
      <p:sp>
        <p:nvSpPr>
          <p:cNvPr id="3" name="Rectangle 2"/>
          <p:cNvSpPr/>
          <p:nvPr/>
        </p:nvSpPr>
        <p:spPr bwMode="auto">
          <a:xfrm>
            <a:off x="3131840" y="1340768"/>
            <a:ext cx="2808312" cy="5256584"/>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7600" b="1" i="0" u="none" strike="noStrike" cap="none" normalizeH="0" baseline="0" smtClean="0">
              <a:ln>
                <a:noFill/>
              </a:ln>
              <a:solidFill>
                <a:srgbClr val="FFD624"/>
              </a:solidFill>
              <a:effectLst/>
              <a:latin typeface="Verdana" pitchFamily="34" charset="0"/>
            </a:endParaRPr>
          </a:p>
        </p:txBody>
      </p:sp>
    </p:spTree>
    <p:extLst>
      <p:ext uri="{BB962C8B-B14F-4D97-AF65-F5344CB8AC3E}">
        <p14:creationId xmlns:p14="http://schemas.microsoft.com/office/powerpoint/2010/main" val="641396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288" y="1209675"/>
            <a:ext cx="8353425" cy="865188"/>
          </a:xfrm>
          <a:noFill/>
        </p:spPr>
        <p:txBody>
          <a:bodyPr wrap="none"/>
          <a:lstStyle/>
          <a:p>
            <a:pPr marL="3175"/>
            <a:r>
              <a:rPr lang="en-GB" sz="2400" dirty="0" smtClean="0"/>
              <a:t>ERA-NET </a:t>
            </a:r>
            <a:r>
              <a:rPr lang="en-GB" sz="2400" dirty="0" err="1" smtClean="0"/>
              <a:t>Cofund</a:t>
            </a:r>
            <a:r>
              <a:rPr lang="en-GB" sz="2400" dirty="0" smtClean="0"/>
              <a:t>: optional additional activities</a:t>
            </a:r>
          </a:p>
        </p:txBody>
      </p:sp>
      <p:sp>
        <p:nvSpPr>
          <p:cNvPr id="12291" name="Rectangle 3"/>
          <p:cNvSpPr>
            <a:spLocks noGrp="1" noChangeArrowheads="1"/>
          </p:cNvSpPr>
          <p:nvPr>
            <p:ph type="body" idx="1"/>
          </p:nvPr>
        </p:nvSpPr>
        <p:spPr>
          <a:xfrm>
            <a:off x="484188" y="1988840"/>
            <a:ext cx="8540750" cy="4407360"/>
          </a:xfrm>
        </p:spPr>
        <p:txBody>
          <a:bodyPr>
            <a:spAutoFit/>
          </a:bodyPr>
          <a:lstStyle/>
          <a:p>
            <a:pPr>
              <a:lnSpc>
                <a:spcPct val="90000"/>
              </a:lnSpc>
              <a:spcBef>
                <a:spcPts val="600"/>
              </a:spcBef>
              <a:spcAft>
                <a:spcPts val="600"/>
              </a:spcAft>
              <a:buClr>
                <a:srgbClr val="336699"/>
              </a:buClr>
              <a:buFont typeface="Wingdings" pitchFamily="2" charset="2"/>
              <a:buChar char="§"/>
            </a:pPr>
            <a:r>
              <a:rPr lang="en-GB" sz="1600" i="0" dirty="0" smtClean="0">
                <a:solidFill>
                  <a:srgbClr val="336699"/>
                </a:solidFill>
              </a:rPr>
              <a:t>ERA-NET </a:t>
            </a:r>
            <a:r>
              <a:rPr lang="en-GB" sz="1600" i="0" dirty="0" err="1">
                <a:solidFill>
                  <a:srgbClr val="336699"/>
                </a:solidFill>
              </a:rPr>
              <a:t>Cofund</a:t>
            </a:r>
            <a:r>
              <a:rPr lang="en-GB" sz="1600" i="0" dirty="0">
                <a:solidFill>
                  <a:srgbClr val="336699"/>
                </a:solidFill>
              </a:rPr>
              <a:t> </a:t>
            </a:r>
            <a:r>
              <a:rPr lang="en-GB" sz="1600" i="0" dirty="0" smtClean="0">
                <a:solidFill>
                  <a:srgbClr val="336699"/>
                </a:solidFill>
              </a:rPr>
              <a:t>consortia </a:t>
            </a:r>
            <a:r>
              <a:rPr lang="en-GB" sz="1600" b="1" i="0" dirty="0">
                <a:solidFill>
                  <a:srgbClr val="336699"/>
                </a:solidFill>
              </a:rPr>
              <a:t>may carry out other activities in addition </a:t>
            </a:r>
            <a:r>
              <a:rPr lang="en-GB" sz="1600" i="0" dirty="0">
                <a:solidFill>
                  <a:srgbClr val="336699"/>
                </a:solidFill>
              </a:rPr>
              <a:t>to the call receiving top-up funding. </a:t>
            </a:r>
            <a:endParaRPr lang="en-GB" sz="1600" i="0" dirty="0" smtClean="0">
              <a:solidFill>
                <a:srgbClr val="336699"/>
              </a:solidFill>
            </a:endParaRPr>
          </a:p>
          <a:p>
            <a:pPr>
              <a:lnSpc>
                <a:spcPct val="90000"/>
              </a:lnSpc>
              <a:spcBef>
                <a:spcPts val="600"/>
              </a:spcBef>
              <a:spcAft>
                <a:spcPts val="600"/>
              </a:spcAft>
              <a:buClr>
                <a:srgbClr val="336699"/>
              </a:buClr>
              <a:buFont typeface="Wingdings" pitchFamily="2" charset="2"/>
              <a:buChar char="§"/>
            </a:pPr>
            <a:r>
              <a:rPr lang="en-GB" sz="1600" b="1" i="0" dirty="0" smtClean="0">
                <a:solidFill>
                  <a:srgbClr val="336699"/>
                </a:solidFill>
              </a:rPr>
              <a:t>Option is normally defined in the call text</a:t>
            </a:r>
            <a:r>
              <a:rPr lang="en-GB" sz="1600" i="0" dirty="0" smtClean="0">
                <a:solidFill>
                  <a:srgbClr val="336699"/>
                </a:solidFill>
              </a:rPr>
              <a:t>, e.g.: </a:t>
            </a:r>
            <a:r>
              <a:rPr lang="en-GB" sz="1600" dirty="0">
                <a:solidFill>
                  <a:srgbClr val="336699"/>
                </a:solidFill>
              </a:rPr>
              <a:t>"Proposers are encouraged to implement other joint activities including additional joint calls without EU </a:t>
            </a:r>
            <a:r>
              <a:rPr lang="en-GB" sz="1600" dirty="0" smtClean="0">
                <a:solidFill>
                  <a:srgbClr val="336699"/>
                </a:solidFill>
              </a:rPr>
              <a:t>co-funding".</a:t>
            </a:r>
          </a:p>
          <a:p>
            <a:pPr>
              <a:lnSpc>
                <a:spcPct val="90000"/>
              </a:lnSpc>
              <a:spcBef>
                <a:spcPts val="600"/>
              </a:spcBef>
              <a:spcAft>
                <a:spcPts val="600"/>
              </a:spcAft>
              <a:buClr>
                <a:srgbClr val="336699"/>
              </a:buClr>
              <a:buFont typeface="Wingdings" pitchFamily="2" charset="2"/>
              <a:buChar char="§"/>
            </a:pPr>
            <a:r>
              <a:rPr lang="en-GB" sz="1600" b="1" i="0" dirty="0" smtClean="0">
                <a:solidFill>
                  <a:srgbClr val="336699"/>
                </a:solidFill>
              </a:rPr>
              <a:t>Activities </a:t>
            </a:r>
            <a:r>
              <a:rPr lang="en-GB" sz="1600" b="1" i="0" dirty="0">
                <a:solidFill>
                  <a:srgbClr val="336699"/>
                </a:solidFill>
              </a:rPr>
              <a:t>have to be related to the coordination of public research and innovation programmes</a:t>
            </a:r>
            <a:r>
              <a:rPr lang="en-GB" sz="1600" i="0" dirty="0">
                <a:solidFill>
                  <a:srgbClr val="336699"/>
                </a:solidFill>
              </a:rPr>
              <a:t> and should focus on the preparation and implementation of joint activities including additional calls without Union top-up </a:t>
            </a:r>
            <a:r>
              <a:rPr lang="en-GB" sz="1600" i="0" dirty="0" smtClean="0">
                <a:solidFill>
                  <a:srgbClr val="336699"/>
                </a:solidFill>
              </a:rPr>
              <a:t>funding (</a:t>
            </a:r>
            <a:r>
              <a:rPr lang="en-GB" sz="1600" b="1" i="0" dirty="0" smtClean="0">
                <a:solidFill>
                  <a:srgbClr val="336699"/>
                </a:solidFill>
              </a:rPr>
              <a:t>typical ERA-NET FP7 activities</a:t>
            </a:r>
            <a:r>
              <a:rPr lang="en-GB" sz="1600" i="0" dirty="0" smtClean="0">
                <a:solidFill>
                  <a:srgbClr val="336699"/>
                </a:solidFill>
              </a:rPr>
              <a:t>).</a:t>
            </a:r>
            <a:endParaRPr lang="en-GB" sz="1600" i="0" dirty="0">
              <a:solidFill>
                <a:srgbClr val="336699"/>
              </a:solidFill>
            </a:endParaRPr>
          </a:p>
          <a:p>
            <a:pPr>
              <a:lnSpc>
                <a:spcPct val="90000"/>
              </a:lnSpc>
              <a:spcBef>
                <a:spcPts val="600"/>
              </a:spcBef>
              <a:spcAft>
                <a:spcPts val="600"/>
              </a:spcAft>
              <a:buClr>
                <a:srgbClr val="336699"/>
              </a:buClr>
              <a:buFont typeface="Wingdings" pitchFamily="2" charset="2"/>
              <a:buChar char="§"/>
            </a:pPr>
            <a:r>
              <a:rPr lang="en-GB" sz="1600" b="1" i="0" dirty="0">
                <a:solidFill>
                  <a:srgbClr val="336699"/>
                </a:solidFill>
              </a:rPr>
              <a:t>Additional partners might be involved </a:t>
            </a:r>
            <a:r>
              <a:rPr lang="en-GB" sz="1600" i="0" dirty="0">
                <a:solidFill>
                  <a:srgbClr val="336699"/>
                </a:solidFill>
              </a:rPr>
              <a:t>which do not participate in co-funded calls. </a:t>
            </a:r>
          </a:p>
          <a:p>
            <a:pPr>
              <a:lnSpc>
                <a:spcPct val="90000"/>
              </a:lnSpc>
              <a:spcBef>
                <a:spcPts val="600"/>
              </a:spcBef>
              <a:spcAft>
                <a:spcPts val="600"/>
              </a:spcAft>
              <a:buClr>
                <a:srgbClr val="336699"/>
              </a:buClr>
              <a:buFont typeface="Wingdings" pitchFamily="2" charset="2"/>
              <a:buChar char="§"/>
            </a:pPr>
            <a:r>
              <a:rPr lang="en-GB" sz="1600" i="0" dirty="0" smtClean="0">
                <a:solidFill>
                  <a:srgbClr val="336699"/>
                </a:solidFill>
              </a:rPr>
              <a:t>The </a:t>
            </a:r>
            <a:r>
              <a:rPr lang="en-GB" sz="1600" i="0" dirty="0">
                <a:solidFill>
                  <a:srgbClr val="336699"/>
                </a:solidFill>
              </a:rPr>
              <a:t>coordination cost for the other activities takes the form of a </a:t>
            </a:r>
            <a:r>
              <a:rPr lang="en-GB" sz="1600" b="1" i="0" dirty="0">
                <a:solidFill>
                  <a:srgbClr val="336699"/>
                </a:solidFill>
              </a:rPr>
              <a:t>unit cost per </a:t>
            </a:r>
            <a:r>
              <a:rPr lang="en-GB" sz="1600" b="1" i="0" dirty="0" smtClean="0">
                <a:solidFill>
                  <a:srgbClr val="336699"/>
                </a:solidFill>
              </a:rPr>
              <a:t>beneficiary year </a:t>
            </a:r>
            <a:r>
              <a:rPr lang="en-GB" sz="1600" i="0" dirty="0">
                <a:solidFill>
                  <a:srgbClr val="336699"/>
                </a:solidFill>
              </a:rPr>
              <a:t>and is limited to those beneficiaries that carry out activities that go beyond the co-funded call. </a:t>
            </a:r>
            <a:endParaRPr lang="en-GB" sz="1600" i="0" dirty="0" smtClean="0">
              <a:solidFill>
                <a:srgbClr val="336699"/>
              </a:solidFill>
            </a:endParaRPr>
          </a:p>
          <a:p>
            <a:pPr>
              <a:lnSpc>
                <a:spcPct val="90000"/>
              </a:lnSpc>
              <a:spcBef>
                <a:spcPts val="600"/>
              </a:spcBef>
              <a:spcAft>
                <a:spcPts val="600"/>
              </a:spcAft>
              <a:buClr>
                <a:srgbClr val="336699"/>
              </a:buClr>
              <a:buFont typeface="Wingdings" pitchFamily="2" charset="2"/>
              <a:buChar char="§"/>
            </a:pPr>
            <a:r>
              <a:rPr lang="en-GB" sz="1600" i="0" dirty="0" smtClean="0">
                <a:solidFill>
                  <a:srgbClr val="336699"/>
                </a:solidFill>
              </a:rPr>
              <a:t>Proposers </a:t>
            </a:r>
            <a:r>
              <a:rPr lang="en-GB" sz="1600" i="0" dirty="0">
                <a:solidFill>
                  <a:srgbClr val="336699"/>
                </a:solidFill>
              </a:rPr>
              <a:t>have to </a:t>
            </a:r>
            <a:r>
              <a:rPr lang="en-GB" sz="1600" b="1" i="0" dirty="0">
                <a:solidFill>
                  <a:srgbClr val="336699"/>
                </a:solidFill>
              </a:rPr>
              <a:t>demonstrate the appropriateness of the overall coordination costs </a:t>
            </a:r>
            <a:r>
              <a:rPr lang="en-GB" sz="1600" i="0" dirty="0">
                <a:solidFill>
                  <a:srgbClr val="336699"/>
                </a:solidFill>
              </a:rPr>
              <a:t>for the proposed additional activities</a:t>
            </a:r>
            <a:r>
              <a:rPr lang="en-GB" sz="1600" i="0" dirty="0" smtClean="0">
                <a:solidFill>
                  <a:srgbClr val="336699"/>
                </a:solidFill>
              </a:rPr>
              <a:t>.</a:t>
            </a:r>
            <a:endParaRPr lang="en-GB" sz="1600" i="0" dirty="0">
              <a:solidFill>
                <a:srgbClr val="336699"/>
              </a:solidFill>
            </a:endParaRPr>
          </a:p>
        </p:txBody>
      </p:sp>
    </p:spTree>
    <p:extLst>
      <p:ext uri="{BB962C8B-B14F-4D97-AF65-F5344CB8AC3E}">
        <p14:creationId xmlns:p14="http://schemas.microsoft.com/office/powerpoint/2010/main" val="3455884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1209675"/>
            <a:ext cx="8353425" cy="865188"/>
          </a:xfrm>
          <a:noFill/>
        </p:spPr>
        <p:txBody>
          <a:bodyPr wrap="none"/>
          <a:lstStyle/>
          <a:p>
            <a:pPr marL="3175"/>
            <a:r>
              <a:rPr lang="en-GB" sz="2400" dirty="0" smtClean="0"/>
              <a:t>ERA-NET </a:t>
            </a:r>
            <a:r>
              <a:rPr lang="en-GB" sz="2400" dirty="0" err="1" smtClean="0"/>
              <a:t>Cofund</a:t>
            </a:r>
            <a:r>
              <a:rPr lang="en-GB" sz="2400" dirty="0" smtClean="0"/>
              <a:t>: unit costs for </a:t>
            </a:r>
            <a:br>
              <a:rPr lang="en-GB" sz="2400" dirty="0" smtClean="0"/>
            </a:br>
            <a:r>
              <a:rPr lang="en-GB" sz="2400" dirty="0" smtClean="0"/>
              <a:t>additional activities </a:t>
            </a:r>
          </a:p>
        </p:txBody>
      </p:sp>
      <p:sp>
        <p:nvSpPr>
          <p:cNvPr id="12291" name="Rectangle 3"/>
          <p:cNvSpPr>
            <a:spLocks noGrp="1" noChangeArrowheads="1"/>
          </p:cNvSpPr>
          <p:nvPr>
            <p:ph type="body" idx="1"/>
          </p:nvPr>
        </p:nvSpPr>
        <p:spPr>
          <a:xfrm>
            <a:off x="484188" y="2122488"/>
            <a:ext cx="8540750" cy="2554545"/>
          </a:xfrm>
        </p:spPr>
        <p:txBody>
          <a:bodyPr>
            <a:spAutoFit/>
          </a:bodyPr>
          <a:lstStyle/>
          <a:p>
            <a:pPr>
              <a:lnSpc>
                <a:spcPct val="90000"/>
              </a:lnSpc>
              <a:buClr>
                <a:srgbClr val="336699"/>
              </a:buClr>
              <a:buFont typeface="Wingdings" pitchFamily="2" charset="2"/>
              <a:buChar char="§"/>
            </a:pPr>
            <a:r>
              <a:rPr lang="en-GB" sz="1600" i="0" dirty="0" smtClean="0">
                <a:solidFill>
                  <a:srgbClr val="336699"/>
                </a:solidFill>
              </a:rPr>
              <a:t>Based on historical data of a representative sample (around 30%) of the 71 ERA-NET projects under FP6 (Coordination costs declared and approved for the final payment).</a:t>
            </a:r>
          </a:p>
          <a:p>
            <a:pPr>
              <a:lnSpc>
                <a:spcPct val="90000"/>
              </a:lnSpc>
              <a:buClr>
                <a:srgbClr val="336699"/>
              </a:buClr>
              <a:buFont typeface="Wingdings" pitchFamily="2" charset="2"/>
              <a:buChar char="§"/>
            </a:pPr>
            <a:r>
              <a:rPr lang="en-GB" sz="1600" i="0" dirty="0" smtClean="0">
                <a:solidFill>
                  <a:srgbClr val="336699"/>
                </a:solidFill>
              </a:rPr>
              <a:t>7% indirect costs were deducted, extreme amounts were excluded </a:t>
            </a:r>
          </a:p>
          <a:p>
            <a:pPr>
              <a:lnSpc>
                <a:spcPct val="90000"/>
              </a:lnSpc>
              <a:buClr>
                <a:srgbClr val="336699"/>
              </a:buClr>
              <a:buFont typeface="Wingdings" pitchFamily="2" charset="2"/>
              <a:buChar char="§"/>
            </a:pPr>
            <a:r>
              <a:rPr lang="en-GB" sz="1600" i="0" dirty="0" smtClean="0">
                <a:solidFill>
                  <a:srgbClr val="336699"/>
                </a:solidFill>
              </a:rPr>
              <a:t>Resulting average amount of direct costs for coordination is EUR 29 783., which includes marginal costs for subcontracting of around 4,5%</a:t>
            </a:r>
          </a:p>
          <a:p>
            <a:pPr>
              <a:lnSpc>
                <a:spcPct val="90000"/>
              </a:lnSpc>
              <a:buClr>
                <a:srgbClr val="336699"/>
              </a:buClr>
              <a:buFont typeface="Wingdings" pitchFamily="2" charset="2"/>
              <a:buChar char="§"/>
            </a:pPr>
            <a:r>
              <a:rPr lang="en-GB" sz="1600" b="1" i="0" dirty="0" smtClean="0">
                <a:solidFill>
                  <a:srgbClr val="336699"/>
                </a:solidFill>
              </a:rPr>
              <a:t>Unit costs for coordination costs </a:t>
            </a:r>
            <a:r>
              <a:rPr lang="en-GB" sz="1600" b="1" i="0" u="sng" dirty="0" smtClean="0">
                <a:solidFill>
                  <a:srgbClr val="336699"/>
                </a:solidFill>
              </a:rPr>
              <a:t>per beneficiary per year</a:t>
            </a:r>
            <a:r>
              <a:rPr lang="en-GB" sz="1600" b="1" i="0" dirty="0" smtClean="0">
                <a:solidFill>
                  <a:srgbClr val="336699"/>
                </a:solidFill>
              </a:rPr>
              <a:t>: EUR 29 000</a:t>
            </a:r>
          </a:p>
          <a:p>
            <a:pPr>
              <a:lnSpc>
                <a:spcPct val="90000"/>
              </a:lnSpc>
              <a:buClr>
                <a:srgbClr val="336699"/>
              </a:buClr>
              <a:buFont typeface="Wingdings" pitchFamily="2" charset="2"/>
              <a:buChar char="§"/>
            </a:pPr>
            <a:r>
              <a:rPr lang="en-GB" sz="1600" i="0" dirty="0" smtClean="0">
                <a:solidFill>
                  <a:srgbClr val="336699"/>
                </a:solidFill>
              </a:rPr>
              <a:t>The flat rate of 25% for indirect costs under Horizon 2020 is applied as well as the reimbursement rate applicable to ERA-NET actions (normally 33%). </a:t>
            </a:r>
          </a:p>
          <a:p>
            <a:pPr>
              <a:lnSpc>
                <a:spcPct val="90000"/>
              </a:lnSpc>
              <a:buClr>
                <a:srgbClr val="336699"/>
              </a:buClr>
              <a:buFont typeface="Wingdings" pitchFamily="2" charset="2"/>
              <a:buChar char="§"/>
            </a:pPr>
            <a:endParaRPr lang="en-GB" sz="1600" i="0" dirty="0" smtClean="0">
              <a:solidFill>
                <a:srgbClr val="336699"/>
              </a:solidFill>
            </a:endParaRPr>
          </a:p>
        </p:txBody>
      </p:sp>
      <p:sp>
        <p:nvSpPr>
          <p:cNvPr id="2" name="TextBox 1"/>
          <p:cNvSpPr txBox="1"/>
          <p:nvPr/>
        </p:nvSpPr>
        <p:spPr>
          <a:xfrm>
            <a:off x="179512" y="4604935"/>
            <a:ext cx="8820472" cy="1643527"/>
          </a:xfrm>
          <a:prstGeom prst="rect">
            <a:avLst/>
          </a:prstGeom>
          <a:solidFill>
            <a:srgbClr val="BDDEFF"/>
          </a:solidFill>
          <a:ln>
            <a:solidFill>
              <a:srgbClr val="336699"/>
            </a:solidFill>
          </a:ln>
        </p:spPr>
        <p:txBody>
          <a:bodyPr wrap="square" rtlCol="0">
            <a:spAutoFit/>
          </a:bodyPr>
          <a:lstStyle/>
          <a:p>
            <a:pPr marL="363538" indent="-363538">
              <a:lnSpc>
                <a:spcPct val="90000"/>
              </a:lnSpc>
              <a:buClr>
                <a:srgbClr val="336699"/>
              </a:buClr>
              <a:buFont typeface="Wingdings" pitchFamily="2" charset="2"/>
              <a:buChar char="è"/>
            </a:pPr>
            <a:r>
              <a:rPr lang="en-GB" sz="1600" dirty="0" smtClean="0">
                <a:solidFill>
                  <a:srgbClr val="336699"/>
                </a:solidFill>
                <a:sym typeface="Wingdings" pitchFamily="2" charset="2"/>
              </a:rPr>
              <a:t>Maximum r</a:t>
            </a:r>
            <a:r>
              <a:rPr lang="en-GB" sz="1600" dirty="0" smtClean="0">
                <a:solidFill>
                  <a:srgbClr val="336699"/>
                </a:solidFill>
              </a:rPr>
              <a:t>eimbursement </a:t>
            </a:r>
            <a:r>
              <a:rPr lang="en-GB" sz="1600" dirty="0">
                <a:solidFill>
                  <a:srgbClr val="336699"/>
                </a:solidFill>
              </a:rPr>
              <a:t>per beneficiary per year of </a:t>
            </a:r>
            <a:r>
              <a:rPr lang="en-GB" sz="1600" dirty="0" smtClean="0">
                <a:solidFill>
                  <a:srgbClr val="336699"/>
                </a:solidFill>
              </a:rPr>
              <a:t>EURO </a:t>
            </a:r>
            <a:r>
              <a:rPr lang="en-GB" sz="1600" dirty="0">
                <a:solidFill>
                  <a:srgbClr val="336699"/>
                </a:solidFill>
              </a:rPr>
              <a:t>11 962,50</a:t>
            </a:r>
            <a:r>
              <a:rPr lang="en-GB" sz="1600" dirty="0" smtClean="0">
                <a:solidFill>
                  <a:srgbClr val="336699"/>
                </a:solidFill>
              </a:rPr>
              <a:t>.</a:t>
            </a:r>
            <a:br>
              <a:rPr lang="en-GB" sz="1600" dirty="0" smtClean="0">
                <a:solidFill>
                  <a:srgbClr val="336699"/>
                </a:solidFill>
              </a:rPr>
            </a:br>
            <a:r>
              <a:rPr lang="en-GB" sz="1600" dirty="0" smtClean="0">
                <a:solidFill>
                  <a:srgbClr val="336699"/>
                </a:solidFill>
              </a:rPr>
              <a:t> </a:t>
            </a:r>
            <a:endParaRPr lang="en-GB" sz="1600" dirty="0">
              <a:solidFill>
                <a:srgbClr val="336699"/>
              </a:solidFill>
            </a:endParaRPr>
          </a:p>
          <a:p>
            <a:pPr marL="363538" indent="-363538">
              <a:lnSpc>
                <a:spcPct val="90000"/>
              </a:lnSpc>
              <a:buClr>
                <a:srgbClr val="336699"/>
              </a:buClr>
              <a:buFont typeface="Wingdings" pitchFamily="2" charset="2"/>
              <a:buChar char="è"/>
            </a:pPr>
            <a:r>
              <a:rPr lang="en-GB" sz="1600" dirty="0">
                <a:solidFill>
                  <a:srgbClr val="336699"/>
                </a:solidFill>
              </a:rPr>
              <a:t>Annex WP H2020: </a:t>
            </a:r>
            <a:r>
              <a:rPr lang="en-GB" sz="1600" b="0" dirty="0">
                <a:solidFill>
                  <a:srgbClr val="336699"/>
                </a:solidFill>
              </a:rPr>
              <a:t>Union contribution to coordination costs for additional activities should not exceed 20% of the total Union contribution to the </a:t>
            </a:r>
            <a:r>
              <a:rPr lang="en-GB" sz="1600" b="0" dirty="0" smtClean="0">
                <a:solidFill>
                  <a:srgbClr val="336699"/>
                </a:solidFill>
              </a:rPr>
              <a:t>project.</a:t>
            </a:r>
            <a:br>
              <a:rPr lang="en-GB" sz="1600" b="0" dirty="0" smtClean="0">
                <a:solidFill>
                  <a:srgbClr val="336699"/>
                </a:solidFill>
              </a:rPr>
            </a:br>
            <a:endParaRPr lang="en-GB" sz="1600" b="0" dirty="0" smtClean="0">
              <a:solidFill>
                <a:srgbClr val="336699"/>
              </a:solidFill>
            </a:endParaRPr>
          </a:p>
          <a:p>
            <a:pPr marL="363538" indent="-363538">
              <a:lnSpc>
                <a:spcPct val="90000"/>
              </a:lnSpc>
              <a:buClr>
                <a:srgbClr val="336699"/>
              </a:buClr>
              <a:buFont typeface="Wingdings" pitchFamily="2" charset="2"/>
              <a:buChar char="è"/>
            </a:pPr>
            <a:r>
              <a:rPr lang="en-GB" sz="1600" b="0" dirty="0" smtClean="0">
                <a:solidFill>
                  <a:srgbClr val="336699"/>
                </a:solidFill>
              </a:rPr>
              <a:t>Beneficiaries </a:t>
            </a:r>
            <a:r>
              <a:rPr lang="en-GB" sz="1600" b="0" dirty="0">
                <a:solidFill>
                  <a:srgbClr val="336699"/>
                </a:solidFill>
              </a:rPr>
              <a:t>carrying out the trans-national project themselves cannot claim coordination </a:t>
            </a:r>
            <a:r>
              <a:rPr lang="en-GB" sz="1600" b="0" dirty="0" smtClean="0">
                <a:solidFill>
                  <a:srgbClr val="336699"/>
                </a:solidFill>
              </a:rPr>
              <a:t>costs.</a:t>
            </a:r>
          </a:p>
        </p:txBody>
      </p:sp>
    </p:spTree>
    <p:extLst>
      <p:ext uri="{BB962C8B-B14F-4D97-AF65-F5344CB8AC3E}">
        <p14:creationId xmlns:p14="http://schemas.microsoft.com/office/powerpoint/2010/main" val="1928033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0825" y="980728"/>
            <a:ext cx="8353425" cy="865187"/>
          </a:xfrm>
          <a:noFill/>
        </p:spPr>
        <p:txBody>
          <a:bodyPr wrap="none"/>
          <a:lstStyle/>
          <a:p>
            <a:pPr marL="3175"/>
            <a:r>
              <a:rPr lang="en-GB" sz="2600" dirty="0" smtClean="0"/>
              <a:t>ERA-NET </a:t>
            </a:r>
            <a:r>
              <a:rPr lang="en-GB" sz="2600" dirty="0" err="1" smtClean="0"/>
              <a:t>Cofund</a:t>
            </a:r>
            <a:r>
              <a:rPr lang="en-GB" sz="2600" dirty="0" smtClean="0"/>
              <a:t> MGA – forms of costs</a:t>
            </a:r>
          </a:p>
        </p:txBody>
      </p:sp>
      <p:grpSp>
        <p:nvGrpSpPr>
          <p:cNvPr id="13" name="Group 12"/>
          <p:cNvGrpSpPr/>
          <p:nvPr/>
        </p:nvGrpSpPr>
        <p:grpSpPr>
          <a:xfrm>
            <a:off x="1619672" y="2885284"/>
            <a:ext cx="7056784" cy="1983876"/>
            <a:chOff x="1619672" y="2885284"/>
            <a:chExt cx="7056784" cy="1983876"/>
          </a:xfrm>
        </p:grpSpPr>
        <p:sp>
          <p:nvSpPr>
            <p:cNvPr id="4" name="Rectangle 3"/>
            <p:cNvSpPr/>
            <p:nvPr/>
          </p:nvSpPr>
          <p:spPr bwMode="auto">
            <a:xfrm>
              <a:off x="1619672" y="2885284"/>
              <a:ext cx="7056784" cy="1983876"/>
            </a:xfrm>
            <a:prstGeom prst="rect">
              <a:avLst/>
            </a:prstGeom>
            <a:solidFill>
              <a:schemeClr val="bg2">
                <a:lumMod val="40000"/>
                <a:lumOff val="60000"/>
              </a:schemeClr>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7600" b="1" i="0" u="none" strike="noStrike" cap="none" normalizeH="0" baseline="0" smtClean="0">
                <a:ln>
                  <a:noFill/>
                </a:ln>
                <a:solidFill>
                  <a:srgbClr val="FFD624"/>
                </a:solidFill>
                <a:effectLst/>
                <a:latin typeface="Verdana" pitchFamily="34" charset="0"/>
              </a:endParaRPr>
            </a:p>
          </p:txBody>
        </p:sp>
        <p:sp>
          <p:nvSpPr>
            <p:cNvPr id="5" name="TextBox 4"/>
            <p:cNvSpPr txBox="1"/>
            <p:nvPr/>
          </p:nvSpPr>
          <p:spPr>
            <a:xfrm>
              <a:off x="7746697" y="2985992"/>
              <a:ext cx="923330" cy="1716175"/>
            </a:xfrm>
            <a:prstGeom prst="rect">
              <a:avLst/>
            </a:prstGeom>
            <a:noFill/>
          </p:spPr>
          <p:txBody>
            <a:bodyPr vert="vert270" wrap="none" rtlCol="0">
              <a:spAutoFit/>
            </a:bodyPr>
            <a:lstStyle/>
            <a:p>
              <a:r>
                <a:rPr lang="en-GB" sz="2400" dirty="0" smtClean="0">
                  <a:solidFill>
                    <a:srgbClr val="C00000"/>
                  </a:solidFill>
                </a:rPr>
                <a:t>ERA-NET </a:t>
              </a:r>
              <a:br>
                <a:rPr lang="en-GB" sz="2400" dirty="0" smtClean="0">
                  <a:solidFill>
                    <a:srgbClr val="C00000"/>
                  </a:solidFill>
                </a:rPr>
              </a:br>
              <a:r>
                <a:rPr lang="en-GB" sz="2400" dirty="0" smtClean="0">
                  <a:solidFill>
                    <a:srgbClr val="C00000"/>
                  </a:solidFill>
                </a:rPr>
                <a:t>"in-kind"</a:t>
              </a:r>
              <a:endParaRPr lang="en-GB" sz="2400" dirty="0">
                <a:solidFill>
                  <a:srgbClr val="C00000"/>
                </a:solidFill>
              </a:endParaRPr>
            </a:p>
          </p:txBody>
        </p:sp>
      </p:grpSp>
      <p:grpSp>
        <p:nvGrpSpPr>
          <p:cNvPr id="8" name="Group 7"/>
          <p:cNvGrpSpPr/>
          <p:nvPr/>
        </p:nvGrpSpPr>
        <p:grpSpPr>
          <a:xfrm>
            <a:off x="395536" y="2157394"/>
            <a:ext cx="7608150" cy="3503854"/>
            <a:chOff x="395536" y="2157394"/>
            <a:chExt cx="7608150" cy="3503854"/>
          </a:xfrm>
        </p:grpSpPr>
        <p:sp>
          <p:nvSpPr>
            <p:cNvPr id="10" name="Rectangle 9"/>
            <p:cNvSpPr/>
            <p:nvPr/>
          </p:nvSpPr>
          <p:spPr bwMode="auto">
            <a:xfrm>
              <a:off x="395536" y="2157394"/>
              <a:ext cx="7608150" cy="623534"/>
            </a:xfrm>
            <a:prstGeom prst="rect">
              <a:avLst/>
            </a:prstGeom>
            <a:solidFill>
              <a:schemeClr val="accent5">
                <a:lumMod val="90000"/>
              </a:schemeClr>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7600" b="1" i="0" u="none" strike="noStrike" cap="none" normalizeH="0" baseline="0" smtClean="0">
                <a:ln>
                  <a:noFill/>
                </a:ln>
                <a:solidFill>
                  <a:srgbClr val="FFD624"/>
                </a:solidFill>
                <a:effectLst/>
                <a:latin typeface="Verdana" pitchFamily="34" charset="0"/>
              </a:endParaRPr>
            </a:p>
          </p:txBody>
        </p:sp>
        <p:sp>
          <p:nvSpPr>
            <p:cNvPr id="9" name="Rectangle 8"/>
            <p:cNvSpPr/>
            <p:nvPr/>
          </p:nvSpPr>
          <p:spPr bwMode="auto">
            <a:xfrm>
              <a:off x="395536" y="5037714"/>
              <a:ext cx="7608150" cy="623534"/>
            </a:xfrm>
            <a:prstGeom prst="rect">
              <a:avLst/>
            </a:prstGeom>
            <a:solidFill>
              <a:schemeClr val="accent5">
                <a:lumMod val="90000"/>
              </a:schemeClr>
            </a:solidFill>
            <a:ln>
              <a:noFill/>
            </a:ln>
            <a:effectLs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7600" b="1" i="0" u="none" strike="noStrike" cap="none" normalizeH="0" baseline="0" smtClean="0">
                <a:ln>
                  <a:noFill/>
                </a:ln>
                <a:solidFill>
                  <a:srgbClr val="FFD624"/>
                </a:solidFill>
                <a:effectLst/>
                <a:latin typeface="Verdana" pitchFamily="34" charset="0"/>
              </a:endParaRPr>
            </a:p>
          </p:txBody>
        </p:sp>
        <p:sp>
          <p:nvSpPr>
            <p:cNvPr id="11" name="TextBox 10"/>
            <p:cNvSpPr txBox="1"/>
            <p:nvPr/>
          </p:nvSpPr>
          <p:spPr>
            <a:xfrm>
              <a:off x="395536" y="2429990"/>
              <a:ext cx="923330" cy="2726408"/>
            </a:xfrm>
            <a:prstGeom prst="rect">
              <a:avLst/>
            </a:prstGeom>
            <a:solidFill>
              <a:schemeClr val="accent5">
                <a:lumMod val="90000"/>
              </a:schemeClr>
            </a:solidFill>
          </p:spPr>
          <p:txBody>
            <a:bodyPr vert="vert270" wrap="square" rtlCol="0">
              <a:spAutoFit/>
            </a:bodyPr>
            <a:lstStyle/>
            <a:p>
              <a:pPr algn="ctr"/>
              <a:r>
                <a:rPr lang="en-GB" sz="2400" dirty="0" smtClean="0">
                  <a:solidFill>
                    <a:srgbClr val="00B050"/>
                  </a:solidFill>
                </a:rPr>
                <a:t>ERA-NET </a:t>
              </a:r>
              <a:br>
                <a:rPr lang="en-GB" sz="2400" dirty="0" smtClean="0">
                  <a:solidFill>
                    <a:srgbClr val="00B050"/>
                  </a:solidFill>
                </a:rPr>
              </a:br>
              <a:r>
                <a:rPr lang="en-GB" sz="2400" dirty="0" smtClean="0">
                  <a:solidFill>
                    <a:srgbClr val="00B050"/>
                  </a:solidFill>
                </a:rPr>
                <a:t>"cash"</a:t>
              </a:r>
              <a:endParaRPr lang="en-GB" sz="2400" dirty="0">
                <a:solidFill>
                  <a:srgbClr val="00B050"/>
                </a:solidFill>
              </a:endParaRPr>
            </a:p>
          </p:txBody>
        </p:sp>
      </p:grpSp>
      <p:sp>
        <p:nvSpPr>
          <p:cNvPr id="8195" name="Rectangle 3"/>
          <p:cNvSpPr>
            <a:spLocks noGrp="1" noChangeArrowheads="1"/>
          </p:cNvSpPr>
          <p:nvPr>
            <p:ph type="body" idx="1"/>
          </p:nvPr>
        </p:nvSpPr>
        <p:spPr>
          <a:xfrm>
            <a:off x="1605570" y="1844030"/>
            <a:ext cx="6192365" cy="5066002"/>
          </a:xfrm>
        </p:spPr>
        <p:txBody>
          <a:bodyPr wrap="square">
            <a:spAutoFit/>
          </a:bodyPr>
          <a:lstStyle/>
          <a:p>
            <a:pPr marL="0" indent="0">
              <a:lnSpc>
                <a:spcPct val="90000"/>
              </a:lnSpc>
              <a:spcBef>
                <a:spcPts val="600"/>
              </a:spcBef>
              <a:spcAft>
                <a:spcPts val="600"/>
              </a:spcAft>
              <a:buClr>
                <a:schemeClr val="accent2"/>
              </a:buClr>
              <a:buNone/>
            </a:pPr>
            <a:r>
              <a:rPr lang="en-GB" sz="1600" b="1" i="0" u="sng" dirty="0" smtClean="0">
                <a:solidFill>
                  <a:srgbClr val="336699"/>
                </a:solidFill>
              </a:rPr>
              <a:t>A. direct </a:t>
            </a:r>
            <a:r>
              <a:rPr lang="en-GB" sz="1600" b="1" i="0" u="sng" dirty="0">
                <a:solidFill>
                  <a:srgbClr val="336699"/>
                </a:solidFill>
              </a:rPr>
              <a:t>costs related to trans-national </a:t>
            </a:r>
            <a:r>
              <a:rPr lang="en-GB" sz="1600" b="1" i="0" u="sng" dirty="0" smtClean="0">
                <a:solidFill>
                  <a:srgbClr val="336699"/>
                </a:solidFill>
              </a:rPr>
              <a:t>projects </a:t>
            </a:r>
          </a:p>
          <a:p>
            <a:pPr marL="0" indent="0">
              <a:lnSpc>
                <a:spcPct val="90000"/>
              </a:lnSpc>
              <a:spcBef>
                <a:spcPts val="600"/>
              </a:spcBef>
              <a:spcAft>
                <a:spcPts val="600"/>
              </a:spcAft>
              <a:buClr>
                <a:schemeClr val="accent2"/>
              </a:buClr>
              <a:buNone/>
            </a:pPr>
            <a:r>
              <a:rPr lang="en-GB" sz="1600" i="0" dirty="0">
                <a:solidFill>
                  <a:srgbClr val="00B050"/>
                </a:solidFill>
              </a:rPr>
              <a:t>A.1 Direct costs of providing financial support to third parties implementing trans-national projects </a:t>
            </a:r>
          </a:p>
          <a:p>
            <a:pPr marL="0" indent="0">
              <a:lnSpc>
                <a:spcPct val="90000"/>
              </a:lnSpc>
              <a:spcBef>
                <a:spcPts val="1200"/>
              </a:spcBef>
              <a:spcAft>
                <a:spcPts val="600"/>
              </a:spcAft>
              <a:buClr>
                <a:schemeClr val="accent2"/>
              </a:buClr>
              <a:buNone/>
            </a:pPr>
            <a:r>
              <a:rPr lang="en-GB" sz="1600" i="0" dirty="0">
                <a:solidFill>
                  <a:srgbClr val="C00000"/>
                </a:solidFill>
              </a:rPr>
              <a:t>A.2 Direct costs for the implementation of trans-national projects by the beneficiaries</a:t>
            </a:r>
            <a:endParaRPr lang="en-GB" sz="1600" i="0" dirty="0" smtClean="0">
              <a:solidFill>
                <a:srgbClr val="C00000"/>
              </a:solidFill>
            </a:endParaRPr>
          </a:p>
          <a:p>
            <a:pPr marL="400050" lvl="1" indent="0">
              <a:lnSpc>
                <a:spcPct val="90000"/>
              </a:lnSpc>
              <a:spcBef>
                <a:spcPts val="600"/>
              </a:spcBef>
              <a:spcAft>
                <a:spcPts val="600"/>
              </a:spcAft>
              <a:buClr>
                <a:schemeClr val="accent2"/>
              </a:buClr>
              <a:buNone/>
            </a:pPr>
            <a:r>
              <a:rPr lang="en-GB" sz="1200" b="0" i="0" dirty="0">
                <a:solidFill>
                  <a:srgbClr val="C00000"/>
                </a:solidFill>
              </a:rPr>
              <a:t>A.2.1 Direct personnel costs </a:t>
            </a:r>
            <a:r>
              <a:rPr lang="en-GB" sz="1200" b="0" dirty="0">
                <a:solidFill>
                  <a:srgbClr val="C00000"/>
                </a:solidFill>
              </a:rPr>
              <a:t>for the implementation of trans-national projects by the beneficiaries</a:t>
            </a:r>
          </a:p>
          <a:p>
            <a:pPr marL="400050" lvl="1" indent="0">
              <a:lnSpc>
                <a:spcPct val="90000"/>
              </a:lnSpc>
              <a:spcBef>
                <a:spcPts val="600"/>
              </a:spcBef>
              <a:spcAft>
                <a:spcPts val="600"/>
              </a:spcAft>
              <a:buClr>
                <a:schemeClr val="accent2"/>
              </a:buClr>
              <a:buNone/>
            </a:pPr>
            <a:r>
              <a:rPr lang="en-GB" sz="1200" b="0" i="0" dirty="0" smtClean="0">
                <a:solidFill>
                  <a:srgbClr val="C00000"/>
                </a:solidFill>
              </a:rPr>
              <a:t>A.2.2 </a:t>
            </a:r>
            <a:r>
              <a:rPr lang="en-GB" sz="1200" b="0" i="0" dirty="0">
                <a:solidFill>
                  <a:srgbClr val="C00000"/>
                </a:solidFill>
              </a:rPr>
              <a:t>Direct costs of subcontracting for the implementation of trans-national projects by the </a:t>
            </a:r>
            <a:r>
              <a:rPr lang="en-GB" sz="1200" b="0" i="0" dirty="0" smtClean="0">
                <a:solidFill>
                  <a:srgbClr val="C00000"/>
                </a:solidFill>
              </a:rPr>
              <a:t>beneficiaries</a:t>
            </a:r>
            <a:endParaRPr lang="en-GB" sz="1200" b="0" i="0" dirty="0">
              <a:solidFill>
                <a:srgbClr val="C00000"/>
              </a:solidFill>
            </a:endParaRPr>
          </a:p>
          <a:p>
            <a:pPr marL="400050" lvl="1" indent="0">
              <a:lnSpc>
                <a:spcPct val="90000"/>
              </a:lnSpc>
              <a:spcBef>
                <a:spcPts val="600"/>
              </a:spcBef>
              <a:spcAft>
                <a:spcPts val="600"/>
              </a:spcAft>
              <a:buClr>
                <a:schemeClr val="accent2"/>
              </a:buClr>
              <a:buNone/>
            </a:pPr>
            <a:r>
              <a:rPr lang="en-GB" sz="1200" b="0" i="0" dirty="0">
                <a:solidFill>
                  <a:srgbClr val="C00000"/>
                </a:solidFill>
              </a:rPr>
              <a:t>A.2.3 Other direct costs for the implementation of trans-national projects by the beneficiaries </a:t>
            </a:r>
            <a:r>
              <a:rPr lang="en-GB" sz="1200" b="0" i="0" dirty="0" smtClean="0">
                <a:solidFill>
                  <a:srgbClr val="C00000"/>
                </a:solidFill>
              </a:rPr>
              <a:t/>
            </a:r>
            <a:br>
              <a:rPr lang="en-GB" sz="1200" b="0" i="0" dirty="0" smtClean="0">
                <a:solidFill>
                  <a:srgbClr val="C00000"/>
                </a:solidFill>
              </a:rPr>
            </a:br>
            <a:endParaRPr lang="en-GB" sz="1600" b="0" i="0" dirty="0" smtClean="0">
              <a:solidFill>
                <a:srgbClr val="336699"/>
              </a:solidFill>
            </a:endParaRPr>
          </a:p>
          <a:p>
            <a:pPr marL="0" indent="0">
              <a:lnSpc>
                <a:spcPct val="90000"/>
              </a:lnSpc>
              <a:spcBef>
                <a:spcPts val="600"/>
              </a:spcBef>
              <a:spcAft>
                <a:spcPts val="600"/>
              </a:spcAft>
              <a:buClr>
                <a:schemeClr val="accent2"/>
              </a:buClr>
              <a:buNone/>
            </a:pPr>
            <a:r>
              <a:rPr lang="en-GB" sz="1600" b="1" i="0" u="sng" dirty="0" smtClean="0">
                <a:solidFill>
                  <a:srgbClr val="00B050"/>
                </a:solidFill>
              </a:rPr>
              <a:t>B. direct </a:t>
            </a:r>
            <a:r>
              <a:rPr lang="en-GB" sz="1600" b="1" i="0" u="sng" dirty="0">
                <a:solidFill>
                  <a:srgbClr val="00B050"/>
                </a:solidFill>
              </a:rPr>
              <a:t>coordination costs for of additional </a:t>
            </a:r>
            <a:r>
              <a:rPr lang="en-GB" sz="1600" b="1" i="0" u="sng" dirty="0" smtClean="0">
                <a:solidFill>
                  <a:srgbClr val="00B050"/>
                </a:solidFill>
              </a:rPr>
              <a:t>activities (unit cost)</a:t>
            </a:r>
            <a:endParaRPr lang="en-GB" sz="1600" b="1" i="0" u="sng" dirty="0">
              <a:solidFill>
                <a:srgbClr val="00B050"/>
              </a:solidFill>
            </a:endParaRPr>
          </a:p>
          <a:p>
            <a:pPr marL="0" indent="0">
              <a:lnSpc>
                <a:spcPct val="90000"/>
              </a:lnSpc>
              <a:spcBef>
                <a:spcPts val="1800"/>
              </a:spcBef>
              <a:spcAft>
                <a:spcPts val="600"/>
              </a:spcAft>
              <a:buClr>
                <a:schemeClr val="accent2"/>
              </a:buClr>
              <a:buNone/>
            </a:pPr>
            <a:r>
              <a:rPr lang="en-GB" sz="1600" b="1" i="0" u="sng" dirty="0" smtClean="0">
                <a:solidFill>
                  <a:srgbClr val="336699"/>
                </a:solidFill>
              </a:rPr>
              <a:t>C. indirect costs (25% flat rate) (excluding support to third parties, subcontracting etc.)</a:t>
            </a:r>
            <a:endParaRPr lang="en-GB" sz="1600" b="1" i="0" u="sng" dirty="0">
              <a:solidFill>
                <a:srgbClr val="336699"/>
              </a:solidFill>
            </a:endParaRPr>
          </a:p>
          <a:p>
            <a:pPr marL="0" indent="0">
              <a:lnSpc>
                <a:spcPct val="90000"/>
              </a:lnSpc>
              <a:spcBef>
                <a:spcPts val="600"/>
              </a:spcBef>
              <a:spcAft>
                <a:spcPts val="600"/>
              </a:spcAft>
              <a:buClr>
                <a:schemeClr val="accent2"/>
              </a:buClr>
              <a:buNone/>
            </a:pPr>
            <a:endParaRPr lang="en-GB" sz="1600" b="0" dirty="0" smtClean="0">
              <a:solidFill>
                <a:srgbClr val="336699"/>
              </a:solidFill>
            </a:endParaRPr>
          </a:p>
        </p:txBody>
      </p:sp>
    </p:spTree>
    <p:extLst>
      <p:ext uri="{BB962C8B-B14F-4D97-AF65-F5344CB8AC3E}">
        <p14:creationId xmlns:p14="http://schemas.microsoft.com/office/powerpoint/2010/main" val="3233656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1+#ppt_w/2"/>
                                          </p:val>
                                        </p:tav>
                                        <p:tav tm="100000">
                                          <p:val>
                                            <p:strVal val="#ppt_x"/>
                                          </p:val>
                                        </p:tav>
                                      </p:tavLst>
                                    </p:anim>
                                    <p:anim calcmode="lin" valueType="num">
                                      <p:cBhvr additive="base">
                                        <p:cTn id="14"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8"/>
          <p:cNvSpPr>
            <a:spLocks noChangeArrowheads="1"/>
          </p:cNvSpPr>
          <p:nvPr/>
        </p:nvSpPr>
        <p:spPr bwMode="auto">
          <a:xfrm>
            <a:off x="1130028" y="2509739"/>
            <a:ext cx="7848872" cy="3816424"/>
          </a:xfrm>
          <a:prstGeom prst="rightArrow">
            <a:avLst>
              <a:gd name="adj1" fmla="val 51204"/>
              <a:gd name="adj2" fmla="val 22015"/>
            </a:avLst>
          </a:prstGeom>
          <a:solidFill>
            <a:schemeClr val="accent1"/>
          </a:solidFill>
          <a:ln w="9525" algn="ctr">
            <a:solidFill>
              <a:schemeClr val="tx1"/>
            </a:solidFill>
            <a:miter lim="800000"/>
            <a:headEnd/>
            <a:tailEnd/>
          </a:ln>
          <a:effectLst/>
        </p:spPr>
        <p:txBody>
          <a:bodyPr wrap="none" anchor="ctr"/>
          <a:lstStyle/>
          <a:p>
            <a:pPr algn="ctr"/>
            <a:endParaRPr lang="en-US" sz="1200">
              <a:solidFill>
                <a:srgbClr val="336699"/>
              </a:solidFill>
            </a:endParaRPr>
          </a:p>
        </p:txBody>
      </p:sp>
      <p:sp>
        <p:nvSpPr>
          <p:cNvPr id="15363" name="Rectangle 9"/>
          <p:cNvSpPr>
            <a:spLocks noChangeArrowheads="1"/>
          </p:cNvSpPr>
          <p:nvPr/>
        </p:nvSpPr>
        <p:spPr bwMode="auto">
          <a:xfrm>
            <a:off x="1129854" y="3467051"/>
            <a:ext cx="2376488" cy="1639888"/>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400">
              <a:solidFill>
                <a:srgbClr val="336699"/>
              </a:solidFill>
            </a:endParaRPr>
          </a:p>
        </p:txBody>
      </p:sp>
      <p:sp>
        <p:nvSpPr>
          <p:cNvPr id="15364" name="Rectangle 10"/>
          <p:cNvSpPr>
            <a:spLocks noChangeArrowheads="1"/>
          </p:cNvSpPr>
          <p:nvPr/>
        </p:nvSpPr>
        <p:spPr bwMode="auto">
          <a:xfrm rot="-5400000">
            <a:off x="-317872" y="3959100"/>
            <a:ext cx="1958827" cy="936625"/>
          </a:xfrm>
          <a:prstGeom prst="rect">
            <a:avLst/>
          </a:prstGeom>
          <a:solidFill>
            <a:schemeClr val="bg1">
              <a:lumMod val="85000"/>
            </a:schemeClr>
          </a:solidFill>
          <a:ln w="9525" algn="ctr">
            <a:solidFill>
              <a:schemeClr val="tx1"/>
            </a:solidFill>
            <a:miter lim="800000"/>
            <a:headEnd/>
            <a:tailEnd/>
          </a:ln>
          <a:effectLst/>
        </p:spPr>
        <p:txBody>
          <a:bodyPr wrap="none" anchor="ctr"/>
          <a:lstStyle/>
          <a:p>
            <a:pPr algn="ctr"/>
            <a:r>
              <a:rPr lang="en-GB" sz="1200">
                <a:solidFill>
                  <a:srgbClr val="336699"/>
                </a:solidFill>
              </a:rPr>
              <a:t>Pre-existing </a:t>
            </a:r>
          </a:p>
          <a:p>
            <a:pPr algn="ctr"/>
            <a:r>
              <a:rPr lang="en-GB" sz="1200">
                <a:solidFill>
                  <a:srgbClr val="336699"/>
                </a:solidFill>
              </a:rPr>
              <a:t>consortium</a:t>
            </a:r>
          </a:p>
        </p:txBody>
      </p:sp>
      <p:sp>
        <p:nvSpPr>
          <p:cNvPr id="15365" name="Rectangle 11"/>
          <p:cNvSpPr>
            <a:spLocks noChangeArrowheads="1"/>
          </p:cNvSpPr>
          <p:nvPr/>
        </p:nvSpPr>
        <p:spPr bwMode="auto">
          <a:xfrm>
            <a:off x="1129854" y="3467051"/>
            <a:ext cx="2376488" cy="358775"/>
          </a:xfrm>
          <a:prstGeom prst="rect">
            <a:avLst/>
          </a:prstGeom>
          <a:solidFill>
            <a:srgbClr val="002060"/>
          </a:solidFill>
          <a:ln w="9525" algn="ctr">
            <a:solidFill>
              <a:schemeClr val="tx1"/>
            </a:solidFill>
            <a:miter lim="800000"/>
            <a:headEnd/>
            <a:tailEnd/>
          </a:ln>
          <a:effectLst/>
        </p:spPr>
        <p:txBody>
          <a:bodyPr wrap="none" anchor="ctr"/>
          <a:lstStyle/>
          <a:p>
            <a:pPr algn="ctr"/>
            <a:r>
              <a:rPr lang="en-GB" sz="1200" dirty="0">
                <a:solidFill>
                  <a:schemeClr val="accent5"/>
                </a:solidFill>
              </a:rPr>
              <a:t>Phase 1: call &amp; evaluation</a:t>
            </a:r>
          </a:p>
        </p:txBody>
      </p:sp>
      <p:sp>
        <p:nvSpPr>
          <p:cNvPr id="15366" name="Rectangle 12"/>
          <p:cNvSpPr>
            <a:spLocks noChangeArrowheads="1"/>
          </p:cNvSpPr>
          <p:nvPr/>
        </p:nvSpPr>
        <p:spPr bwMode="auto">
          <a:xfrm>
            <a:off x="3506342" y="3467051"/>
            <a:ext cx="4176712" cy="358775"/>
          </a:xfrm>
          <a:prstGeom prst="rect">
            <a:avLst/>
          </a:prstGeom>
          <a:solidFill>
            <a:srgbClr val="002060"/>
          </a:solidFill>
          <a:ln w="9525" algn="ctr">
            <a:solidFill>
              <a:schemeClr val="tx1"/>
            </a:solidFill>
            <a:miter lim="800000"/>
            <a:headEnd/>
            <a:tailEnd/>
          </a:ln>
          <a:effectLst/>
        </p:spPr>
        <p:txBody>
          <a:bodyPr wrap="none" anchor="ctr"/>
          <a:lstStyle/>
          <a:p>
            <a:pPr algn="ctr"/>
            <a:r>
              <a:rPr lang="en-GB" sz="1200" dirty="0">
                <a:solidFill>
                  <a:schemeClr val="accent5"/>
                </a:solidFill>
              </a:rPr>
              <a:t>Phase 2: Transnational projects implementation</a:t>
            </a:r>
          </a:p>
        </p:txBody>
      </p:sp>
      <p:sp>
        <p:nvSpPr>
          <p:cNvPr id="15369" name="Rectangle 15"/>
          <p:cNvSpPr>
            <a:spLocks noChangeArrowheads="1"/>
          </p:cNvSpPr>
          <p:nvPr/>
        </p:nvSpPr>
        <p:spPr bwMode="auto">
          <a:xfrm rot="-5400000">
            <a:off x="885379" y="4070301"/>
            <a:ext cx="1281113" cy="7921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336699"/>
                </a:solidFill>
              </a:rPr>
              <a:t>Preparation</a:t>
            </a:r>
          </a:p>
        </p:txBody>
      </p:sp>
      <p:sp>
        <p:nvSpPr>
          <p:cNvPr id="15370" name="Rectangle 16"/>
          <p:cNvSpPr>
            <a:spLocks noChangeArrowheads="1"/>
          </p:cNvSpPr>
          <p:nvPr/>
        </p:nvSpPr>
        <p:spPr bwMode="auto">
          <a:xfrm rot="-5400000">
            <a:off x="1497360" y="4250483"/>
            <a:ext cx="1281113" cy="4318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BE" sz="1200">
                <a:solidFill>
                  <a:srgbClr val="336699"/>
                </a:solidFill>
              </a:rPr>
              <a:t>Publication/</a:t>
            </a:r>
          </a:p>
          <a:p>
            <a:pPr algn="ctr"/>
            <a:r>
              <a:rPr lang="en-GB" sz="1200">
                <a:solidFill>
                  <a:srgbClr val="336699"/>
                </a:solidFill>
              </a:rPr>
              <a:t>Advertising</a:t>
            </a:r>
          </a:p>
        </p:txBody>
      </p:sp>
      <p:sp>
        <p:nvSpPr>
          <p:cNvPr id="15371" name="Rectangle 17"/>
          <p:cNvSpPr>
            <a:spLocks noChangeArrowheads="1"/>
          </p:cNvSpPr>
          <p:nvPr/>
        </p:nvSpPr>
        <p:spPr bwMode="auto">
          <a:xfrm rot="-5400000">
            <a:off x="2101404" y="4422727"/>
            <a:ext cx="936625" cy="4318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336699"/>
                </a:solidFill>
              </a:rPr>
              <a:t>Step </a:t>
            </a:r>
            <a:r>
              <a:rPr lang="fr-BE" sz="1200">
                <a:solidFill>
                  <a:srgbClr val="336699"/>
                </a:solidFill>
              </a:rPr>
              <a:t>1</a:t>
            </a:r>
            <a:endParaRPr lang="en-GB" sz="1200">
              <a:solidFill>
                <a:srgbClr val="336699"/>
              </a:solidFill>
            </a:endParaRPr>
          </a:p>
        </p:txBody>
      </p:sp>
      <p:sp>
        <p:nvSpPr>
          <p:cNvPr id="15372" name="Rectangle 18"/>
          <p:cNvSpPr>
            <a:spLocks noChangeArrowheads="1"/>
          </p:cNvSpPr>
          <p:nvPr/>
        </p:nvSpPr>
        <p:spPr bwMode="auto">
          <a:xfrm rot="-5400000">
            <a:off x="2676873" y="4279058"/>
            <a:ext cx="936625" cy="719137"/>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sz="1200">
                <a:solidFill>
                  <a:srgbClr val="336699"/>
                </a:solidFill>
              </a:rPr>
              <a:t>Step</a:t>
            </a:r>
            <a:r>
              <a:rPr lang="fr-BE" sz="1200">
                <a:solidFill>
                  <a:srgbClr val="336699"/>
                </a:solidFill>
              </a:rPr>
              <a:t> 2</a:t>
            </a:r>
            <a:endParaRPr lang="en-GB" sz="1200">
              <a:solidFill>
                <a:srgbClr val="336699"/>
              </a:solidFill>
            </a:endParaRPr>
          </a:p>
        </p:txBody>
      </p:sp>
      <p:sp>
        <p:nvSpPr>
          <p:cNvPr id="15373" name="Text Box 19"/>
          <p:cNvSpPr txBox="1">
            <a:spLocks noChangeArrowheads="1"/>
          </p:cNvSpPr>
          <p:nvPr/>
        </p:nvSpPr>
        <p:spPr bwMode="auto">
          <a:xfrm>
            <a:off x="337692" y="6114902"/>
            <a:ext cx="1584325" cy="52322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spcBef>
                <a:spcPct val="50000"/>
              </a:spcBef>
            </a:pPr>
            <a:r>
              <a:rPr lang="en-GB" sz="1400">
                <a:solidFill>
                  <a:srgbClr val="336699"/>
                </a:solidFill>
                <a:latin typeface="Arial" charset="0"/>
              </a:rPr>
              <a:t>Planned budget by consortium</a:t>
            </a:r>
          </a:p>
        </p:txBody>
      </p:sp>
      <p:sp>
        <p:nvSpPr>
          <p:cNvPr id="15374" name="Line 20"/>
          <p:cNvSpPr>
            <a:spLocks noChangeShapeType="1"/>
          </p:cNvSpPr>
          <p:nvPr/>
        </p:nvSpPr>
        <p:spPr bwMode="auto">
          <a:xfrm rot="10800000">
            <a:off x="3506342" y="5527079"/>
            <a:ext cx="0" cy="5492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336699"/>
              </a:solidFill>
            </a:endParaRPr>
          </a:p>
        </p:txBody>
      </p:sp>
      <p:sp>
        <p:nvSpPr>
          <p:cNvPr id="15376" name="Text Box 22"/>
          <p:cNvSpPr txBox="1">
            <a:spLocks noChangeArrowheads="1"/>
          </p:cNvSpPr>
          <p:nvPr/>
        </p:nvSpPr>
        <p:spPr bwMode="auto">
          <a:xfrm>
            <a:off x="2129979" y="6114902"/>
            <a:ext cx="2735263" cy="547907"/>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lnSpc>
                <a:spcPct val="70000"/>
              </a:lnSpc>
              <a:spcBef>
                <a:spcPct val="50000"/>
              </a:spcBef>
            </a:pPr>
            <a:r>
              <a:rPr lang="en-GB" sz="1400" dirty="0" smtClean="0">
                <a:solidFill>
                  <a:srgbClr val="336699"/>
                </a:solidFill>
                <a:latin typeface="Arial" charset="0"/>
              </a:rPr>
              <a:t>Selection list</a:t>
            </a:r>
            <a:br>
              <a:rPr lang="en-GB" sz="1400" dirty="0" smtClean="0">
                <a:solidFill>
                  <a:srgbClr val="336699"/>
                </a:solidFill>
                <a:latin typeface="Arial" charset="0"/>
              </a:rPr>
            </a:br>
            <a:r>
              <a:rPr lang="en-GB" sz="1400" dirty="0" smtClean="0">
                <a:solidFill>
                  <a:srgbClr val="336699"/>
                </a:solidFill>
                <a:latin typeface="Arial" charset="0"/>
              </a:rPr>
              <a:t>Formal </a:t>
            </a:r>
            <a:r>
              <a:rPr lang="en-GB" sz="1400" dirty="0">
                <a:solidFill>
                  <a:srgbClr val="336699"/>
                </a:solidFill>
                <a:latin typeface="Arial" charset="0"/>
              </a:rPr>
              <a:t>financing commitments</a:t>
            </a:r>
          </a:p>
        </p:txBody>
      </p:sp>
      <p:sp>
        <p:nvSpPr>
          <p:cNvPr id="15377" name="Text Box 23"/>
          <p:cNvSpPr txBox="1">
            <a:spLocks noChangeArrowheads="1"/>
          </p:cNvSpPr>
          <p:nvPr/>
        </p:nvSpPr>
        <p:spPr bwMode="auto">
          <a:xfrm>
            <a:off x="3506292" y="5102027"/>
            <a:ext cx="4202906" cy="307777"/>
          </a:xfrm>
          <a:prstGeom prst="rect">
            <a:avLst/>
          </a:prstGeom>
          <a:solidFill>
            <a:srgbClr val="74C0C6"/>
          </a:solidFill>
          <a:ln w="28575">
            <a:solidFill>
              <a:schemeClr val="tx1"/>
            </a:solidFill>
          </a:ln>
          <a:effectLst/>
        </p:spPr>
        <p:txBody>
          <a:bodyPr wrap="square">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r>
              <a:rPr lang="en-GB" sz="1400" dirty="0" smtClean="0">
                <a:solidFill>
                  <a:srgbClr val="336699"/>
                </a:solidFill>
                <a:latin typeface="Arial" charset="0"/>
              </a:rPr>
              <a:t>2</a:t>
            </a:r>
            <a:r>
              <a:rPr lang="en-GB" sz="1400" baseline="30000" dirty="0" smtClean="0">
                <a:solidFill>
                  <a:srgbClr val="336699"/>
                </a:solidFill>
                <a:latin typeface="Arial" charset="0"/>
              </a:rPr>
              <a:t>nd</a:t>
            </a:r>
            <a:r>
              <a:rPr lang="en-GB" sz="1400" dirty="0" smtClean="0">
                <a:solidFill>
                  <a:srgbClr val="336699"/>
                </a:solidFill>
                <a:latin typeface="Arial" charset="0"/>
              </a:rPr>
              <a:t> </a:t>
            </a:r>
            <a:r>
              <a:rPr lang="en-GB" sz="1400" dirty="0">
                <a:solidFill>
                  <a:srgbClr val="336699"/>
                </a:solidFill>
                <a:latin typeface="Arial" charset="0"/>
              </a:rPr>
              <a:t>reporting </a:t>
            </a:r>
            <a:r>
              <a:rPr lang="en-GB" sz="1400" dirty="0" smtClean="0">
                <a:solidFill>
                  <a:srgbClr val="336699"/>
                </a:solidFill>
                <a:latin typeface="Arial" charset="0"/>
              </a:rPr>
              <a:t>period</a:t>
            </a:r>
            <a:endParaRPr lang="en-GB" sz="1400" dirty="0">
              <a:solidFill>
                <a:srgbClr val="336699"/>
              </a:solidFill>
              <a:latin typeface="Arial" charset="0"/>
            </a:endParaRPr>
          </a:p>
        </p:txBody>
      </p:sp>
      <p:sp>
        <p:nvSpPr>
          <p:cNvPr id="15378" name="Text Box 24"/>
          <p:cNvSpPr txBox="1">
            <a:spLocks noChangeArrowheads="1"/>
          </p:cNvSpPr>
          <p:nvPr/>
        </p:nvSpPr>
        <p:spPr bwMode="auto">
          <a:xfrm>
            <a:off x="6890668" y="6061002"/>
            <a:ext cx="1305164" cy="523220"/>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r>
              <a:rPr lang="fr-BE" sz="1400" dirty="0">
                <a:solidFill>
                  <a:srgbClr val="336699"/>
                </a:solidFill>
                <a:latin typeface="Arial" charset="0"/>
              </a:rPr>
              <a:t>Final report</a:t>
            </a:r>
            <a:br>
              <a:rPr lang="fr-BE" sz="1400" dirty="0">
                <a:solidFill>
                  <a:srgbClr val="336699"/>
                </a:solidFill>
                <a:latin typeface="Arial" charset="0"/>
              </a:rPr>
            </a:br>
            <a:r>
              <a:rPr lang="fr-BE" sz="1400" dirty="0" err="1">
                <a:solidFill>
                  <a:srgbClr val="336699"/>
                </a:solidFill>
                <a:latin typeface="Arial" charset="0"/>
              </a:rPr>
              <a:t>Funding</a:t>
            </a:r>
            <a:r>
              <a:rPr lang="fr-BE" sz="1400" dirty="0">
                <a:solidFill>
                  <a:srgbClr val="336699"/>
                </a:solidFill>
                <a:latin typeface="Arial" charset="0"/>
              </a:rPr>
              <a:t> </a:t>
            </a:r>
            <a:r>
              <a:rPr lang="fr-BE" sz="1400" dirty="0" err="1">
                <a:solidFill>
                  <a:srgbClr val="336699"/>
                </a:solidFill>
                <a:latin typeface="Arial" charset="0"/>
              </a:rPr>
              <a:t>paid</a:t>
            </a:r>
            <a:endParaRPr lang="en-GB" sz="1400" dirty="0">
              <a:solidFill>
                <a:srgbClr val="336699"/>
              </a:solidFill>
              <a:latin typeface="Arial" charset="0"/>
            </a:endParaRPr>
          </a:p>
        </p:txBody>
      </p:sp>
      <p:sp>
        <p:nvSpPr>
          <p:cNvPr id="15379" name="Line 25"/>
          <p:cNvSpPr>
            <a:spLocks noChangeShapeType="1"/>
          </p:cNvSpPr>
          <p:nvPr/>
        </p:nvSpPr>
        <p:spPr bwMode="auto">
          <a:xfrm>
            <a:off x="1129854" y="3016424"/>
            <a:ext cx="0" cy="35956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336699"/>
              </a:solidFill>
            </a:endParaRPr>
          </a:p>
        </p:txBody>
      </p:sp>
      <p:sp>
        <p:nvSpPr>
          <p:cNvPr id="15380" name="Text Box 26"/>
          <p:cNvSpPr txBox="1">
            <a:spLocks noChangeArrowheads="1"/>
          </p:cNvSpPr>
          <p:nvPr/>
        </p:nvSpPr>
        <p:spPr bwMode="auto">
          <a:xfrm>
            <a:off x="107504" y="1827401"/>
            <a:ext cx="2102643" cy="1169551"/>
          </a:xfrm>
          <a:prstGeom prst="rect">
            <a:avLst/>
          </a:prstGeom>
          <a:noFill/>
          <a:ln w="9525" algn="ctr">
            <a:solidFill>
              <a:schemeClr val="tx1"/>
            </a:solidFill>
            <a:prstDash val="solid"/>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r>
              <a:rPr lang="de-DE" sz="1400" dirty="0" smtClean="0">
                <a:solidFill>
                  <a:srgbClr val="336699"/>
                </a:solidFill>
                <a:latin typeface="Arial" charset="0"/>
              </a:rPr>
              <a:t>ERA-NET </a:t>
            </a:r>
            <a:r>
              <a:rPr lang="de-DE" sz="1400" dirty="0" err="1" smtClean="0">
                <a:solidFill>
                  <a:srgbClr val="336699"/>
                </a:solidFill>
                <a:latin typeface="Arial" charset="0"/>
              </a:rPr>
              <a:t>Cofund</a:t>
            </a:r>
            <a:r>
              <a:rPr lang="en-GB" sz="1400" dirty="0" smtClean="0">
                <a:solidFill>
                  <a:srgbClr val="336699"/>
                </a:solidFill>
                <a:latin typeface="Arial" charset="0"/>
              </a:rPr>
              <a:t> GA </a:t>
            </a:r>
            <a:r>
              <a:rPr lang="en-GB" sz="1400" b="0" dirty="0" smtClean="0">
                <a:solidFill>
                  <a:srgbClr val="336699"/>
                </a:solidFill>
                <a:latin typeface="Arial" charset="0"/>
              </a:rPr>
              <a:t>Commitment</a:t>
            </a:r>
            <a:r>
              <a:rPr lang="en-GB" sz="1400" b="0" dirty="0">
                <a:solidFill>
                  <a:srgbClr val="336699"/>
                </a:solidFill>
                <a:latin typeface="Arial" charset="0"/>
              </a:rPr>
              <a:t>: planned call budget (initial national commitments)</a:t>
            </a:r>
          </a:p>
          <a:p>
            <a:pPr algn="ctr" eaLnBrk="1" hangingPunct="1"/>
            <a:r>
              <a:rPr lang="en-GB" sz="1400" dirty="0">
                <a:solidFill>
                  <a:srgbClr val="336699"/>
                </a:solidFill>
                <a:latin typeface="Arial" charset="0"/>
              </a:rPr>
              <a:t>1</a:t>
            </a:r>
            <a:r>
              <a:rPr lang="en-GB" sz="1400" baseline="30000" dirty="0">
                <a:solidFill>
                  <a:srgbClr val="336699"/>
                </a:solidFill>
                <a:latin typeface="Arial" charset="0"/>
              </a:rPr>
              <a:t>st</a:t>
            </a:r>
            <a:r>
              <a:rPr lang="en-GB" sz="1400" dirty="0">
                <a:solidFill>
                  <a:srgbClr val="336699"/>
                </a:solidFill>
                <a:latin typeface="Arial" charset="0"/>
              </a:rPr>
              <a:t> Pre-financing (10%)</a:t>
            </a:r>
          </a:p>
        </p:txBody>
      </p:sp>
      <p:sp>
        <p:nvSpPr>
          <p:cNvPr id="15381" name="Text Box 27"/>
          <p:cNvSpPr txBox="1">
            <a:spLocks noChangeArrowheads="1"/>
          </p:cNvSpPr>
          <p:nvPr/>
        </p:nvSpPr>
        <p:spPr bwMode="auto">
          <a:xfrm>
            <a:off x="2426172" y="1822018"/>
            <a:ext cx="2160588" cy="1169551"/>
          </a:xfrm>
          <a:prstGeom prst="rect">
            <a:avLst/>
          </a:prstGeom>
          <a:noFill/>
          <a:ln w="3175" algn="ctr">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r>
              <a:rPr lang="en-GB" sz="1400" dirty="0" smtClean="0">
                <a:solidFill>
                  <a:srgbClr val="336699"/>
                </a:solidFill>
                <a:latin typeface="Arial" charset="0"/>
              </a:rPr>
              <a:t>2</a:t>
            </a:r>
            <a:r>
              <a:rPr lang="en-GB" sz="1400" baseline="30000" dirty="0" smtClean="0">
                <a:solidFill>
                  <a:srgbClr val="336699"/>
                </a:solidFill>
                <a:latin typeface="Arial" charset="0"/>
              </a:rPr>
              <a:t>nd</a:t>
            </a:r>
            <a:r>
              <a:rPr lang="en-GB" sz="1400" dirty="0" smtClean="0">
                <a:solidFill>
                  <a:srgbClr val="336699"/>
                </a:solidFill>
                <a:latin typeface="Arial" charset="0"/>
              </a:rPr>
              <a:t> </a:t>
            </a:r>
            <a:r>
              <a:rPr lang="en-GB" sz="1400" dirty="0">
                <a:solidFill>
                  <a:srgbClr val="336699"/>
                </a:solidFill>
                <a:latin typeface="Arial" charset="0"/>
              </a:rPr>
              <a:t>Pre-financing </a:t>
            </a:r>
            <a:r>
              <a:rPr lang="en-GB" sz="1400" b="0" dirty="0">
                <a:solidFill>
                  <a:srgbClr val="336699"/>
                </a:solidFill>
                <a:latin typeface="Arial" charset="0"/>
              </a:rPr>
              <a:t>based on actual </a:t>
            </a:r>
            <a:r>
              <a:rPr lang="en-GB" sz="1400" b="0" dirty="0" smtClean="0">
                <a:solidFill>
                  <a:srgbClr val="336699"/>
                </a:solidFill>
                <a:latin typeface="Arial" charset="0"/>
              </a:rPr>
              <a:t>requested funding following </a:t>
            </a:r>
            <a:r>
              <a:rPr lang="en-GB" sz="1400" b="0" dirty="0">
                <a:solidFill>
                  <a:srgbClr val="336699"/>
                </a:solidFill>
                <a:latin typeface="Arial" charset="0"/>
              </a:rPr>
              <a:t>call evaluation </a:t>
            </a:r>
            <a:r>
              <a:rPr lang="en-GB" sz="1400" b="0" dirty="0" smtClean="0">
                <a:solidFill>
                  <a:srgbClr val="336699"/>
                </a:solidFill>
                <a:latin typeface="Arial" charset="0"/>
              </a:rPr>
              <a:t>results</a:t>
            </a:r>
            <a:r>
              <a:rPr lang="en-GB" sz="1400" b="0" dirty="0">
                <a:solidFill>
                  <a:srgbClr val="336699"/>
                </a:solidFill>
                <a:latin typeface="Arial" charset="0"/>
              </a:rPr>
              <a:t/>
            </a:r>
            <a:br>
              <a:rPr lang="en-GB" sz="1400" b="0" dirty="0">
                <a:solidFill>
                  <a:srgbClr val="336699"/>
                </a:solidFill>
                <a:latin typeface="Arial" charset="0"/>
              </a:rPr>
            </a:br>
            <a:r>
              <a:rPr lang="en-GB" sz="1400" dirty="0" smtClean="0">
                <a:solidFill>
                  <a:srgbClr val="336699"/>
                </a:solidFill>
                <a:latin typeface="Arial" charset="0"/>
              </a:rPr>
              <a:t>80</a:t>
            </a:r>
            <a:r>
              <a:rPr lang="en-GB" sz="1400" dirty="0">
                <a:solidFill>
                  <a:srgbClr val="336699"/>
                </a:solidFill>
                <a:latin typeface="Arial" charset="0"/>
              </a:rPr>
              <a:t>% of EC contribution</a:t>
            </a:r>
          </a:p>
        </p:txBody>
      </p:sp>
      <p:sp>
        <p:nvSpPr>
          <p:cNvPr id="15382" name="Text Box 28"/>
          <p:cNvSpPr txBox="1">
            <a:spLocks noChangeArrowheads="1"/>
          </p:cNvSpPr>
          <p:nvPr/>
        </p:nvSpPr>
        <p:spPr bwMode="auto">
          <a:xfrm>
            <a:off x="5774544" y="1791686"/>
            <a:ext cx="2232248" cy="1169551"/>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r>
              <a:rPr lang="en-GB" sz="1400" dirty="0" smtClean="0">
                <a:solidFill>
                  <a:srgbClr val="336699"/>
                </a:solidFill>
                <a:latin typeface="Arial" charset="0"/>
              </a:rPr>
              <a:t>Payment of the balance</a:t>
            </a:r>
            <a:br>
              <a:rPr lang="en-GB" sz="1400" dirty="0" smtClean="0">
                <a:solidFill>
                  <a:srgbClr val="336699"/>
                </a:solidFill>
                <a:latin typeface="Arial" charset="0"/>
              </a:rPr>
            </a:br>
            <a:r>
              <a:rPr lang="en-GB" sz="1400" b="0" dirty="0" smtClean="0">
                <a:solidFill>
                  <a:srgbClr val="336699"/>
                </a:solidFill>
                <a:latin typeface="Arial" charset="0"/>
              </a:rPr>
              <a:t>on the basis of financial support paid to third parties, according to national funding rules</a:t>
            </a:r>
            <a:endParaRPr lang="en-GB" sz="1400" b="0" dirty="0">
              <a:solidFill>
                <a:srgbClr val="336699"/>
              </a:solidFill>
              <a:latin typeface="Arial" charset="0"/>
            </a:endParaRPr>
          </a:p>
        </p:txBody>
      </p:sp>
      <p:cxnSp>
        <p:nvCxnSpPr>
          <p:cNvPr id="15383" name="AutoShape 29"/>
          <p:cNvCxnSpPr>
            <a:cxnSpLocks noChangeShapeType="1"/>
            <a:stCxn id="15382" idx="2"/>
            <a:endCxn id="15382" idx="2"/>
          </p:cNvCxnSpPr>
          <p:nvPr/>
        </p:nvCxnSpPr>
        <p:spPr bwMode="auto">
          <a:xfrm>
            <a:off x="6890668" y="2961237"/>
            <a:ext cx="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384" name="Rectangle 30"/>
          <p:cNvSpPr>
            <a:spLocks noChangeArrowheads="1"/>
          </p:cNvSpPr>
          <p:nvPr/>
        </p:nvSpPr>
        <p:spPr bwMode="auto">
          <a:xfrm>
            <a:off x="2353817" y="3825826"/>
            <a:ext cx="1152525" cy="34766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BE" sz="1200">
                <a:solidFill>
                  <a:srgbClr val="336699"/>
                </a:solidFill>
              </a:rPr>
              <a:t>Evaluation</a:t>
            </a:r>
            <a:endParaRPr lang="en-GB" sz="1200">
              <a:solidFill>
                <a:srgbClr val="336699"/>
              </a:solidFill>
            </a:endParaRPr>
          </a:p>
        </p:txBody>
      </p:sp>
      <p:sp>
        <p:nvSpPr>
          <p:cNvPr id="15385" name="Line 31"/>
          <p:cNvSpPr>
            <a:spLocks noChangeShapeType="1"/>
          </p:cNvSpPr>
          <p:nvPr/>
        </p:nvSpPr>
        <p:spPr bwMode="auto">
          <a:xfrm rot="10800000">
            <a:off x="1137792" y="5535017"/>
            <a:ext cx="0" cy="54133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336699"/>
              </a:solidFill>
            </a:endParaRPr>
          </a:p>
        </p:txBody>
      </p:sp>
      <p:sp>
        <p:nvSpPr>
          <p:cNvPr id="15386" name="Line 32"/>
          <p:cNvSpPr>
            <a:spLocks noChangeShapeType="1"/>
          </p:cNvSpPr>
          <p:nvPr/>
        </p:nvSpPr>
        <p:spPr bwMode="auto">
          <a:xfrm rot="10800000">
            <a:off x="7735173" y="5462067"/>
            <a:ext cx="0" cy="565149"/>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336699"/>
              </a:solidFill>
            </a:endParaRPr>
          </a:p>
        </p:txBody>
      </p:sp>
      <p:sp>
        <p:nvSpPr>
          <p:cNvPr id="15387" name="Line 33"/>
          <p:cNvSpPr>
            <a:spLocks noChangeShapeType="1"/>
          </p:cNvSpPr>
          <p:nvPr/>
        </p:nvSpPr>
        <p:spPr bwMode="auto">
          <a:xfrm>
            <a:off x="3506342" y="3068960"/>
            <a:ext cx="0" cy="30703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336699"/>
              </a:solidFill>
            </a:endParaRPr>
          </a:p>
        </p:txBody>
      </p:sp>
      <p:sp>
        <p:nvSpPr>
          <p:cNvPr id="15388" name="Line 34"/>
          <p:cNvSpPr>
            <a:spLocks noChangeShapeType="1"/>
          </p:cNvSpPr>
          <p:nvPr/>
        </p:nvSpPr>
        <p:spPr bwMode="auto">
          <a:xfrm>
            <a:off x="7898780" y="2996952"/>
            <a:ext cx="0" cy="37904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336699"/>
              </a:solidFill>
            </a:endParaRPr>
          </a:p>
        </p:txBody>
      </p:sp>
      <p:sp>
        <p:nvSpPr>
          <p:cNvPr id="15391" name="Rectangle 38"/>
          <p:cNvSpPr>
            <a:spLocks noChangeArrowheads="1"/>
          </p:cNvSpPr>
          <p:nvPr/>
        </p:nvSpPr>
        <p:spPr bwMode="auto">
          <a:xfrm>
            <a:off x="1148904" y="3454351"/>
            <a:ext cx="2349500" cy="1652588"/>
          </a:xfrm>
          <a:prstGeom prst="rect">
            <a:avLst/>
          </a:prstGeom>
          <a:noFill/>
          <a:ln w="38100"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336699"/>
              </a:solidFill>
            </a:endParaRPr>
          </a:p>
        </p:txBody>
      </p:sp>
      <p:sp>
        <p:nvSpPr>
          <p:cNvPr id="15392" name="Rectangle 39"/>
          <p:cNvSpPr>
            <a:spLocks noChangeArrowheads="1"/>
          </p:cNvSpPr>
          <p:nvPr/>
        </p:nvSpPr>
        <p:spPr bwMode="auto">
          <a:xfrm>
            <a:off x="3485704" y="3454351"/>
            <a:ext cx="4216400" cy="1652588"/>
          </a:xfrm>
          <a:prstGeom prst="rect">
            <a:avLst/>
          </a:prstGeom>
          <a:noFill/>
          <a:ln w="38100" algn="ctr">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336699"/>
              </a:solidFill>
            </a:endParaRPr>
          </a:p>
        </p:txBody>
      </p:sp>
      <p:sp>
        <p:nvSpPr>
          <p:cNvPr id="2" name="Left Brace 1"/>
          <p:cNvSpPr/>
          <p:nvPr/>
        </p:nvSpPr>
        <p:spPr bwMode="auto">
          <a:xfrm>
            <a:off x="1148904" y="5466508"/>
            <a:ext cx="1061244" cy="1219695"/>
          </a:xfrm>
          <a:prstGeom prst="leftBrac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7600" b="1" i="0" u="none" strike="noStrike" cap="none" normalizeH="0" baseline="0" smtClean="0">
              <a:ln>
                <a:noFill/>
              </a:ln>
              <a:solidFill>
                <a:srgbClr val="FFD624"/>
              </a:solidFill>
              <a:effectLst/>
              <a:latin typeface="Verdana" pitchFamily="34" charset="0"/>
            </a:endParaRPr>
          </a:p>
        </p:txBody>
      </p:sp>
      <p:sp>
        <p:nvSpPr>
          <p:cNvPr id="38" name="Text Box 23"/>
          <p:cNvSpPr txBox="1">
            <a:spLocks noChangeArrowheads="1"/>
          </p:cNvSpPr>
          <p:nvPr/>
        </p:nvSpPr>
        <p:spPr bwMode="auto">
          <a:xfrm>
            <a:off x="1148903" y="5102027"/>
            <a:ext cx="2357439" cy="304800"/>
          </a:xfrm>
          <a:prstGeom prst="rect">
            <a:avLst/>
          </a:prstGeom>
          <a:solidFill>
            <a:srgbClr val="74C0C6"/>
          </a:solidFill>
          <a:ln w="28575">
            <a:solidFill>
              <a:schemeClr val="tx1"/>
            </a:solidFill>
          </a:ln>
          <a:effectLst/>
        </p:spPr>
        <p:txBody>
          <a:bodyPr wrap="square">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r>
              <a:rPr lang="en-GB" sz="1400" dirty="0" smtClean="0">
                <a:solidFill>
                  <a:srgbClr val="336699"/>
                </a:solidFill>
                <a:latin typeface="Arial" charset="0"/>
              </a:rPr>
              <a:t>1</a:t>
            </a:r>
            <a:r>
              <a:rPr lang="en-GB" sz="1400" baseline="30000" dirty="0" smtClean="0">
                <a:solidFill>
                  <a:srgbClr val="336699"/>
                </a:solidFill>
                <a:latin typeface="Arial" charset="0"/>
              </a:rPr>
              <a:t>st </a:t>
            </a:r>
            <a:r>
              <a:rPr lang="en-GB" sz="1400" dirty="0" smtClean="0">
                <a:solidFill>
                  <a:srgbClr val="336699"/>
                </a:solidFill>
                <a:latin typeface="Arial" charset="0"/>
              </a:rPr>
              <a:t>reporting period</a:t>
            </a:r>
            <a:endParaRPr lang="en-GB" sz="1400" dirty="0">
              <a:solidFill>
                <a:srgbClr val="336699"/>
              </a:solidFill>
              <a:latin typeface="Arial" charset="0"/>
            </a:endParaRPr>
          </a:p>
        </p:txBody>
      </p:sp>
      <p:sp>
        <p:nvSpPr>
          <p:cNvPr id="32" name="Rectangle 2"/>
          <p:cNvSpPr>
            <a:spLocks noGrp="1" noChangeArrowheads="1"/>
          </p:cNvSpPr>
          <p:nvPr>
            <p:ph type="title"/>
          </p:nvPr>
        </p:nvSpPr>
        <p:spPr>
          <a:xfrm>
            <a:off x="251520" y="979636"/>
            <a:ext cx="8353425" cy="865188"/>
          </a:xfrm>
          <a:noFill/>
        </p:spPr>
        <p:txBody>
          <a:bodyPr wrap="none"/>
          <a:lstStyle/>
          <a:p>
            <a:pPr marL="3175"/>
            <a:r>
              <a:rPr lang="en-GB" sz="2400" dirty="0" smtClean="0"/>
              <a:t>Default: 2 reporting periods</a:t>
            </a:r>
          </a:p>
        </p:txBody>
      </p:sp>
      <p:sp>
        <p:nvSpPr>
          <p:cNvPr id="33" name="Line 20"/>
          <p:cNvSpPr>
            <a:spLocks noChangeShapeType="1"/>
          </p:cNvSpPr>
          <p:nvPr/>
        </p:nvSpPr>
        <p:spPr bwMode="auto">
          <a:xfrm rot="10800000">
            <a:off x="4910444" y="5527078"/>
            <a:ext cx="0" cy="54927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336699"/>
              </a:solidFill>
            </a:endParaRPr>
          </a:p>
        </p:txBody>
      </p:sp>
      <p:sp>
        <p:nvSpPr>
          <p:cNvPr id="34" name="Text Box 22"/>
          <p:cNvSpPr txBox="1">
            <a:spLocks noChangeArrowheads="1"/>
          </p:cNvSpPr>
          <p:nvPr/>
        </p:nvSpPr>
        <p:spPr bwMode="auto">
          <a:xfrm>
            <a:off x="4283968" y="5917925"/>
            <a:ext cx="1800200" cy="393954"/>
          </a:xfrm>
          <a:prstGeom prst="rect">
            <a:avLst/>
          </a:prstGeom>
          <a:noFill/>
          <a:ln>
            <a:noFill/>
          </a:ln>
          <a:effectLst/>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lnSpc>
                <a:spcPct val="70000"/>
              </a:lnSpc>
              <a:spcBef>
                <a:spcPct val="50000"/>
              </a:spcBef>
            </a:pPr>
            <a:r>
              <a:rPr lang="en-GB" sz="1400" dirty="0" smtClean="0">
                <a:solidFill>
                  <a:srgbClr val="336699"/>
                </a:solidFill>
                <a:latin typeface="Arial" charset="0"/>
              </a:rPr>
              <a:t>M36: </a:t>
            </a:r>
            <a:br>
              <a:rPr lang="en-GB" sz="1400" dirty="0" smtClean="0">
                <a:solidFill>
                  <a:srgbClr val="336699"/>
                </a:solidFill>
                <a:latin typeface="Arial" charset="0"/>
              </a:rPr>
            </a:br>
            <a:r>
              <a:rPr lang="en-GB" sz="1400" dirty="0" smtClean="0">
                <a:solidFill>
                  <a:srgbClr val="336699"/>
                </a:solidFill>
                <a:latin typeface="Arial" charset="0"/>
              </a:rPr>
              <a:t>progress report</a:t>
            </a:r>
            <a:endParaRPr lang="en-GB" sz="1400" dirty="0">
              <a:solidFill>
                <a:srgbClr val="336699"/>
              </a:solidFill>
              <a:latin typeface="Arial" charset="0"/>
            </a:endParaRPr>
          </a:p>
        </p:txBody>
      </p:sp>
    </p:spTree>
    <p:extLst>
      <p:ext uri="{BB962C8B-B14F-4D97-AF65-F5344CB8AC3E}">
        <p14:creationId xmlns:p14="http://schemas.microsoft.com/office/powerpoint/2010/main" val="4290760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506299218"/>
              </p:ext>
            </p:extLst>
          </p:nvPr>
        </p:nvGraphicFramePr>
        <p:xfrm>
          <a:off x="1" y="0"/>
          <a:ext cx="9143998" cy="6858000"/>
        </p:xfrm>
        <a:graphic>
          <a:graphicData uri="http://schemas.openxmlformats.org/drawingml/2006/table">
            <a:tbl>
              <a:tblPr firstRow="1" bandRow="1">
                <a:tableStyleId>{5C22544A-7EE6-4342-B048-85BDC9FD1C3A}</a:tableStyleId>
              </a:tblPr>
              <a:tblGrid>
                <a:gridCol w="1738900"/>
                <a:gridCol w="1976022"/>
                <a:gridCol w="1976022"/>
                <a:gridCol w="3453054"/>
              </a:tblGrid>
              <a:tr h="1329173">
                <a:tc>
                  <a:txBody>
                    <a:bodyPr/>
                    <a:lstStyle/>
                    <a:p>
                      <a:r>
                        <a:rPr lang="en-GB" sz="1400" dirty="0" smtClean="0">
                          <a:solidFill>
                            <a:schemeClr val="accent3"/>
                          </a:solidFill>
                        </a:rPr>
                        <a:t>P2Ps</a:t>
                      </a:r>
                    </a:p>
                    <a:p>
                      <a:r>
                        <a:rPr lang="en-GB" sz="1400" b="0" dirty="0" smtClean="0">
                          <a:solidFill>
                            <a:schemeClr val="accent3"/>
                          </a:solidFill>
                        </a:rPr>
                        <a:t>Resources,</a:t>
                      </a:r>
                      <a:r>
                        <a:rPr lang="en-GB" sz="1400" b="0" baseline="0" dirty="0" smtClean="0">
                          <a:solidFill>
                            <a:schemeClr val="accent3"/>
                          </a:solidFill>
                        </a:rPr>
                        <a:t> actors and modes of implementation</a:t>
                      </a:r>
                      <a:endParaRPr lang="en-GB" sz="1400" b="0" dirty="0">
                        <a:solidFill>
                          <a:schemeClr val="accent3"/>
                        </a:solidFill>
                      </a:endParaRPr>
                    </a:p>
                  </a:txBody>
                  <a:tcPr>
                    <a:solidFill>
                      <a:srgbClr val="0F5494"/>
                    </a:solidFill>
                  </a:tcPr>
                </a:tc>
                <a:tc>
                  <a:txBody>
                    <a:bodyPr/>
                    <a:lstStyle/>
                    <a:p>
                      <a:r>
                        <a:rPr lang="en-GB" sz="1400" dirty="0" smtClean="0">
                          <a:solidFill>
                            <a:srgbClr val="0F5494"/>
                          </a:solidFill>
                        </a:rPr>
                        <a:t>Competitive funding</a:t>
                      </a:r>
                    </a:p>
                    <a:p>
                      <a:r>
                        <a:rPr lang="en-GB" sz="1400" b="0" dirty="0" smtClean="0">
                          <a:solidFill>
                            <a:srgbClr val="0F5494"/>
                          </a:solidFill>
                        </a:rPr>
                        <a:t>(Research funders)</a:t>
                      </a:r>
                      <a:endParaRPr lang="en-GB" sz="1400" b="0" dirty="0">
                        <a:solidFill>
                          <a:srgbClr val="0F5494"/>
                        </a:solidFill>
                      </a:endParaRPr>
                    </a:p>
                  </a:txBody>
                  <a:tcPr/>
                </a:tc>
                <a:tc>
                  <a:txBody>
                    <a:bodyPr/>
                    <a:lstStyle/>
                    <a:p>
                      <a:r>
                        <a:rPr lang="en-GB" sz="1400" dirty="0" smtClean="0">
                          <a:solidFill>
                            <a:srgbClr val="0F5494"/>
                          </a:solidFill>
                        </a:rPr>
                        <a:t>Institutional funding</a:t>
                      </a:r>
                    </a:p>
                    <a:p>
                      <a:r>
                        <a:rPr lang="en-GB" sz="1400" b="0" dirty="0" smtClean="0">
                          <a:solidFill>
                            <a:srgbClr val="0F5494"/>
                          </a:solidFill>
                        </a:rPr>
                        <a:t>(Research organisations)</a:t>
                      </a:r>
                      <a:endParaRPr lang="en-GB" sz="1400" b="0" dirty="0">
                        <a:solidFill>
                          <a:srgbClr val="0F5494"/>
                        </a:solidFill>
                      </a:endParaRPr>
                    </a:p>
                  </a:txBody>
                  <a:tcPr/>
                </a:tc>
                <a:tc>
                  <a:txBody>
                    <a:bodyPr/>
                    <a:lstStyle/>
                    <a:p>
                      <a:r>
                        <a:rPr lang="en-GB" sz="1400" dirty="0" smtClean="0">
                          <a:solidFill>
                            <a:srgbClr val="0F5494"/>
                          </a:solidFill>
                        </a:rPr>
                        <a:t>Other programmes</a:t>
                      </a:r>
                    </a:p>
                    <a:p>
                      <a:r>
                        <a:rPr lang="en-GB" sz="1400" b="0" dirty="0" smtClean="0">
                          <a:solidFill>
                            <a:srgbClr val="0F5494"/>
                          </a:solidFill>
                        </a:rPr>
                        <a:t>(variety of actors)</a:t>
                      </a:r>
                      <a:endParaRPr lang="en-GB" sz="1400" b="0" dirty="0">
                        <a:solidFill>
                          <a:srgbClr val="0F5494"/>
                        </a:solidFill>
                      </a:endParaRPr>
                    </a:p>
                  </a:txBody>
                  <a:tcPr/>
                </a:tc>
              </a:tr>
              <a:tr h="2923919">
                <a:tc>
                  <a:txBody>
                    <a:bodyPr/>
                    <a:lstStyle/>
                    <a:p>
                      <a:r>
                        <a:rPr lang="en-GB" sz="1400" b="1" dirty="0" smtClean="0">
                          <a:solidFill>
                            <a:srgbClr val="0F5494"/>
                          </a:solidFill>
                        </a:rPr>
                        <a:t>Transnational</a:t>
                      </a:r>
                    </a:p>
                    <a:p>
                      <a:r>
                        <a:rPr lang="en-GB" sz="1400" b="1" dirty="0" smtClean="0">
                          <a:solidFill>
                            <a:srgbClr val="0F5494"/>
                          </a:solidFill>
                        </a:rPr>
                        <a:t>activities</a:t>
                      </a:r>
                      <a:endParaRPr lang="en-GB" sz="1400" b="1" dirty="0">
                        <a:solidFill>
                          <a:srgbClr val="0F5494"/>
                        </a:solidFill>
                      </a:endParaRPr>
                    </a:p>
                  </a:txBody>
                  <a:tcPr>
                    <a:solidFill>
                      <a:schemeClr val="accent1"/>
                    </a:solidFill>
                  </a:tcPr>
                </a:tc>
                <a:tc>
                  <a:txBody>
                    <a:bodyPr/>
                    <a:lstStyle/>
                    <a:p>
                      <a:r>
                        <a:rPr lang="en-GB" sz="1200" dirty="0" smtClean="0">
                          <a:solidFill>
                            <a:srgbClr val="0F5494"/>
                          </a:solidFill>
                        </a:rPr>
                        <a:t>Transnational research</a:t>
                      </a:r>
                      <a:r>
                        <a:rPr lang="en-GB" sz="1200" baseline="0" dirty="0" smtClean="0">
                          <a:solidFill>
                            <a:srgbClr val="0F5494"/>
                          </a:solidFill>
                        </a:rPr>
                        <a:t> and innovation projects</a:t>
                      </a:r>
                      <a:endParaRPr lang="en-GB" sz="1200" dirty="0">
                        <a:solidFill>
                          <a:srgbClr val="0F5494"/>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F5494"/>
                          </a:solidFill>
                        </a:rPr>
                        <a:t>Transnational research</a:t>
                      </a:r>
                      <a:r>
                        <a:rPr lang="en-GB" sz="1200" baseline="0" dirty="0" smtClean="0">
                          <a:solidFill>
                            <a:srgbClr val="0F5494"/>
                          </a:solidFill>
                        </a:rPr>
                        <a:t> and innovation projects</a:t>
                      </a:r>
                      <a:endParaRPr lang="en-GB" sz="1200" dirty="0" smtClean="0">
                        <a:solidFill>
                          <a:srgbClr val="0F5494"/>
                        </a:solidFill>
                      </a:endParaRPr>
                    </a:p>
                    <a:p>
                      <a:endParaRPr lang="en-GB" sz="1200" dirty="0" smtClean="0">
                        <a:solidFill>
                          <a:srgbClr val="0F5494"/>
                        </a:solidFill>
                      </a:endParaRPr>
                    </a:p>
                    <a:p>
                      <a:endParaRPr lang="en-GB" sz="1200" dirty="0" smtClean="0">
                        <a:solidFill>
                          <a:srgbClr val="0F5494"/>
                        </a:solidFill>
                      </a:endParaRPr>
                    </a:p>
                    <a:p>
                      <a:endParaRPr lang="en-GB" sz="1200" dirty="0">
                        <a:solidFill>
                          <a:srgbClr val="0F5494"/>
                        </a:solidFill>
                      </a:endParaRPr>
                    </a:p>
                  </a:txBody>
                  <a:tcPr/>
                </a:tc>
                <a:tc>
                  <a:txBody>
                    <a:bodyPr/>
                    <a:lstStyle/>
                    <a:p>
                      <a:pPr marL="285750" indent="-285750">
                        <a:spcBef>
                          <a:spcPts val="300"/>
                        </a:spcBef>
                        <a:buFont typeface="Wingdings" panose="05000000000000000000" pitchFamily="2" charset="2"/>
                        <a:buChar char="§"/>
                      </a:pPr>
                      <a:r>
                        <a:rPr lang="en-GB" sz="1200" dirty="0" smtClean="0">
                          <a:solidFill>
                            <a:srgbClr val="0F5494"/>
                          </a:solidFill>
                        </a:rPr>
                        <a:t>Joint</a:t>
                      </a:r>
                      <a:r>
                        <a:rPr lang="en-GB" sz="1200" baseline="0" dirty="0" smtClean="0">
                          <a:solidFill>
                            <a:srgbClr val="0F5494"/>
                          </a:solidFill>
                        </a:rPr>
                        <a:t> research agendas </a:t>
                      </a:r>
                      <a:br>
                        <a:rPr lang="en-GB" sz="1200" baseline="0" dirty="0" smtClean="0">
                          <a:solidFill>
                            <a:srgbClr val="0F5494"/>
                          </a:solidFill>
                        </a:rPr>
                      </a:br>
                      <a:r>
                        <a:rPr lang="en-GB" sz="1200" baseline="0" dirty="0" smtClean="0">
                          <a:solidFill>
                            <a:srgbClr val="0F5494"/>
                          </a:solidFill>
                        </a:rPr>
                        <a:t>and implementation </a:t>
                      </a:r>
                      <a:br>
                        <a:rPr lang="en-GB" sz="1200" baseline="0" dirty="0" smtClean="0">
                          <a:solidFill>
                            <a:srgbClr val="0F5494"/>
                          </a:solidFill>
                        </a:rPr>
                      </a:br>
                      <a:r>
                        <a:rPr lang="en-GB" sz="1200" baseline="0" dirty="0" smtClean="0">
                          <a:solidFill>
                            <a:srgbClr val="0F5494"/>
                          </a:solidFill>
                        </a:rPr>
                        <a:t>plans</a:t>
                      </a:r>
                    </a:p>
                    <a:p>
                      <a:pPr marL="285750" indent="-285750">
                        <a:spcBef>
                          <a:spcPts val="300"/>
                        </a:spcBef>
                        <a:buFont typeface="Wingdings" panose="05000000000000000000" pitchFamily="2" charset="2"/>
                        <a:buChar char="§"/>
                      </a:pPr>
                      <a:r>
                        <a:rPr lang="en-GB" sz="1200" dirty="0" smtClean="0">
                          <a:solidFill>
                            <a:srgbClr val="0F5494"/>
                          </a:solidFill>
                        </a:rPr>
                        <a:t>Transnational </a:t>
                      </a:r>
                      <a:br>
                        <a:rPr lang="en-GB" sz="1200" dirty="0" smtClean="0">
                          <a:solidFill>
                            <a:srgbClr val="0F5494"/>
                          </a:solidFill>
                        </a:rPr>
                      </a:br>
                      <a:r>
                        <a:rPr lang="en-GB" sz="1200" dirty="0" smtClean="0">
                          <a:solidFill>
                            <a:srgbClr val="0F5494"/>
                          </a:solidFill>
                        </a:rPr>
                        <a:t>Mobility </a:t>
                      </a:r>
                    </a:p>
                    <a:p>
                      <a:pPr marL="285750" indent="-285750">
                        <a:spcBef>
                          <a:spcPts val="300"/>
                        </a:spcBef>
                        <a:buFont typeface="Wingdings" panose="05000000000000000000" pitchFamily="2" charset="2"/>
                        <a:buChar char="§"/>
                      </a:pPr>
                      <a:r>
                        <a:rPr lang="en-GB" sz="1200" baseline="0" dirty="0" smtClean="0">
                          <a:solidFill>
                            <a:srgbClr val="0F5494"/>
                          </a:solidFill>
                        </a:rPr>
                        <a:t>Common </a:t>
                      </a:r>
                      <a:br>
                        <a:rPr lang="en-GB" sz="1200" baseline="0" dirty="0" smtClean="0">
                          <a:solidFill>
                            <a:srgbClr val="0F5494"/>
                          </a:solidFill>
                        </a:rPr>
                      </a:br>
                      <a:r>
                        <a:rPr lang="en-GB" sz="1200" baseline="0" dirty="0" smtClean="0">
                          <a:solidFill>
                            <a:srgbClr val="0F5494"/>
                          </a:solidFill>
                        </a:rPr>
                        <a:t>infrastructures incl. data</a:t>
                      </a:r>
                    </a:p>
                    <a:p>
                      <a:pPr marL="285750" marR="0" indent="-28575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en-GB" sz="1200" dirty="0" smtClean="0">
                          <a:solidFill>
                            <a:srgbClr val="0F5494"/>
                          </a:solidFill>
                        </a:rPr>
                        <a:t>Joint</a:t>
                      </a:r>
                      <a:r>
                        <a:rPr lang="en-GB" sz="1200" baseline="0" dirty="0" smtClean="0">
                          <a:solidFill>
                            <a:srgbClr val="0F5494"/>
                          </a:solidFill>
                        </a:rPr>
                        <a:t> procurement</a:t>
                      </a:r>
                    </a:p>
                    <a:p>
                      <a:pPr marL="285750" indent="-285750">
                        <a:spcBef>
                          <a:spcPts val="300"/>
                        </a:spcBef>
                        <a:buFont typeface="Wingdings" panose="05000000000000000000" pitchFamily="2" charset="2"/>
                        <a:buChar char="§"/>
                      </a:pPr>
                      <a:r>
                        <a:rPr lang="en-GB" sz="1200" baseline="0" dirty="0" smtClean="0">
                          <a:solidFill>
                            <a:srgbClr val="0F5494"/>
                          </a:solidFill>
                        </a:rPr>
                        <a:t>…</a:t>
                      </a:r>
                      <a:endParaRPr lang="en-GB" sz="1200" dirty="0">
                        <a:solidFill>
                          <a:srgbClr val="0F5494"/>
                        </a:solidFill>
                      </a:endParaRPr>
                    </a:p>
                  </a:txBody>
                  <a:tcPr/>
                </a:tc>
              </a:tr>
              <a:tr h="2604908">
                <a:tc>
                  <a:txBody>
                    <a:bodyPr/>
                    <a:lstStyle/>
                    <a:p>
                      <a:r>
                        <a:rPr lang="en-GB" sz="1400" b="1" dirty="0" smtClean="0">
                          <a:solidFill>
                            <a:srgbClr val="0F5494"/>
                          </a:solidFill>
                        </a:rPr>
                        <a:t>Coordinated/</a:t>
                      </a:r>
                      <a:br>
                        <a:rPr lang="en-GB" sz="1400" b="1" dirty="0" smtClean="0">
                          <a:solidFill>
                            <a:srgbClr val="0F5494"/>
                          </a:solidFill>
                        </a:rPr>
                      </a:br>
                      <a:r>
                        <a:rPr lang="en-GB" sz="1400" b="1" dirty="0" smtClean="0">
                          <a:solidFill>
                            <a:srgbClr val="0F5494"/>
                          </a:solidFill>
                        </a:rPr>
                        <a:t>aligned</a:t>
                      </a:r>
                      <a:r>
                        <a:rPr lang="en-GB" sz="1400" b="1" baseline="0" dirty="0" smtClean="0">
                          <a:solidFill>
                            <a:srgbClr val="0F5494"/>
                          </a:solidFill>
                        </a:rPr>
                        <a:t> national activities</a:t>
                      </a:r>
                      <a:endParaRPr lang="en-GB" sz="1400" b="1" dirty="0">
                        <a:solidFill>
                          <a:srgbClr val="0F5494"/>
                        </a:solidFill>
                      </a:endParaRPr>
                    </a:p>
                  </a:txBody>
                  <a:tcPr>
                    <a:solidFill>
                      <a:schemeClr val="accent1"/>
                    </a:solidFill>
                  </a:tcPr>
                </a:tc>
                <a:tc>
                  <a:txBody>
                    <a:bodyPr/>
                    <a:lstStyle/>
                    <a:p>
                      <a:endParaRPr lang="en-GB" sz="1200" baseline="0" dirty="0" smtClean="0">
                        <a:solidFill>
                          <a:srgbClr val="0F5494"/>
                        </a:solidFill>
                      </a:endParaRPr>
                    </a:p>
                    <a:p>
                      <a:endParaRPr lang="en-GB" sz="1200" baseline="0" dirty="0" smtClean="0">
                        <a:solidFill>
                          <a:srgbClr val="0F5494"/>
                        </a:solidFill>
                      </a:endParaRPr>
                    </a:p>
                    <a:p>
                      <a:r>
                        <a:rPr lang="en-GB" sz="1200" baseline="0" dirty="0" smtClean="0">
                          <a:solidFill>
                            <a:srgbClr val="0F5494"/>
                          </a:solidFill>
                        </a:rPr>
                        <a:t>National calls for proposals are aligned to P2P priorities in a coordinated way</a:t>
                      </a:r>
                      <a:endParaRPr lang="en-GB" sz="1200" dirty="0">
                        <a:solidFill>
                          <a:srgbClr val="0F5494"/>
                        </a:solidFill>
                      </a:endParaRPr>
                    </a:p>
                  </a:txBody>
                  <a:tcPr/>
                </a:tc>
                <a:tc>
                  <a:txBody>
                    <a:bodyPr/>
                    <a:lstStyle/>
                    <a:p>
                      <a:endParaRPr lang="en-GB" sz="1200" dirty="0" smtClean="0">
                        <a:solidFill>
                          <a:srgbClr val="0F5494"/>
                        </a:solidFill>
                      </a:endParaRPr>
                    </a:p>
                    <a:p>
                      <a:endParaRPr lang="en-GB" sz="1200" dirty="0" smtClean="0">
                        <a:solidFill>
                          <a:srgbClr val="0F5494"/>
                        </a:solidFill>
                      </a:endParaRPr>
                    </a:p>
                    <a:p>
                      <a:r>
                        <a:rPr lang="en-GB" sz="1200" dirty="0" smtClean="0">
                          <a:solidFill>
                            <a:srgbClr val="0F5494"/>
                          </a:solidFill>
                        </a:rPr>
                        <a:t>National research priorities for (governmental)</a:t>
                      </a:r>
                      <a:r>
                        <a:rPr lang="en-GB" sz="1200" baseline="0" dirty="0" smtClean="0">
                          <a:solidFill>
                            <a:srgbClr val="0F5494"/>
                          </a:solidFill>
                        </a:rPr>
                        <a:t> research organisations</a:t>
                      </a:r>
                      <a:endParaRPr lang="en-GB" sz="1200" dirty="0">
                        <a:solidFill>
                          <a:srgbClr val="0F5494"/>
                        </a:solidFill>
                      </a:endParaRPr>
                    </a:p>
                  </a:txBody>
                  <a:tcPr/>
                </a:tc>
                <a:tc>
                  <a:txBody>
                    <a:bodyPr/>
                    <a:lstStyle/>
                    <a:p>
                      <a:pPr marL="285750" marR="0" indent="-28575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a:pPr>
                      <a:endParaRPr lang="en-GB" sz="1200" dirty="0" smtClean="0">
                        <a:solidFill>
                          <a:srgbClr val="0F5494"/>
                        </a:solidFill>
                      </a:endParaRPr>
                    </a:p>
                    <a:p>
                      <a:pPr marL="285750" marR="0" indent="-28575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en-GB" sz="1200" dirty="0" smtClean="0">
                          <a:solidFill>
                            <a:srgbClr val="0F5494"/>
                          </a:solidFill>
                        </a:rPr>
                        <a:t>National </a:t>
                      </a:r>
                      <a:r>
                        <a:rPr lang="en-GB" sz="1200" baseline="0" dirty="0" smtClean="0">
                          <a:solidFill>
                            <a:srgbClr val="0F5494"/>
                          </a:solidFill>
                        </a:rPr>
                        <a:t>research </a:t>
                      </a:r>
                      <a:br>
                        <a:rPr lang="en-GB" sz="1200" baseline="0" dirty="0" smtClean="0">
                          <a:solidFill>
                            <a:srgbClr val="0F5494"/>
                          </a:solidFill>
                        </a:rPr>
                      </a:br>
                      <a:r>
                        <a:rPr lang="en-GB" sz="1200" baseline="0" dirty="0" smtClean="0">
                          <a:solidFill>
                            <a:srgbClr val="0F5494"/>
                          </a:solidFill>
                        </a:rPr>
                        <a:t>agendas and </a:t>
                      </a:r>
                      <a:br>
                        <a:rPr lang="en-GB" sz="1200" baseline="0" dirty="0" smtClean="0">
                          <a:solidFill>
                            <a:srgbClr val="0F5494"/>
                          </a:solidFill>
                        </a:rPr>
                      </a:br>
                      <a:r>
                        <a:rPr lang="en-GB" sz="1200" baseline="0" dirty="0" smtClean="0">
                          <a:solidFill>
                            <a:srgbClr val="0F5494"/>
                          </a:solidFill>
                        </a:rPr>
                        <a:t>implementation </a:t>
                      </a:r>
                      <a:br>
                        <a:rPr lang="en-GB" sz="1200" baseline="0" dirty="0" smtClean="0">
                          <a:solidFill>
                            <a:srgbClr val="0F5494"/>
                          </a:solidFill>
                        </a:rPr>
                      </a:br>
                      <a:r>
                        <a:rPr lang="en-GB" sz="1200" baseline="0" dirty="0" smtClean="0">
                          <a:solidFill>
                            <a:srgbClr val="0F5494"/>
                          </a:solidFill>
                        </a:rPr>
                        <a:t>plans</a:t>
                      </a:r>
                    </a:p>
                    <a:p>
                      <a:pPr marL="285750" marR="0" indent="-285750" algn="l" defTabSz="914400" rtl="0" eaLnBrk="1" fontAlgn="auto" latinLnBrk="0" hangingPunct="1">
                        <a:lnSpc>
                          <a:spcPct val="100000"/>
                        </a:lnSpc>
                        <a:spcBef>
                          <a:spcPts val="300"/>
                        </a:spcBef>
                        <a:spcAft>
                          <a:spcPts val="0"/>
                        </a:spcAft>
                        <a:buClrTx/>
                        <a:buSzTx/>
                        <a:buFont typeface="Wingdings" panose="05000000000000000000" pitchFamily="2" charset="2"/>
                        <a:buChar char="§"/>
                        <a:tabLst/>
                        <a:defRPr/>
                      </a:pPr>
                      <a:r>
                        <a:rPr lang="en-GB" sz="1200" dirty="0" smtClean="0">
                          <a:solidFill>
                            <a:srgbClr val="0F5494"/>
                          </a:solidFill>
                        </a:rPr>
                        <a:t>Mobility</a:t>
                      </a:r>
                    </a:p>
                    <a:p>
                      <a:pPr marL="285750" indent="-285750">
                        <a:spcBef>
                          <a:spcPts val="300"/>
                        </a:spcBef>
                        <a:buFont typeface="Wingdings" panose="05000000000000000000" pitchFamily="2" charset="2"/>
                        <a:buChar char="§"/>
                      </a:pPr>
                      <a:r>
                        <a:rPr lang="en-GB" sz="1200" dirty="0" smtClean="0">
                          <a:solidFill>
                            <a:srgbClr val="0F5494"/>
                          </a:solidFill>
                        </a:rPr>
                        <a:t>Procurement</a:t>
                      </a:r>
                    </a:p>
                    <a:p>
                      <a:pPr marL="285750" indent="-285750">
                        <a:spcBef>
                          <a:spcPts val="300"/>
                        </a:spcBef>
                        <a:buFont typeface="Wingdings" panose="05000000000000000000" pitchFamily="2" charset="2"/>
                        <a:buChar char="§"/>
                      </a:pPr>
                      <a:r>
                        <a:rPr lang="en-GB" sz="1200" dirty="0" smtClean="0">
                          <a:solidFill>
                            <a:srgbClr val="0F5494"/>
                          </a:solidFill>
                        </a:rPr>
                        <a:t>National infrastructures</a:t>
                      </a:r>
                      <a:r>
                        <a:rPr lang="en-GB" sz="1200" baseline="0" dirty="0" smtClean="0">
                          <a:solidFill>
                            <a:srgbClr val="0F5494"/>
                          </a:solidFill>
                        </a:rPr>
                        <a:t> </a:t>
                      </a:r>
                      <a:br>
                        <a:rPr lang="en-GB" sz="1200" baseline="0" dirty="0" smtClean="0">
                          <a:solidFill>
                            <a:srgbClr val="0F5494"/>
                          </a:solidFill>
                        </a:rPr>
                      </a:br>
                      <a:r>
                        <a:rPr lang="en-GB" sz="1200" baseline="0" dirty="0" smtClean="0">
                          <a:solidFill>
                            <a:srgbClr val="0F5494"/>
                          </a:solidFill>
                        </a:rPr>
                        <a:t>and access to it</a:t>
                      </a:r>
                    </a:p>
                    <a:p>
                      <a:pPr marL="285750" indent="-285750">
                        <a:spcBef>
                          <a:spcPts val="300"/>
                        </a:spcBef>
                        <a:buFont typeface="Wingdings" panose="05000000000000000000" pitchFamily="2" charset="2"/>
                        <a:buChar char="§"/>
                      </a:pPr>
                      <a:r>
                        <a:rPr lang="en-GB" sz="1200" baseline="0" dirty="0" smtClean="0">
                          <a:solidFill>
                            <a:srgbClr val="0F5494"/>
                          </a:solidFill>
                        </a:rPr>
                        <a:t>…</a:t>
                      </a:r>
                      <a:endParaRPr lang="en-GB" sz="1200" dirty="0">
                        <a:solidFill>
                          <a:srgbClr val="0F5494"/>
                        </a:solidFill>
                      </a:endParaRPr>
                    </a:p>
                  </a:txBody>
                  <a:tcPr/>
                </a:tc>
              </a:tr>
            </a:tbl>
          </a:graphicData>
        </a:graphic>
      </p:graphicFrame>
      <p:sp>
        <p:nvSpPr>
          <p:cNvPr id="2" name="TextBox 1"/>
          <p:cNvSpPr txBox="1"/>
          <p:nvPr/>
        </p:nvSpPr>
        <p:spPr>
          <a:xfrm>
            <a:off x="1880332" y="2147318"/>
            <a:ext cx="1584176" cy="765348"/>
          </a:xfrm>
          <a:prstGeom prst="rect">
            <a:avLst/>
          </a:prstGeom>
          <a:solidFill>
            <a:srgbClr val="2EDA7C"/>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ERA-NET </a:t>
            </a:r>
            <a:r>
              <a:rPr lang="en-GB" sz="1100" b="1" dirty="0" err="1" smtClean="0">
                <a:solidFill>
                  <a:srgbClr val="0F5494"/>
                </a:solidFill>
              </a:rPr>
              <a:t>Cofund</a:t>
            </a:r>
            <a:r>
              <a:rPr lang="en-GB" sz="1100" b="1" dirty="0" smtClean="0">
                <a:solidFill>
                  <a:srgbClr val="0F5494"/>
                </a:solidFill>
              </a:rPr>
              <a:t>: Strong support to preparation and implementation</a:t>
            </a:r>
            <a:endParaRPr lang="en-GB" sz="1100" b="1" dirty="0">
              <a:solidFill>
                <a:srgbClr val="0F5494"/>
              </a:solidFill>
            </a:endParaRPr>
          </a:p>
        </p:txBody>
      </p:sp>
      <p:sp>
        <p:nvSpPr>
          <p:cNvPr id="4" name="TextBox 3"/>
          <p:cNvSpPr txBox="1"/>
          <p:nvPr/>
        </p:nvSpPr>
        <p:spPr>
          <a:xfrm>
            <a:off x="1878010" y="5586412"/>
            <a:ext cx="3630094" cy="434876"/>
          </a:xfrm>
          <a:prstGeom prst="rect">
            <a:avLst/>
          </a:prstGeom>
          <a:solidFill>
            <a:schemeClr val="accent5">
              <a:lumMod val="75000"/>
            </a:schemeClr>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ERA-NET </a:t>
            </a:r>
            <a:r>
              <a:rPr lang="en-GB" sz="1100" b="1" dirty="0" err="1" smtClean="0">
                <a:solidFill>
                  <a:srgbClr val="0F5494"/>
                </a:solidFill>
              </a:rPr>
              <a:t>Cofund</a:t>
            </a:r>
            <a:r>
              <a:rPr lang="en-GB" sz="1100" b="1" dirty="0" smtClean="0">
                <a:solidFill>
                  <a:srgbClr val="0F5494"/>
                </a:solidFill>
              </a:rPr>
              <a:t>: Little support to </a:t>
            </a:r>
            <a:r>
              <a:rPr lang="en-GB" sz="1100" b="1" dirty="0" err="1" smtClean="0">
                <a:solidFill>
                  <a:srgbClr val="0F5494"/>
                </a:solidFill>
              </a:rPr>
              <a:t>prepa</a:t>
            </a:r>
            <a:r>
              <a:rPr lang="en-GB" sz="1100" b="1" dirty="0" smtClean="0">
                <a:solidFill>
                  <a:srgbClr val="0F5494"/>
                </a:solidFill>
              </a:rPr>
              <a:t>-ration, </a:t>
            </a:r>
            <a:r>
              <a:rPr lang="en-GB" sz="1100" b="1" u="sng" dirty="0" smtClean="0">
                <a:solidFill>
                  <a:srgbClr val="0F5494"/>
                </a:solidFill>
              </a:rPr>
              <a:t>no</a:t>
            </a:r>
            <a:r>
              <a:rPr lang="en-GB" sz="1100" b="1" dirty="0" smtClean="0">
                <a:solidFill>
                  <a:srgbClr val="0F5494"/>
                </a:solidFill>
              </a:rPr>
              <a:t> support to implementation</a:t>
            </a:r>
            <a:endParaRPr lang="en-GB" sz="1100" b="1" dirty="0">
              <a:solidFill>
                <a:srgbClr val="0F5494"/>
              </a:solidFill>
            </a:endParaRPr>
          </a:p>
        </p:txBody>
      </p:sp>
      <p:sp>
        <p:nvSpPr>
          <p:cNvPr id="5" name="TextBox 4"/>
          <p:cNvSpPr txBox="1"/>
          <p:nvPr/>
        </p:nvSpPr>
        <p:spPr>
          <a:xfrm>
            <a:off x="8244408" y="1484784"/>
            <a:ext cx="648072" cy="432048"/>
          </a:xfrm>
          <a:prstGeom prst="rect">
            <a:avLst/>
          </a:prstGeom>
          <a:solidFill>
            <a:srgbClr val="2EDA7C"/>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CSA</a:t>
            </a:r>
            <a:endParaRPr lang="en-GB" sz="1100" b="1" dirty="0">
              <a:solidFill>
                <a:srgbClr val="0F5494"/>
              </a:solidFill>
            </a:endParaRPr>
          </a:p>
        </p:txBody>
      </p:sp>
      <p:sp>
        <p:nvSpPr>
          <p:cNvPr id="6" name="TextBox 5"/>
          <p:cNvSpPr txBox="1"/>
          <p:nvPr/>
        </p:nvSpPr>
        <p:spPr>
          <a:xfrm>
            <a:off x="7308304" y="1988840"/>
            <a:ext cx="1656184" cy="495300"/>
          </a:xfrm>
          <a:prstGeom prst="rect">
            <a:avLst/>
          </a:prstGeom>
          <a:solidFill>
            <a:srgbClr val="2EDA7C"/>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algn="ctr"/>
            <a:r>
              <a:rPr lang="en-GB" sz="1100" b="1" dirty="0" smtClean="0">
                <a:solidFill>
                  <a:srgbClr val="0F5494"/>
                </a:solidFill>
              </a:rPr>
              <a:t>Marie </a:t>
            </a:r>
            <a:r>
              <a:rPr lang="en-GB" sz="1100" b="1" dirty="0" err="1" smtClean="0">
                <a:solidFill>
                  <a:srgbClr val="0F5494"/>
                </a:solidFill>
              </a:rPr>
              <a:t>Skłodowska</a:t>
            </a:r>
            <a:r>
              <a:rPr lang="en-GB" sz="1100" b="1" dirty="0" smtClean="0">
                <a:solidFill>
                  <a:srgbClr val="0F5494"/>
                </a:solidFill>
              </a:rPr>
              <a:t>-Curie </a:t>
            </a:r>
            <a:r>
              <a:rPr lang="en-GB" sz="1100" b="1" dirty="0" err="1" smtClean="0">
                <a:solidFill>
                  <a:srgbClr val="0F5494"/>
                </a:solidFill>
              </a:rPr>
              <a:t>Cofund</a:t>
            </a:r>
            <a:endParaRPr lang="en-GB" sz="1100" b="1" dirty="0">
              <a:solidFill>
                <a:srgbClr val="0F5494"/>
              </a:solidFill>
            </a:endParaRPr>
          </a:p>
        </p:txBody>
      </p:sp>
      <p:sp>
        <p:nvSpPr>
          <p:cNvPr id="7" name="TextBox 6"/>
          <p:cNvSpPr txBox="1"/>
          <p:nvPr/>
        </p:nvSpPr>
        <p:spPr>
          <a:xfrm>
            <a:off x="7627267" y="2996952"/>
            <a:ext cx="836588" cy="432048"/>
          </a:xfrm>
          <a:prstGeom prst="rect">
            <a:avLst/>
          </a:prstGeom>
          <a:solidFill>
            <a:srgbClr val="2EDA7C"/>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PCP-PPI </a:t>
            </a:r>
            <a:r>
              <a:rPr lang="en-GB" sz="1100" b="1" dirty="0" err="1" smtClean="0">
                <a:solidFill>
                  <a:srgbClr val="0F5494"/>
                </a:solidFill>
              </a:rPr>
              <a:t>Cofund</a:t>
            </a:r>
            <a:endParaRPr lang="en-GB" sz="1100" b="1" dirty="0">
              <a:solidFill>
                <a:srgbClr val="0F5494"/>
              </a:solidFill>
            </a:endParaRPr>
          </a:p>
        </p:txBody>
      </p:sp>
      <p:sp>
        <p:nvSpPr>
          <p:cNvPr id="8" name="TextBox 7"/>
          <p:cNvSpPr txBox="1"/>
          <p:nvPr/>
        </p:nvSpPr>
        <p:spPr>
          <a:xfrm>
            <a:off x="7684429" y="4660304"/>
            <a:ext cx="1025376" cy="718666"/>
          </a:xfrm>
          <a:prstGeom prst="rect">
            <a:avLst/>
          </a:prstGeom>
          <a:solidFill>
            <a:srgbClr val="F65338"/>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chorCtr="0">
            <a:noAutofit/>
          </a:bodyPr>
          <a:lstStyle/>
          <a:p>
            <a:pPr algn="ctr"/>
            <a:r>
              <a:rPr lang="en-GB" sz="1100" b="1" dirty="0" smtClean="0">
                <a:solidFill>
                  <a:srgbClr val="0F5494"/>
                </a:solidFill>
              </a:rPr>
              <a:t>No H2020 support</a:t>
            </a:r>
            <a:endParaRPr lang="en-GB" sz="1100" b="1" dirty="0">
              <a:solidFill>
                <a:srgbClr val="0F5494"/>
              </a:solidFill>
            </a:endParaRPr>
          </a:p>
        </p:txBody>
      </p:sp>
      <p:sp>
        <p:nvSpPr>
          <p:cNvPr id="9" name="TextBox 8"/>
          <p:cNvSpPr txBox="1"/>
          <p:nvPr/>
        </p:nvSpPr>
        <p:spPr>
          <a:xfrm>
            <a:off x="3716536" y="2132856"/>
            <a:ext cx="1620180" cy="864096"/>
          </a:xfrm>
          <a:prstGeom prst="rect">
            <a:avLst/>
          </a:prstGeom>
          <a:solidFill>
            <a:schemeClr val="accent5">
              <a:lumMod val="75000"/>
            </a:schemeClr>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ERA-NET </a:t>
            </a:r>
            <a:r>
              <a:rPr lang="en-GB" sz="1100" b="1" dirty="0" err="1" smtClean="0">
                <a:solidFill>
                  <a:srgbClr val="0F5494"/>
                </a:solidFill>
              </a:rPr>
              <a:t>Cofund</a:t>
            </a:r>
            <a:r>
              <a:rPr lang="en-GB" sz="1100" b="1" dirty="0" smtClean="0">
                <a:solidFill>
                  <a:srgbClr val="0F5494"/>
                </a:solidFill>
              </a:rPr>
              <a:t>: Weak support to preparation and implementation</a:t>
            </a:r>
            <a:endParaRPr lang="en-GB" sz="1100" b="1" dirty="0">
              <a:solidFill>
                <a:srgbClr val="0F5494"/>
              </a:solidFill>
            </a:endParaRPr>
          </a:p>
        </p:txBody>
      </p:sp>
      <p:sp>
        <p:nvSpPr>
          <p:cNvPr id="10" name="TextBox 9"/>
          <p:cNvSpPr txBox="1"/>
          <p:nvPr/>
        </p:nvSpPr>
        <p:spPr>
          <a:xfrm>
            <a:off x="1873942" y="6162476"/>
            <a:ext cx="3634162" cy="434876"/>
          </a:xfrm>
          <a:prstGeom prst="rect">
            <a:avLst/>
          </a:prstGeom>
          <a:solidFill>
            <a:schemeClr val="accent5">
              <a:lumMod val="75000"/>
            </a:schemeClr>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CSA: Possible strong support to preparation, </a:t>
            </a:r>
            <a:r>
              <a:rPr lang="en-GB" sz="1100" b="1" u="sng" dirty="0" smtClean="0">
                <a:solidFill>
                  <a:srgbClr val="0F5494"/>
                </a:solidFill>
              </a:rPr>
              <a:t>no</a:t>
            </a:r>
            <a:r>
              <a:rPr lang="en-GB" sz="1100" b="1" dirty="0" smtClean="0">
                <a:solidFill>
                  <a:srgbClr val="0F5494"/>
                </a:solidFill>
              </a:rPr>
              <a:t> support to implementation</a:t>
            </a:r>
            <a:endParaRPr lang="en-GB" sz="1100" b="1" dirty="0">
              <a:solidFill>
                <a:srgbClr val="0F5494"/>
              </a:solidFill>
            </a:endParaRPr>
          </a:p>
        </p:txBody>
      </p:sp>
      <p:sp>
        <p:nvSpPr>
          <p:cNvPr id="12" name="L-Shape 11"/>
          <p:cNvSpPr/>
          <p:nvPr/>
        </p:nvSpPr>
        <p:spPr bwMode="auto">
          <a:xfrm rot="5400000">
            <a:off x="4526626" y="3519252"/>
            <a:ext cx="1026114" cy="1540396"/>
          </a:xfrm>
          <a:prstGeom prst="corner">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grpSp>
        <p:nvGrpSpPr>
          <p:cNvPr id="13" name="Group 12"/>
          <p:cNvGrpSpPr/>
          <p:nvPr/>
        </p:nvGrpSpPr>
        <p:grpSpPr>
          <a:xfrm>
            <a:off x="2312380" y="3717032"/>
            <a:ext cx="4680519" cy="926580"/>
            <a:chOff x="2483769" y="3902384"/>
            <a:chExt cx="4680519" cy="926580"/>
          </a:xfrm>
          <a:scene3d>
            <a:camera prst="orthographicFront">
              <a:rot lat="0" lon="0" rev="0"/>
            </a:camera>
            <a:lightRig rig="balanced" dir="t">
              <a:rot lat="0" lon="0" rev="8700000"/>
            </a:lightRig>
          </a:scene3d>
        </p:grpSpPr>
        <p:sp>
          <p:nvSpPr>
            <p:cNvPr id="11" name="Trapezoid 10"/>
            <p:cNvSpPr/>
            <p:nvPr/>
          </p:nvSpPr>
          <p:spPr bwMode="auto">
            <a:xfrm rot="10800000">
              <a:off x="3712661" y="4254276"/>
              <a:ext cx="2000593" cy="574688"/>
            </a:xfrm>
            <a:prstGeom prst="trapezoid">
              <a:avLst>
                <a:gd name="adj" fmla="val 90745"/>
              </a:avLst>
            </a:prstGeom>
            <a:solidFill>
              <a:srgbClr val="2EDA7C"/>
            </a:solidFill>
            <a:ln>
              <a:noFill/>
            </a:ln>
            <a:effectLst>
              <a:outerShdw blurRad="44450" dist="27940" dir="5400000" algn="ctr">
                <a:srgbClr val="000000">
                  <a:alpha val="32000"/>
                </a:srgbClr>
              </a:outerShdw>
            </a:effectLst>
            <a:sp3d>
              <a:bevelT w="190500" h="38100"/>
            </a:sp3d>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14" name="TextBox 13"/>
            <p:cNvSpPr txBox="1"/>
            <p:nvPr/>
          </p:nvSpPr>
          <p:spPr>
            <a:xfrm>
              <a:off x="2483769" y="3902384"/>
              <a:ext cx="4680519" cy="717030"/>
            </a:xfrm>
            <a:prstGeom prst="rect">
              <a:avLst/>
            </a:prstGeom>
            <a:solidFill>
              <a:srgbClr val="2EDA7C"/>
            </a:solidFill>
            <a:ln>
              <a:noFill/>
            </a:ln>
            <a:effectLst>
              <a:outerShdw blurRad="44450" dist="27940" dir="5400000" algn="ctr">
                <a:srgbClr val="000000">
                  <a:alpha val="32000"/>
                </a:srgbClr>
              </a:outerShdw>
              <a:softEdge rad="0"/>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pPr algn="ctr"/>
              <a:r>
                <a:rPr lang="en-GB" sz="1100" b="1" dirty="0" smtClean="0">
                  <a:solidFill>
                    <a:srgbClr val="0F5494"/>
                  </a:solidFill>
                </a:rPr>
                <a:t>Article 185 / European Joint Programme </a:t>
              </a:r>
              <a:r>
                <a:rPr lang="en-GB" sz="1100" b="1" dirty="0" err="1" smtClean="0">
                  <a:solidFill>
                    <a:srgbClr val="0F5494"/>
                  </a:solidFill>
                </a:rPr>
                <a:t>Cofund</a:t>
              </a:r>
              <a:r>
                <a:rPr lang="en-GB" sz="1100" b="1" dirty="0" smtClean="0">
                  <a:solidFill>
                    <a:srgbClr val="0F5494"/>
                  </a:solidFill>
                </a:rPr>
                <a:t>: </a:t>
              </a:r>
              <a:br>
                <a:rPr lang="en-GB" sz="1100" b="1" dirty="0" smtClean="0">
                  <a:solidFill>
                    <a:srgbClr val="0F5494"/>
                  </a:solidFill>
                </a:rPr>
              </a:br>
              <a:r>
                <a:rPr lang="en-GB" sz="1100" b="1" dirty="0">
                  <a:solidFill>
                    <a:srgbClr val="0F5494"/>
                  </a:solidFill>
                </a:rPr>
                <a:t>P</a:t>
              </a:r>
              <a:r>
                <a:rPr lang="en-GB" sz="1100" b="1" dirty="0" smtClean="0">
                  <a:solidFill>
                    <a:srgbClr val="0F5494"/>
                  </a:solidFill>
                </a:rPr>
                <a:t>ossible strong support to implementation for a broad range of activities </a:t>
              </a:r>
              <a:endParaRPr lang="en-GB" sz="1100" b="1" dirty="0">
                <a:solidFill>
                  <a:srgbClr val="0F5494"/>
                </a:solidFill>
              </a:endParaRPr>
            </a:p>
          </p:txBody>
        </p:sp>
      </p:grpSp>
      <p:sp>
        <p:nvSpPr>
          <p:cNvPr id="15" name="TextBox 14"/>
          <p:cNvSpPr txBox="1"/>
          <p:nvPr/>
        </p:nvSpPr>
        <p:spPr>
          <a:xfrm>
            <a:off x="1876264" y="2964942"/>
            <a:ext cx="1588244" cy="398536"/>
          </a:xfrm>
          <a:prstGeom prst="rect">
            <a:avLst/>
          </a:prstGeom>
          <a:solidFill>
            <a:schemeClr val="accent5">
              <a:lumMod val="75000"/>
            </a:schemeClr>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Thematic calls under H2020</a:t>
            </a:r>
            <a:endParaRPr lang="en-GB" sz="1100" b="1" dirty="0">
              <a:solidFill>
                <a:srgbClr val="0F5494"/>
              </a:solidFill>
            </a:endParaRPr>
          </a:p>
        </p:txBody>
      </p:sp>
      <p:sp>
        <p:nvSpPr>
          <p:cNvPr id="16" name="TextBox 15"/>
          <p:cNvSpPr txBox="1"/>
          <p:nvPr/>
        </p:nvSpPr>
        <p:spPr>
          <a:xfrm>
            <a:off x="8197117" y="2602220"/>
            <a:ext cx="695363" cy="300310"/>
          </a:xfrm>
          <a:prstGeom prst="rect">
            <a:avLst/>
          </a:prstGeom>
          <a:solidFill>
            <a:srgbClr val="2EDA7C"/>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ESFRI</a:t>
            </a:r>
            <a:endParaRPr lang="en-GB" sz="1100" b="1" dirty="0">
              <a:solidFill>
                <a:srgbClr val="0F5494"/>
              </a:solidFill>
            </a:endParaRPr>
          </a:p>
        </p:txBody>
      </p:sp>
      <p:sp>
        <p:nvSpPr>
          <p:cNvPr id="17" name="TextBox 16"/>
          <p:cNvSpPr txBox="1"/>
          <p:nvPr/>
        </p:nvSpPr>
        <p:spPr>
          <a:xfrm>
            <a:off x="3131840" y="5229200"/>
            <a:ext cx="611276" cy="288032"/>
          </a:xfrm>
          <a:prstGeom prst="rect">
            <a:avLst/>
          </a:prstGeom>
          <a:solidFill>
            <a:srgbClr val="2EDA7C"/>
          </a:solidFill>
          <a:ln>
            <a:noFill/>
          </a:ln>
          <a:effectLst>
            <a:softEdge rad="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noAutofit/>
          </a:bodyPr>
          <a:lstStyle/>
          <a:p>
            <a:r>
              <a:rPr lang="en-GB" sz="1100" b="1" dirty="0" smtClean="0">
                <a:solidFill>
                  <a:srgbClr val="0F5494"/>
                </a:solidFill>
              </a:rPr>
              <a:t>COST</a:t>
            </a:r>
            <a:endParaRPr lang="en-GB" sz="1100" b="1" dirty="0">
              <a:solidFill>
                <a:srgbClr val="0F5494"/>
              </a:solidFill>
            </a:endParaRPr>
          </a:p>
        </p:txBody>
      </p:sp>
    </p:spTree>
    <p:extLst>
      <p:ext uri="{BB962C8B-B14F-4D97-AF65-F5344CB8AC3E}">
        <p14:creationId xmlns:p14="http://schemas.microsoft.com/office/powerpoint/2010/main" val="4096658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animEffect transition="in" filter="fade">
                                      <p:cBhvr>
                                        <p:cTn id="51" dur="500"/>
                                        <p:tgtEl>
                                          <p:spTgt spid="7"/>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p:cTn id="56" dur="500" fill="hold"/>
                                        <p:tgtEl>
                                          <p:spTgt spid="4"/>
                                        </p:tgtEl>
                                        <p:attrNameLst>
                                          <p:attrName>ppt_w</p:attrName>
                                        </p:attrNameLst>
                                      </p:cBhvr>
                                      <p:tavLst>
                                        <p:tav tm="0">
                                          <p:val>
                                            <p:fltVal val="0"/>
                                          </p:val>
                                        </p:tav>
                                        <p:tav tm="100000">
                                          <p:val>
                                            <p:strVal val="#ppt_w"/>
                                          </p:val>
                                        </p:tav>
                                      </p:tavLst>
                                    </p:anim>
                                    <p:anim calcmode="lin" valueType="num">
                                      <p:cBhvr>
                                        <p:cTn id="57" dur="500" fill="hold"/>
                                        <p:tgtEl>
                                          <p:spTgt spid="4"/>
                                        </p:tgtEl>
                                        <p:attrNameLst>
                                          <p:attrName>ppt_h</p:attrName>
                                        </p:attrNameLst>
                                      </p:cBhvr>
                                      <p:tavLst>
                                        <p:tav tm="0">
                                          <p:val>
                                            <p:fltVal val="0"/>
                                          </p:val>
                                        </p:tav>
                                        <p:tav tm="100000">
                                          <p:val>
                                            <p:strVal val="#ppt_h"/>
                                          </p:val>
                                        </p:tav>
                                      </p:tavLst>
                                    </p:anim>
                                    <p:animEffect transition="in" filter="fade">
                                      <p:cBhvr>
                                        <p:cTn id="58" dur="500"/>
                                        <p:tgtEl>
                                          <p:spTgt spid="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 calcmode="lin" valueType="num">
                                      <p:cBhvr>
                                        <p:cTn id="63" dur="500" fill="hold"/>
                                        <p:tgtEl>
                                          <p:spTgt spid="10"/>
                                        </p:tgtEl>
                                        <p:attrNameLst>
                                          <p:attrName>ppt_w</p:attrName>
                                        </p:attrNameLst>
                                      </p:cBhvr>
                                      <p:tavLst>
                                        <p:tav tm="0">
                                          <p:val>
                                            <p:fltVal val="0"/>
                                          </p:val>
                                        </p:tav>
                                        <p:tav tm="100000">
                                          <p:val>
                                            <p:strVal val="#ppt_w"/>
                                          </p:val>
                                        </p:tav>
                                      </p:tavLst>
                                    </p:anim>
                                    <p:anim calcmode="lin" valueType="num">
                                      <p:cBhvr>
                                        <p:cTn id="64" dur="500" fill="hold"/>
                                        <p:tgtEl>
                                          <p:spTgt spid="10"/>
                                        </p:tgtEl>
                                        <p:attrNameLst>
                                          <p:attrName>ppt_h</p:attrName>
                                        </p:attrNameLst>
                                      </p:cBhvr>
                                      <p:tavLst>
                                        <p:tav tm="0">
                                          <p:val>
                                            <p:fltVal val="0"/>
                                          </p:val>
                                        </p:tav>
                                        <p:tav tm="100000">
                                          <p:val>
                                            <p:strVal val="#ppt_h"/>
                                          </p:val>
                                        </p:tav>
                                      </p:tavLst>
                                    </p:anim>
                                    <p:animEffect transition="in" filter="fade">
                                      <p:cBhvr>
                                        <p:cTn id="65" dur="500"/>
                                        <p:tgtEl>
                                          <p:spTgt spid="10"/>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fill="hold"/>
                                        <p:tgtEl>
                                          <p:spTgt spid="8"/>
                                        </p:tgtEl>
                                        <p:attrNameLst>
                                          <p:attrName>ppt_w</p:attrName>
                                        </p:attrNameLst>
                                      </p:cBhvr>
                                      <p:tavLst>
                                        <p:tav tm="0">
                                          <p:val>
                                            <p:fltVal val="0"/>
                                          </p:val>
                                        </p:tav>
                                        <p:tav tm="100000">
                                          <p:val>
                                            <p:strVal val="#ppt_w"/>
                                          </p:val>
                                        </p:tav>
                                      </p:tavLst>
                                    </p:anim>
                                    <p:anim calcmode="lin" valueType="num">
                                      <p:cBhvr>
                                        <p:cTn id="71" dur="500" fill="hold"/>
                                        <p:tgtEl>
                                          <p:spTgt spid="8"/>
                                        </p:tgtEl>
                                        <p:attrNameLst>
                                          <p:attrName>ppt_h</p:attrName>
                                        </p:attrNameLst>
                                      </p:cBhvr>
                                      <p:tavLst>
                                        <p:tav tm="0">
                                          <p:val>
                                            <p:fltVal val="0"/>
                                          </p:val>
                                        </p:tav>
                                        <p:tav tm="100000">
                                          <p:val>
                                            <p:strVal val="#ppt_h"/>
                                          </p:val>
                                        </p:tav>
                                      </p:tavLst>
                                    </p:anim>
                                    <p:animEffect transition="in" filter="fade">
                                      <p:cBhvr>
                                        <p:cTn id="72" dur="500"/>
                                        <p:tgtEl>
                                          <p:spTgt spid="8"/>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 calcmode="lin" valueType="num">
                                      <p:cBhvr>
                                        <p:cTn id="77" dur="500" fill="hold"/>
                                        <p:tgtEl>
                                          <p:spTgt spid="17"/>
                                        </p:tgtEl>
                                        <p:attrNameLst>
                                          <p:attrName>ppt_w</p:attrName>
                                        </p:attrNameLst>
                                      </p:cBhvr>
                                      <p:tavLst>
                                        <p:tav tm="0">
                                          <p:val>
                                            <p:fltVal val="0"/>
                                          </p:val>
                                        </p:tav>
                                        <p:tav tm="100000">
                                          <p:val>
                                            <p:strVal val="#ppt_w"/>
                                          </p:val>
                                        </p:tav>
                                      </p:tavLst>
                                    </p:anim>
                                    <p:anim calcmode="lin" valueType="num">
                                      <p:cBhvr>
                                        <p:cTn id="78" dur="500" fill="hold"/>
                                        <p:tgtEl>
                                          <p:spTgt spid="17"/>
                                        </p:tgtEl>
                                        <p:attrNameLst>
                                          <p:attrName>ppt_h</p:attrName>
                                        </p:attrNameLst>
                                      </p:cBhvr>
                                      <p:tavLst>
                                        <p:tav tm="0">
                                          <p:val>
                                            <p:fltVal val="0"/>
                                          </p:val>
                                        </p:tav>
                                        <p:tav tm="100000">
                                          <p:val>
                                            <p:strVal val="#ppt_h"/>
                                          </p:val>
                                        </p:tav>
                                      </p:tavLst>
                                    </p:anim>
                                    <p:animEffect transition="in" filter="fade">
                                      <p:cBhvr>
                                        <p:cTn id="79" dur="500"/>
                                        <p:tgtEl>
                                          <p:spTgt spid="17"/>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13"/>
                                        </p:tgtEl>
                                        <p:attrNameLst>
                                          <p:attrName>style.visibility</p:attrName>
                                        </p:attrNameLst>
                                      </p:cBhvr>
                                      <p:to>
                                        <p:strVal val="visible"/>
                                      </p:to>
                                    </p:set>
                                    <p:anim calcmode="lin" valueType="num">
                                      <p:cBhvr>
                                        <p:cTn id="84" dur="500" fill="hold"/>
                                        <p:tgtEl>
                                          <p:spTgt spid="13"/>
                                        </p:tgtEl>
                                        <p:attrNameLst>
                                          <p:attrName>ppt_w</p:attrName>
                                        </p:attrNameLst>
                                      </p:cBhvr>
                                      <p:tavLst>
                                        <p:tav tm="0">
                                          <p:val>
                                            <p:fltVal val="0"/>
                                          </p:val>
                                        </p:tav>
                                        <p:tav tm="100000">
                                          <p:val>
                                            <p:strVal val="#ppt_w"/>
                                          </p:val>
                                        </p:tav>
                                      </p:tavLst>
                                    </p:anim>
                                    <p:anim calcmode="lin" valueType="num">
                                      <p:cBhvr>
                                        <p:cTn id="85" dur="500" fill="hold"/>
                                        <p:tgtEl>
                                          <p:spTgt spid="13"/>
                                        </p:tgtEl>
                                        <p:attrNameLst>
                                          <p:attrName>ppt_h</p:attrName>
                                        </p:attrNameLst>
                                      </p:cBhvr>
                                      <p:tavLst>
                                        <p:tav tm="0">
                                          <p:val>
                                            <p:fltVal val="0"/>
                                          </p:val>
                                        </p:tav>
                                        <p:tav tm="100000">
                                          <p:val>
                                            <p:strVal val="#ppt_h"/>
                                          </p:val>
                                        </p:tav>
                                      </p:tavLst>
                                    </p:anim>
                                    <p:animEffect transition="in" filter="fade">
                                      <p:cBhvr>
                                        <p:cTn id="8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9" grpId="0" animBg="1"/>
      <p:bldP spid="10" grpId="0" animBg="1"/>
      <p:bldP spid="15" grpId="0" animBg="1"/>
      <p:bldP spid="1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497192" cy="576982"/>
          </a:xfrm>
        </p:spPr>
        <p:txBody>
          <a:bodyPr/>
          <a:lstStyle/>
          <a:p>
            <a:pPr marL="0" indent="0"/>
            <a:r>
              <a:rPr lang="en-GB" sz="2400" dirty="0" smtClean="0"/>
              <a:t>First indications from H2020 ERA-NETs 2014/15</a:t>
            </a:r>
            <a:endParaRPr lang="en-GB" sz="2400" dirty="0"/>
          </a:p>
        </p:txBody>
      </p:sp>
      <p:sp>
        <p:nvSpPr>
          <p:cNvPr id="3" name="Content Placeholder 2"/>
          <p:cNvSpPr>
            <a:spLocks noGrp="1"/>
          </p:cNvSpPr>
          <p:nvPr>
            <p:ph idx="1"/>
          </p:nvPr>
        </p:nvSpPr>
        <p:spPr>
          <a:xfrm>
            <a:off x="539552" y="2060848"/>
            <a:ext cx="8136904" cy="4464596"/>
          </a:xfrm>
          <a:ln>
            <a:prstDash val="solid"/>
          </a:ln>
        </p:spPr>
        <p:txBody>
          <a:bodyPr/>
          <a:lstStyle/>
          <a:p>
            <a:pPr marL="0" indent="0">
              <a:buNone/>
            </a:pPr>
            <a:endParaRPr lang="en-GB" sz="1600" i="0" dirty="0"/>
          </a:p>
          <a:p>
            <a:pPr marL="0" indent="0">
              <a:buNone/>
            </a:pPr>
            <a:endParaRPr lang="en-GB" sz="1600" i="0" dirty="0" smtClean="0"/>
          </a:p>
        </p:txBody>
      </p:sp>
      <p:graphicFrame>
        <p:nvGraphicFramePr>
          <p:cNvPr id="4" name="Table 3"/>
          <p:cNvGraphicFramePr>
            <a:graphicFrameLocks noGrp="1"/>
          </p:cNvGraphicFramePr>
          <p:nvPr>
            <p:extLst>
              <p:ext uri="{D42A27DB-BD31-4B8C-83A1-F6EECF244321}">
                <p14:modId xmlns:p14="http://schemas.microsoft.com/office/powerpoint/2010/main" val="3161151854"/>
              </p:ext>
            </p:extLst>
          </p:nvPr>
        </p:nvGraphicFramePr>
        <p:xfrm>
          <a:off x="467544" y="2060848"/>
          <a:ext cx="8352928" cy="4507984"/>
        </p:xfrm>
        <a:graphic>
          <a:graphicData uri="http://schemas.openxmlformats.org/drawingml/2006/table">
            <a:tbl>
              <a:tblPr firstRow="1" bandRow="1">
                <a:tableStyleId>{5C22544A-7EE6-4342-B048-85BDC9FD1C3A}</a:tableStyleId>
              </a:tblPr>
              <a:tblGrid>
                <a:gridCol w="2758765"/>
                <a:gridCol w="2452236"/>
                <a:gridCol w="3141927"/>
              </a:tblGrid>
              <a:tr h="576064">
                <a:tc>
                  <a:txBody>
                    <a:bodyPr/>
                    <a:lstStyle/>
                    <a:p>
                      <a:endParaRPr lang="en-GB" dirty="0"/>
                    </a:p>
                  </a:txBody>
                  <a:tcPr/>
                </a:tc>
                <a:tc>
                  <a:txBody>
                    <a:bodyPr/>
                    <a:lstStyle/>
                    <a:p>
                      <a:r>
                        <a:rPr lang="en-GB" dirty="0" smtClean="0">
                          <a:solidFill>
                            <a:srgbClr val="336699"/>
                          </a:solidFill>
                        </a:rPr>
                        <a:t>FP7</a:t>
                      </a:r>
                      <a:endParaRPr lang="en-GB" dirty="0">
                        <a:solidFill>
                          <a:srgbClr val="336699"/>
                        </a:solidFill>
                      </a:endParaRPr>
                    </a:p>
                  </a:txBody>
                  <a:tcPr/>
                </a:tc>
                <a:tc>
                  <a:txBody>
                    <a:bodyPr/>
                    <a:lstStyle/>
                    <a:p>
                      <a:r>
                        <a:rPr lang="en-GB" dirty="0" smtClean="0">
                          <a:solidFill>
                            <a:srgbClr val="336699"/>
                          </a:solidFill>
                        </a:rPr>
                        <a:t>Horizon</a:t>
                      </a:r>
                      <a:r>
                        <a:rPr lang="en-GB" baseline="0" dirty="0" smtClean="0">
                          <a:solidFill>
                            <a:srgbClr val="336699"/>
                          </a:solidFill>
                        </a:rPr>
                        <a:t> 2020</a:t>
                      </a:r>
                      <a:endParaRPr lang="en-GB" dirty="0">
                        <a:solidFill>
                          <a:srgbClr val="336699"/>
                        </a:solidFill>
                      </a:endParaRPr>
                    </a:p>
                  </a:txBody>
                  <a:tcPr/>
                </a:tc>
              </a:tr>
              <a:tr h="576064">
                <a:tc>
                  <a:txBody>
                    <a:bodyPr/>
                    <a:lstStyle/>
                    <a:p>
                      <a:r>
                        <a:rPr lang="en-GB" dirty="0" smtClean="0"/>
                        <a:t>Number of countries</a:t>
                      </a:r>
                      <a:r>
                        <a:rPr lang="en-GB" baseline="0" dirty="0" smtClean="0"/>
                        <a:t> per call</a:t>
                      </a:r>
                      <a:endParaRPr lang="en-GB" dirty="0"/>
                    </a:p>
                  </a:txBody>
                  <a:tcPr/>
                </a:tc>
                <a:tc>
                  <a:txBody>
                    <a:bodyPr/>
                    <a:lstStyle/>
                    <a:p>
                      <a:r>
                        <a:rPr lang="en-GB" dirty="0" smtClean="0"/>
                        <a:t>10</a:t>
                      </a:r>
                      <a:endParaRPr lang="en-GB" dirty="0"/>
                    </a:p>
                  </a:txBody>
                  <a:tcPr/>
                </a:tc>
                <a:tc>
                  <a:txBody>
                    <a:bodyPr/>
                    <a:lstStyle/>
                    <a:p>
                      <a:r>
                        <a:rPr lang="en-GB" dirty="0" smtClean="0"/>
                        <a:t>15</a:t>
                      </a:r>
                      <a:endParaRPr lang="en-GB" dirty="0"/>
                    </a:p>
                  </a:txBody>
                  <a:tcPr/>
                </a:tc>
              </a:tr>
              <a:tr h="576064">
                <a:tc>
                  <a:txBody>
                    <a:bodyPr/>
                    <a:lstStyle/>
                    <a:p>
                      <a:r>
                        <a:rPr lang="en-GB" dirty="0" smtClean="0"/>
                        <a:t>Average call budget</a:t>
                      </a:r>
                      <a:br>
                        <a:rPr lang="en-GB" dirty="0" smtClean="0"/>
                      </a:br>
                      <a:r>
                        <a:rPr lang="en-GB" dirty="0" smtClean="0"/>
                        <a:t>[Euro million]</a:t>
                      </a:r>
                      <a:endParaRPr lang="en-GB" dirty="0"/>
                    </a:p>
                  </a:txBody>
                  <a:tcPr/>
                </a:tc>
                <a:tc>
                  <a:txBody>
                    <a:bodyPr/>
                    <a:lstStyle/>
                    <a:p>
                      <a:r>
                        <a:rPr lang="en-GB" dirty="0" smtClean="0"/>
                        <a:t>8,8</a:t>
                      </a:r>
                      <a:endParaRPr lang="en-GB" dirty="0"/>
                    </a:p>
                  </a:txBody>
                  <a:tcPr/>
                </a:tc>
                <a:tc>
                  <a:txBody>
                    <a:bodyPr/>
                    <a:lstStyle/>
                    <a:p>
                      <a:r>
                        <a:rPr lang="en-GB" dirty="0" smtClean="0"/>
                        <a:t>29,5</a:t>
                      </a:r>
                      <a:endParaRPr lang="en-GB" dirty="0"/>
                    </a:p>
                  </a:txBody>
                  <a:tcPr/>
                </a:tc>
              </a:tr>
              <a:tr h="576064">
                <a:tc>
                  <a:txBody>
                    <a:bodyPr/>
                    <a:lstStyle/>
                    <a:p>
                      <a:r>
                        <a:rPr lang="en-GB" dirty="0" smtClean="0"/>
                        <a:t>Share of EU13</a:t>
                      </a:r>
                      <a:br>
                        <a:rPr lang="en-GB" dirty="0" smtClean="0"/>
                      </a:br>
                      <a:r>
                        <a:rPr lang="en-GB" dirty="0" smtClean="0"/>
                        <a:t>- budget</a:t>
                      </a:r>
                    </a:p>
                    <a:p>
                      <a:r>
                        <a:rPr lang="en-GB" smtClean="0"/>
                        <a:t>- participation</a:t>
                      </a:r>
                      <a:endParaRPr lang="en-GB" dirty="0"/>
                    </a:p>
                  </a:txBody>
                  <a:tcPr/>
                </a:tc>
                <a:tc>
                  <a:txBody>
                    <a:bodyPr/>
                    <a:lstStyle/>
                    <a:p>
                      <a:endParaRPr lang="en-GB" dirty="0" smtClean="0"/>
                    </a:p>
                    <a:p>
                      <a:r>
                        <a:rPr lang="en-GB" dirty="0" smtClean="0"/>
                        <a:t>  5%</a:t>
                      </a:r>
                    </a:p>
                    <a:p>
                      <a:r>
                        <a:rPr lang="en-GB" dirty="0" smtClean="0"/>
                        <a:t>13%</a:t>
                      </a:r>
                    </a:p>
                  </a:txBody>
                  <a:tcPr/>
                </a:tc>
                <a:tc>
                  <a:txBody>
                    <a:bodyPr/>
                    <a:lstStyle/>
                    <a:p>
                      <a:endParaRPr lang="en-GB" dirty="0" smtClean="0"/>
                    </a:p>
                    <a:p>
                      <a:r>
                        <a:rPr lang="en-GB" dirty="0" smtClean="0"/>
                        <a:t>  5%</a:t>
                      </a:r>
                    </a:p>
                    <a:p>
                      <a:r>
                        <a:rPr lang="en-GB" dirty="0" smtClean="0"/>
                        <a:t>20%</a:t>
                      </a:r>
                      <a:endParaRPr lang="en-GB" dirty="0"/>
                    </a:p>
                  </a:txBody>
                  <a:tcPr/>
                </a:tc>
              </a:tr>
              <a:tr h="1152128">
                <a:tc>
                  <a:txBody>
                    <a:bodyPr/>
                    <a:lstStyle/>
                    <a:p>
                      <a:r>
                        <a:rPr lang="en-GB" dirty="0" smtClean="0"/>
                        <a:t>Countries</a:t>
                      </a:r>
                      <a:r>
                        <a:rPr lang="en-GB" baseline="0" dirty="0" smtClean="0"/>
                        <a:t> p</a:t>
                      </a:r>
                      <a:r>
                        <a:rPr lang="en-GB" dirty="0" smtClean="0"/>
                        <a:t>articipating in calls</a:t>
                      </a:r>
                    </a:p>
                    <a:p>
                      <a:r>
                        <a:rPr lang="en-GB" dirty="0" smtClean="0"/>
                        <a:t>100%</a:t>
                      </a:r>
                    </a:p>
                    <a:p>
                      <a:pPr marL="0" indent="0">
                        <a:buFont typeface="Wingdings"/>
                        <a:buNone/>
                      </a:pPr>
                      <a:r>
                        <a:rPr lang="en-GB" dirty="0" smtClean="0"/>
                        <a:t>&gt; 80%</a:t>
                      </a:r>
                    </a:p>
                    <a:p>
                      <a:pPr marL="0" indent="0">
                        <a:buFont typeface="Wingdings"/>
                        <a:buNone/>
                      </a:pPr>
                      <a:r>
                        <a:rPr lang="en-GB" dirty="0" smtClean="0"/>
                        <a:t>&gt; 60%</a:t>
                      </a:r>
                      <a:endParaRPr lang="en-GB" dirty="0"/>
                    </a:p>
                  </a:txBody>
                  <a:tcPr/>
                </a:tc>
                <a:tc>
                  <a:txBody>
                    <a:bodyPr/>
                    <a:lstStyle/>
                    <a:p>
                      <a:endParaRPr lang="en-GB" dirty="0" smtClean="0"/>
                    </a:p>
                    <a:p>
                      <a:endParaRPr lang="en-GB" dirty="0" smtClean="0"/>
                    </a:p>
                    <a:p>
                      <a:r>
                        <a:rPr lang="en-GB" dirty="0" smtClean="0"/>
                        <a:t>- </a:t>
                      </a:r>
                      <a:br>
                        <a:rPr lang="en-GB" dirty="0" smtClean="0"/>
                      </a:br>
                      <a:r>
                        <a:rPr lang="en-GB" dirty="0" smtClean="0"/>
                        <a:t>- </a:t>
                      </a:r>
                      <a:br>
                        <a:rPr lang="en-GB" dirty="0" smtClean="0"/>
                      </a:br>
                      <a:r>
                        <a:rPr lang="en-GB" dirty="0" smtClean="0"/>
                        <a:t>3 (BE, FR, DE)</a:t>
                      </a:r>
                      <a:endParaRPr lang="en-GB" dirty="0"/>
                    </a:p>
                  </a:txBody>
                  <a:tcPr/>
                </a:tc>
                <a:tc>
                  <a:txBody>
                    <a:bodyPr/>
                    <a:lstStyle/>
                    <a:p>
                      <a:endParaRPr lang="en-GB" dirty="0" smtClean="0"/>
                    </a:p>
                    <a:p>
                      <a:endParaRPr lang="en-GB" dirty="0" smtClean="0"/>
                    </a:p>
                    <a:p>
                      <a:r>
                        <a:rPr lang="en-GB" baseline="0" dirty="0" smtClean="0"/>
                        <a:t/>
                      </a:r>
                      <a:br>
                        <a:rPr lang="en-GB" baseline="0" dirty="0" smtClean="0"/>
                      </a:br>
                      <a:r>
                        <a:rPr lang="en-GB" baseline="0" dirty="0" smtClean="0"/>
                        <a:t>5 (BE, ES, NL)</a:t>
                      </a:r>
                      <a:br>
                        <a:rPr lang="en-GB" baseline="0" dirty="0" smtClean="0"/>
                      </a:br>
                      <a:r>
                        <a:rPr lang="en-GB" baseline="0" dirty="0" smtClean="0"/>
                        <a:t>13 (+ AT, DK, FR, DE, IT, PL, PT, UK, NO, TR)</a:t>
                      </a:r>
                      <a:endParaRPr lang="en-GB" dirty="0"/>
                    </a:p>
                  </a:txBody>
                  <a:tcPr/>
                </a:tc>
              </a:tr>
            </a:tbl>
          </a:graphicData>
        </a:graphic>
      </p:graphicFrame>
    </p:spTree>
    <p:extLst>
      <p:ext uri="{BB962C8B-B14F-4D97-AF65-F5344CB8AC3E}">
        <p14:creationId xmlns:p14="http://schemas.microsoft.com/office/powerpoint/2010/main" val="7563035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GB"/>
          </a:p>
        </p:txBody>
      </p:sp>
      <p:sp>
        <p:nvSpPr>
          <p:cNvPr id="5" name="Title 4"/>
          <p:cNvSpPr>
            <a:spLocks noGrp="1"/>
          </p:cNvSpPr>
          <p:nvPr>
            <p:ph type="title"/>
          </p:nvPr>
        </p:nvSpPr>
        <p:spPr/>
        <p:txBody>
          <a:bodyPr/>
          <a:lstStyle/>
          <a:p>
            <a:endParaRPr lang="en-GB"/>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4094" r="-3598"/>
          <a:stretch/>
        </p:blipFill>
        <p:spPr bwMode="auto">
          <a:xfrm>
            <a:off x="-36512" y="-26185"/>
            <a:ext cx="9524896" cy="6957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36512" y="548680"/>
            <a:ext cx="2446292" cy="1938992"/>
          </a:xfrm>
          <a:prstGeom prst="rect">
            <a:avLst/>
          </a:prstGeom>
        </p:spPr>
        <p:txBody>
          <a:bodyPr wrap="square">
            <a:spAutoFit/>
          </a:bodyPr>
          <a:lstStyle/>
          <a:p>
            <a:r>
              <a:rPr lang="en-GB" sz="2000" dirty="0">
                <a:solidFill>
                  <a:srgbClr val="336699"/>
                </a:solidFill>
              </a:rPr>
              <a:t>Share </a:t>
            </a:r>
            <a:r>
              <a:rPr lang="en-GB" sz="2000" dirty="0" smtClean="0">
                <a:solidFill>
                  <a:srgbClr val="336699"/>
                </a:solidFill>
              </a:rPr>
              <a:t>of </a:t>
            </a:r>
            <a:r>
              <a:rPr lang="en-GB" sz="2000" dirty="0">
                <a:solidFill>
                  <a:srgbClr val="336699"/>
                </a:solidFill>
              </a:rPr>
              <a:t>public funding per </a:t>
            </a:r>
            <a:r>
              <a:rPr lang="en-GB" sz="2000" dirty="0" smtClean="0">
                <a:solidFill>
                  <a:srgbClr val="336699"/>
                </a:solidFill>
              </a:rPr>
              <a:t>country </a:t>
            </a:r>
            <a:br>
              <a:rPr lang="en-GB" sz="2000" dirty="0" smtClean="0">
                <a:solidFill>
                  <a:srgbClr val="336699"/>
                </a:solidFill>
              </a:rPr>
            </a:br>
            <a:r>
              <a:rPr lang="en-GB" sz="2000" dirty="0" smtClean="0">
                <a:solidFill>
                  <a:srgbClr val="336699"/>
                </a:solidFill>
              </a:rPr>
              <a:t>(H2020 proposals</a:t>
            </a:r>
          </a:p>
          <a:p>
            <a:r>
              <a:rPr lang="en-GB" sz="2000" dirty="0" smtClean="0">
                <a:solidFill>
                  <a:srgbClr val="336699"/>
                </a:solidFill>
              </a:rPr>
              <a:t>2014/15)</a:t>
            </a:r>
            <a:endParaRPr lang="en-GB" sz="2000" dirty="0">
              <a:solidFill>
                <a:srgbClr val="336699"/>
              </a:solidFill>
            </a:endParaRPr>
          </a:p>
        </p:txBody>
      </p:sp>
    </p:spTree>
    <p:extLst>
      <p:ext uri="{BB962C8B-B14F-4D97-AF65-F5344CB8AC3E}">
        <p14:creationId xmlns:p14="http://schemas.microsoft.com/office/powerpoint/2010/main" val="3350213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50853153"/>
              </p:ext>
            </p:extLst>
          </p:nvPr>
        </p:nvGraphicFramePr>
        <p:xfrm>
          <a:off x="0" y="-27383"/>
          <a:ext cx="9144000" cy="6885382"/>
        </p:xfrm>
        <a:graphic>
          <a:graphicData uri="http://schemas.openxmlformats.org/drawingml/2006/table">
            <a:tbl>
              <a:tblPr firstRow="1" bandRow="1">
                <a:tableStyleId>{6E25E649-3F16-4E02-A733-19D2CDBF48F0}</a:tableStyleId>
              </a:tblPr>
              <a:tblGrid>
                <a:gridCol w="2286000"/>
                <a:gridCol w="2286000"/>
                <a:gridCol w="2286000"/>
                <a:gridCol w="2286000"/>
              </a:tblGrid>
              <a:tr h="665909">
                <a:tc>
                  <a:txBody>
                    <a:bodyPr/>
                    <a:lstStyle/>
                    <a:p>
                      <a:pPr algn="ctr">
                        <a:lnSpc>
                          <a:spcPct val="115000"/>
                        </a:lnSpc>
                        <a:spcBef>
                          <a:spcPts val="200"/>
                        </a:spcBef>
                        <a:spcAft>
                          <a:spcPts val="200"/>
                        </a:spcAft>
                      </a:pPr>
                      <a:r>
                        <a:rPr lang="en-GB" sz="1600" b="1" dirty="0">
                          <a:solidFill>
                            <a:srgbClr val="003399"/>
                          </a:solidFill>
                          <a:effectLst/>
                          <a:latin typeface="+mn-lt"/>
                          <a:ea typeface="Calibri"/>
                          <a:cs typeface="Times New Roman"/>
                        </a:rPr>
                        <a:t> </a:t>
                      </a:r>
                      <a:endParaRPr lang="en-GB" sz="1600" dirty="0">
                        <a:solidFill>
                          <a:srgbClr val="003399"/>
                        </a:solidFill>
                        <a:effectLst/>
                        <a:latin typeface="+mn-lt"/>
                        <a:ea typeface="Calibri"/>
                        <a:cs typeface="Times New Roman"/>
                      </a:endParaRPr>
                    </a:p>
                  </a:txBody>
                  <a:tcPr marL="68580" marR="68580" marT="0" marB="0" anchor="ctr"/>
                </a:tc>
                <a:tc>
                  <a:txBody>
                    <a:bodyPr/>
                    <a:lstStyle/>
                    <a:p>
                      <a:pPr algn="ctr">
                        <a:lnSpc>
                          <a:spcPct val="115000"/>
                        </a:lnSpc>
                        <a:spcBef>
                          <a:spcPts val="200"/>
                        </a:spcBef>
                        <a:spcAft>
                          <a:spcPts val="200"/>
                        </a:spcAft>
                      </a:pPr>
                      <a:r>
                        <a:rPr lang="en-GB" sz="1600" b="1" dirty="0">
                          <a:solidFill>
                            <a:srgbClr val="003399"/>
                          </a:solidFill>
                          <a:effectLst/>
                          <a:latin typeface="+mn-lt"/>
                          <a:ea typeface="Calibri"/>
                          <a:cs typeface="Times New Roman"/>
                        </a:rPr>
                        <a:t>ERA-NET </a:t>
                      </a:r>
                      <a:r>
                        <a:rPr lang="en-GB" sz="1600" b="1" dirty="0" err="1">
                          <a:solidFill>
                            <a:srgbClr val="003399"/>
                          </a:solidFill>
                          <a:effectLst/>
                          <a:latin typeface="+mn-lt"/>
                          <a:ea typeface="Calibri"/>
                          <a:cs typeface="Times New Roman"/>
                        </a:rPr>
                        <a:t>Cofund</a:t>
                      </a:r>
                      <a:endParaRPr lang="en-GB" sz="1600" dirty="0">
                        <a:solidFill>
                          <a:srgbClr val="003399"/>
                        </a:solidFill>
                        <a:effectLst/>
                        <a:latin typeface="+mn-lt"/>
                        <a:ea typeface="Calibri"/>
                        <a:cs typeface="Times New Roman"/>
                      </a:endParaRPr>
                    </a:p>
                  </a:txBody>
                  <a:tcPr marL="68580" marR="68580" marT="0" marB="0" anchor="ctr"/>
                </a:tc>
                <a:tc>
                  <a:txBody>
                    <a:bodyPr/>
                    <a:lstStyle/>
                    <a:p>
                      <a:pPr algn="ctr">
                        <a:lnSpc>
                          <a:spcPct val="115000"/>
                        </a:lnSpc>
                        <a:spcBef>
                          <a:spcPts val="200"/>
                        </a:spcBef>
                        <a:spcAft>
                          <a:spcPts val="200"/>
                        </a:spcAft>
                      </a:pPr>
                      <a:r>
                        <a:rPr lang="en-GB" sz="1600" b="1" dirty="0">
                          <a:solidFill>
                            <a:srgbClr val="003399"/>
                          </a:solidFill>
                          <a:effectLst/>
                          <a:latin typeface="+mn-lt"/>
                          <a:ea typeface="Calibri"/>
                          <a:cs typeface="Times New Roman"/>
                        </a:rPr>
                        <a:t>EJP </a:t>
                      </a:r>
                      <a:r>
                        <a:rPr lang="en-GB" sz="1600" b="1" dirty="0" err="1">
                          <a:solidFill>
                            <a:srgbClr val="003399"/>
                          </a:solidFill>
                          <a:effectLst/>
                          <a:latin typeface="+mn-lt"/>
                          <a:ea typeface="Calibri"/>
                          <a:cs typeface="Times New Roman"/>
                        </a:rPr>
                        <a:t>Cofund</a:t>
                      </a:r>
                      <a:endParaRPr lang="en-GB" sz="1600" dirty="0">
                        <a:solidFill>
                          <a:srgbClr val="003399"/>
                        </a:solidFill>
                        <a:effectLst/>
                        <a:latin typeface="+mn-lt"/>
                        <a:ea typeface="Calibri"/>
                        <a:cs typeface="Times New Roman"/>
                      </a:endParaRPr>
                    </a:p>
                  </a:txBody>
                  <a:tcPr marL="68580" marR="68580" marT="0" marB="0" anchor="ctr"/>
                </a:tc>
                <a:tc>
                  <a:txBody>
                    <a:bodyPr/>
                    <a:lstStyle/>
                    <a:p>
                      <a:pPr algn="ctr">
                        <a:lnSpc>
                          <a:spcPct val="115000"/>
                        </a:lnSpc>
                        <a:spcBef>
                          <a:spcPts val="200"/>
                        </a:spcBef>
                        <a:spcAft>
                          <a:spcPts val="200"/>
                        </a:spcAft>
                      </a:pPr>
                      <a:r>
                        <a:rPr lang="en-GB" sz="1600" b="1" dirty="0">
                          <a:solidFill>
                            <a:srgbClr val="003399"/>
                          </a:solidFill>
                          <a:effectLst/>
                          <a:latin typeface="+mn-lt"/>
                          <a:ea typeface="Calibri"/>
                          <a:cs typeface="Times New Roman"/>
                        </a:rPr>
                        <a:t>Art.185</a:t>
                      </a:r>
                      <a:endParaRPr lang="en-GB" sz="1600" dirty="0">
                        <a:solidFill>
                          <a:srgbClr val="003399"/>
                        </a:solidFill>
                        <a:effectLst/>
                        <a:latin typeface="+mn-lt"/>
                        <a:ea typeface="Calibri"/>
                        <a:cs typeface="Times New Roman"/>
                      </a:endParaRPr>
                    </a:p>
                  </a:txBody>
                  <a:tcPr marL="68580" marR="68580" marT="0" marB="0" anchor="ctr"/>
                </a:tc>
              </a:tr>
              <a:tr h="665909">
                <a:tc>
                  <a:txBody>
                    <a:bodyPr/>
                    <a:lstStyle/>
                    <a:p>
                      <a:pPr algn="ctr">
                        <a:lnSpc>
                          <a:spcPct val="115000"/>
                        </a:lnSpc>
                        <a:spcBef>
                          <a:spcPts val="200"/>
                        </a:spcBef>
                        <a:spcAft>
                          <a:spcPts val="200"/>
                        </a:spcAft>
                      </a:pPr>
                      <a:r>
                        <a:rPr lang="en-GB" sz="1400" b="1" dirty="0">
                          <a:solidFill>
                            <a:srgbClr val="003399"/>
                          </a:solidFill>
                          <a:effectLst/>
                          <a:latin typeface="+mn-lt"/>
                          <a:ea typeface="Calibri"/>
                          <a:cs typeface="Times New Roman"/>
                        </a:rPr>
                        <a:t>Main activities</a:t>
                      </a:r>
                      <a:endParaRPr lang="en-GB" sz="14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dirty="0">
                          <a:solidFill>
                            <a:srgbClr val="003399"/>
                          </a:solidFill>
                          <a:effectLst/>
                          <a:latin typeface="+mn-lt"/>
                          <a:ea typeface="Calibri"/>
                          <a:cs typeface="Times New Roman"/>
                        </a:rPr>
                        <a:t>Single </a:t>
                      </a:r>
                      <a:r>
                        <a:rPr lang="en-GB" sz="1200" dirty="0" smtClean="0">
                          <a:solidFill>
                            <a:srgbClr val="003399"/>
                          </a:solidFill>
                          <a:effectLst/>
                          <a:latin typeface="+mn-lt"/>
                          <a:ea typeface="Calibri"/>
                          <a:cs typeface="Times New Roman"/>
                        </a:rPr>
                        <a:t>transnational call </a:t>
                      </a:r>
                      <a:r>
                        <a:rPr lang="en-GB" sz="1200" dirty="0">
                          <a:solidFill>
                            <a:srgbClr val="003399"/>
                          </a:solidFill>
                          <a:effectLst/>
                          <a:latin typeface="+mn-lt"/>
                          <a:ea typeface="Calibri"/>
                          <a:cs typeface="Times New Roman"/>
                        </a:rPr>
                        <a:t>for proposals with Union </a:t>
                      </a:r>
                      <a:r>
                        <a:rPr lang="en-GB" sz="1200" dirty="0" err="1">
                          <a:solidFill>
                            <a:srgbClr val="003399"/>
                          </a:solidFill>
                          <a:effectLst/>
                          <a:latin typeface="+mn-lt"/>
                          <a:ea typeface="Calibri"/>
                          <a:cs typeface="Times New Roman"/>
                        </a:rPr>
                        <a:t>cofunding</a:t>
                      </a:r>
                      <a:endParaRPr lang="en-GB" sz="12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Direct research, demonstration and coordination activities</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Multiple transnational calls for proposals</a:t>
                      </a:r>
                    </a:p>
                  </a:txBody>
                  <a:tcPr marL="68580" marR="68580" marT="0" marB="0"/>
                </a:tc>
              </a:tr>
              <a:tr h="849584">
                <a:tc>
                  <a:txBody>
                    <a:bodyPr/>
                    <a:lstStyle/>
                    <a:p>
                      <a:pPr algn="ctr">
                        <a:lnSpc>
                          <a:spcPct val="115000"/>
                        </a:lnSpc>
                        <a:spcBef>
                          <a:spcPts val="200"/>
                        </a:spcBef>
                        <a:spcAft>
                          <a:spcPts val="200"/>
                        </a:spcAft>
                      </a:pPr>
                      <a:r>
                        <a:rPr lang="en-GB" sz="1400" b="1" dirty="0">
                          <a:solidFill>
                            <a:srgbClr val="003399"/>
                          </a:solidFill>
                          <a:effectLst/>
                          <a:latin typeface="+mn-lt"/>
                          <a:ea typeface="Calibri"/>
                          <a:cs typeface="Times New Roman"/>
                        </a:rPr>
                        <a:t>Other activities</a:t>
                      </a:r>
                      <a:endParaRPr lang="en-GB" sz="14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Possibility to include additional activities incl. additional joint calls in a variable geometry</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Possibility to include a limited number of calls for proposals, e.g. by including RFOs</a:t>
                      </a:r>
                    </a:p>
                  </a:txBody>
                  <a:tcPr marL="68580" marR="68580" marT="0" marB="0"/>
                </a:tc>
                <a:tc>
                  <a:txBody>
                    <a:bodyPr/>
                    <a:lstStyle/>
                    <a:p>
                      <a:pPr algn="ctr">
                        <a:lnSpc>
                          <a:spcPct val="115000"/>
                        </a:lnSpc>
                        <a:spcBef>
                          <a:spcPts val="200"/>
                        </a:spcBef>
                        <a:spcAft>
                          <a:spcPts val="200"/>
                        </a:spcAft>
                      </a:pPr>
                      <a:r>
                        <a:rPr lang="en-GB" sz="1200" dirty="0">
                          <a:solidFill>
                            <a:srgbClr val="003399"/>
                          </a:solidFill>
                          <a:effectLst/>
                          <a:latin typeface="+mn-lt"/>
                          <a:ea typeface="Calibri"/>
                          <a:cs typeface="Times New Roman"/>
                        </a:rPr>
                        <a:t>To be defined in the basic act, if justified by the nature of </a:t>
                      </a:r>
                      <a:r>
                        <a:rPr lang="en-GB" sz="1200" dirty="0" smtClean="0">
                          <a:solidFill>
                            <a:srgbClr val="003399"/>
                          </a:solidFill>
                          <a:effectLst/>
                          <a:latin typeface="+mn-lt"/>
                          <a:ea typeface="Calibri"/>
                          <a:cs typeface="Times New Roman"/>
                        </a:rPr>
                        <a:t>the initiative</a:t>
                      </a:r>
                      <a:endParaRPr lang="en-GB" sz="1200" dirty="0">
                        <a:solidFill>
                          <a:srgbClr val="003399"/>
                        </a:solidFill>
                        <a:effectLst/>
                        <a:latin typeface="+mn-lt"/>
                        <a:ea typeface="Calibri"/>
                        <a:cs typeface="Times New Roman"/>
                      </a:endParaRPr>
                    </a:p>
                  </a:txBody>
                  <a:tcPr marL="68580" marR="68580" marT="0" marB="0"/>
                </a:tc>
              </a:tr>
              <a:tr h="743386">
                <a:tc>
                  <a:txBody>
                    <a:bodyPr/>
                    <a:lstStyle/>
                    <a:p>
                      <a:pPr algn="ctr">
                        <a:lnSpc>
                          <a:spcPct val="115000"/>
                        </a:lnSpc>
                        <a:spcBef>
                          <a:spcPts val="200"/>
                        </a:spcBef>
                        <a:spcAft>
                          <a:spcPts val="200"/>
                        </a:spcAft>
                      </a:pPr>
                      <a:r>
                        <a:rPr lang="en-GB" sz="1400" b="1" dirty="0">
                          <a:solidFill>
                            <a:srgbClr val="003399"/>
                          </a:solidFill>
                          <a:effectLst/>
                          <a:latin typeface="+mn-lt"/>
                          <a:ea typeface="Calibri"/>
                          <a:cs typeface="Times New Roman"/>
                        </a:rPr>
                        <a:t>Beneficiaries / recipients of EU contribution</a:t>
                      </a:r>
                      <a:endParaRPr lang="en-GB" sz="14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dirty="0">
                          <a:solidFill>
                            <a:srgbClr val="003399"/>
                          </a:solidFill>
                          <a:effectLst/>
                          <a:latin typeface="+mn-lt"/>
                          <a:ea typeface="Calibri"/>
                          <a:cs typeface="Times New Roman"/>
                        </a:rPr>
                        <a:t>Typically RFOs</a:t>
                      </a:r>
                      <a:br>
                        <a:rPr lang="en-GB" sz="1200" dirty="0">
                          <a:solidFill>
                            <a:srgbClr val="003399"/>
                          </a:solidFill>
                          <a:effectLst/>
                          <a:latin typeface="+mn-lt"/>
                          <a:ea typeface="Calibri"/>
                          <a:cs typeface="Times New Roman"/>
                        </a:rPr>
                      </a:br>
                      <a:r>
                        <a:rPr lang="en-GB" sz="1200" dirty="0">
                          <a:solidFill>
                            <a:srgbClr val="003399"/>
                          </a:solidFill>
                          <a:effectLst/>
                          <a:latin typeface="+mn-lt"/>
                          <a:ea typeface="Calibri"/>
                          <a:cs typeface="Times New Roman"/>
                        </a:rPr>
                        <a:t>RPOs in exceptional cases</a:t>
                      </a:r>
                    </a:p>
                    <a:p>
                      <a:pPr algn="ctr">
                        <a:lnSpc>
                          <a:spcPct val="115000"/>
                        </a:lnSpc>
                        <a:spcBef>
                          <a:spcPts val="200"/>
                        </a:spcBef>
                        <a:spcAft>
                          <a:spcPts val="200"/>
                        </a:spcAft>
                      </a:pPr>
                      <a:r>
                        <a:rPr lang="en-GB" sz="1200" dirty="0">
                          <a:solidFill>
                            <a:srgbClr val="003399"/>
                          </a:solidFill>
                          <a:effectLst/>
                          <a:latin typeface="+mn-lt"/>
                          <a:ea typeface="Calibri"/>
                          <a:cs typeface="Times New Roman"/>
                        </a:rPr>
                        <a:t>Mandated by PS</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Typically RPOs </a:t>
                      </a:r>
                      <a:br>
                        <a:rPr lang="en-GB" sz="1200">
                          <a:solidFill>
                            <a:srgbClr val="003399"/>
                          </a:solidFill>
                          <a:effectLst/>
                          <a:latin typeface="+mn-lt"/>
                          <a:ea typeface="Calibri"/>
                          <a:cs typeface="Times New Roman"/>
                        </a:rPr>
                      </a:br>
                      <a:r>
                        <a:rPr lang="en-GB" sz="1200">
                          <a:solidFill>
                            <a:srgbClr val="003399"/>
                          </a:solidFill>
                          <a:effectLst/>
                          <a:latin typeface="+mn-lt"/>
                          <a:ea typeface="Calibri"/>
                          <a:cs typeface="Times New Roman"/>
                        </a:rPr>
                        <a:t>RFOs in addition</a:t>
                      </a:r>
                    </a:p>
                    <a:p>
                      <a:pPr algn="ctr">
                        <a:lnSpc>
                          <a:spcPct val="115000"/>
                        </a:lnSpc>
                        <a:spcBef>
                          <a:spcPts val="200"/>
                        </a:spcBef>
                        <a:spcAft>
                          <a:spcPts val="200"/>
                        </a:spcAft>
                      </a:pPr>
                      <a:r>
                        <a:rPr lang="en-GB" sz="1200">
                          <a:solidFill>
                            <a:srgbClr val="003399"/>
                          </a:solidFill>
                          <a:effectLst/>
                          <a:latin typeface="+mn-lt"/>
                          <a:ea typeface="Calibri"/>
                          <a:cs typeface="Times New Roman"/>
                        </a:rPr>
                        <a:t>Mandated by PS</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Designated Implementation Structure (indirect management)</a:t>
                      </a:r>
                    </a:p>
                  </a:txBody>
                  <a:tcPr marL="68580" marR="68580" marT="0" marB="0"/>
                </a:tc>
              </a:tr>
              <a:tr h="849584">
                <a:tc>
                  <a:txBody>
                    <a:bodyPr/>
                    <a:lstStyle/>
                    <a:p>
                      <a:pPr algn="ctr">
                        <a:lnSpc>
                          <a:spcPct val="115000"/>
                        </a:lnSpc>
                        <a:spcBef>
                          <a:spcPts val="200"/>
                        </a:spcBef>
                        <a:spcAft>
                          <a:spcPts val="200"/>
                        </a:spcAft>
                      </a:pPr>
                      <a:r>
                        <a:rPr lang="en-GB" sz="1400" b="1" dirty="0">
                          <a:solidFill>
                            <a:srgbClr val="003399"/>
                          </a:solidFill>
                          <a:effectLst/>
                          <a:latin typeface="+mn-lt"/>
                          <a:ea typeface="Calibri"/>
                          <a:cs typeface="Times New Roman"/>
                        </a:rPr>
                        <a:t>Participating States (PS) contribution</a:t>
                      </a:r>
                      <a:endParaRPr lang="en-GB" sz="14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Normally cash,  possibility to allow for </a:t>
                      </a:r>
                      <a:br>
                        <a:rPr lang="en-GB" sz="1200">
                          <a:solidFill>
                            <a:srgbClr val="003399"/>
                          </a:solidFill>
                          <a:effectLst/>
                          <a:latin typeface="+mn-lt"/>
                          <a:ea typeface="Calibri"/>
                          <a:cs typeface="Times New Roman"/>
                        </a:rPr>
                      </a:br>
                      <a:r>
                        <a:rPr lang="en-GB" sz="1200">
                          <a:solidFill>
                            <a:srgbClr val="003399"/>
                          </a:solidFill>
                          <a:effectLst/>
                          <a:latin typeface="+mn-lt"/>
                          <a:ea typeface="Calibri"/>
                          <a:cs typeface="Times New Roman"/>
                        </a:rPr>
                        <a:t>in-kind ERA-NETs with RPOs</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Normally in-kind, but possibility to include cash contributions from RFOs</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Defined in the basic act, normally cash, in-kind contributions if justified by the nature of the initiative</a:t>
                      </a:r>
                    </a:p>
                  </a:txBody>
                  <a:tcPr marL="68580" marR="68580" marT="0" marB="0"/>
                </a:tc>
              </a:tr>
              <a:tr h="665909">
                <a:tc>
                  <a:txBody>
                    <a:bodyPr/>
                    <a:lstStyle/>
                    <a:p>
                      <a:pPr algn="ctr">
                        <a:lnSpc>
                          <a:spcPct val="115000"/>
                        </a:lnSpc>
                        <a:spcBef>
                          <a:spcPts val="200"/>
                        </a:spcBef>
                        <a:spcAft>
                          <a:spcPts val="200"/>
                        </a:spcAft>
                      </a:pPr>
                      <a:r>
                        <a:rPr lang="en-GB" sz="1400" b="1" dirty="0">
                          <a:solidFill>
                            <a:srgbClr val="003399"/>
                          </a:solidFill>
                          <a:effectLst/>
                          <a:latin typeface="+mn-lt"/>
                          <a:ea typeface="Calibri"/>
                          <a:cs typeface="Times New Roman"/>
                        </a:rPr>
                        <a:t>Union contribution</a:t>
                      </a:r>
                      <a:endParaRPr lang="en-GB" sz="14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Reimbursement rate set at 33%</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Reimbursement rate set in the WP, maximum 70%</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Defined in the basic act, in most cases matching the contributions of PS</a:t>
                      </a:r>
                    </a:p>
                  </a:txBody>
                  <a:tcPr marL="68580" marR="68580" marT="0" marB="0"/>
                </a:tc>
              </a:tr>
              <a:tr h="665909">
                <a:tc>
                  <a:txBody>
                    <a:bodyPr/>
                    <a:lstStyle/>
                    <a:p>
                      <a:pPr algn="ctr">
                        <a:lnSpc>
                          <a:spcPct val="115000"/>
                        </a:lnSpc>
                        <a:spcBef>
                          <a:spcPts val="200"/>
                        </a:spcBef>
                        <a:spcAft>
                          <a:spcPts val="200"/>
                        </a:spcAft>
                      </a:pPr>
                      <a:r>
                        <a:rPr lang="en-GB" sz="1400" b="1" dirty="0">
                          <a:solidFill>
                            <a:srgbClr val="003399"/>
                          </a:solidFill>
                          <a:effectLst/>
                          <a:latin typeface="+mn-lt"/>
                          <a:ea typeface="Calibri"/>
                          <a:cs typeface="Times New Roman"/>
                        </a:rPr>
                        <a:t>Duration</a:t>
                      </a:r>
                      <a:endParaRPr lang="en-GB" sz="14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5 years</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5 years</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Typically 10 or more years, with Union contribution over up to 7 years</a:t>
                      </a:r>
                    </a:p>
                  </a:txBody>
                  <a:tcPr marL="68580" marR="68580" marT="0" marB="0"/>
                </a:tc>
              </a:tr>
              <a:tr h="665909">
                <a:tc>
                  <a:txBody>
                    <a:bodyPr/>
                    <a:lstStyle/>
                    <a:p>
                      <a:pPr algn="ctr">
                        <a:lnSpc>
                          <a:spcPct val="115000"/>
                        </a:lnSpc>
                        <a:spcBef>
                          <a:spcPts val="200"/>
                        </a:spcBef>
                        <a:spcAft>
                          <a:spcPts val="200"/>
                        </a:spcAft>
                      </a:pPr>
                      <a:r>
                        <a:rPr lang="en-GB" sz="1400" b="1" dirty="0">
                          <a:solidFill>
                            <a:srgbClr val="003399"/>
                          </a:solidFill>
                          <a:effectLst/>
                          <a:latin typeface="+mn-lt"/>
                          <a:ea typeface="Calibri"/>
                          <a:cs typeface="Times New Roman"/>
                        </a:rPr>
                        <a:t>Establishment</a:t>
                      </a:r>
                      <a:endParaRPr lang="en-GB" sz="14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WP H2020</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WP H2020</a:t>
                      </a: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COM Proposal incl. ex-ante Impact Assessment, Decision of Council and EP</a:t>
                      </a:r>
                    </a:p>
                  </a:txBody>
                  <a:tcPr marL="68580" marR="68580" marT="0" marB="0"/>
                </a:tc>
              </a:tr>
              <a:tr h="1113283">
                <a:tc>
                  <a:txBody>
                    <a:bodyPr/>
                    <a:lstStyle/>
                    <a:p>
                      <a:pPr algn="ctr">
                        <a:lnSpc>
                          <a:spcPct val="115000"/>
                        </a:lnSpc>
                        <a:spcBef>
                          <a:spcPts val="200"/>
                        </a:spcBef>
                        <a:spcAft>
                          <a:spcPts val="200"/>
                        </a:spcAft>
                      </a:pPr>
                      <a:r>
                        <a:rPr lang="en-GB" sz="1400" b="1" dirty="0">
                          <a:solidFill>
                            <a:srgbClr val="003399"/>
                          </a:solidFill>
                          <a:effectLst/>
                          <a:latin typeface="+mn-lt"/>
                          <a:ea typeface="Calibri"/>
                          <a:cs typeface="Times New Roman"/>
                        </a:rPr>
                        <a:t>Other issues</a:t>
                      </a:r>
                      <a:endParaRPr lang="en-GB" sz="1400" dirty="0">
                        <a:solidFill>
                          <a:srgbClr val="003399"/>
                        </a:solidFill>
                        <a:effectLst/>
                        <a:latin typeface="+mn-lt"/>
                        <a:ea typeface="Calibri"/>
                        <a:cs typeface="Times New Roman"/>
                      </a:endParaRPr>
                    </a:p>
                  </a:txBody>
                  <a:tcPr marL="68580" marR="68580" marT="0" marB="0"/>
                </a:tc>
                <a:tc>
                  <a:txBody>
                    <a:bodyPr/>
                    <a:lstStyle/>
                    <a:p>
                      <a:pPr algn="ctr">
                        <a:lnSpc>
                          <a:spcPct val="115000"/>
                        </a:lnSpc>
                        <a:spcBef>
                          <a:spcPts val="200"/>
                        </a:spcBef>
                        <a:spcAft>
                          <a:spcPts val="200"/>
                        </a:spcAft>
                      </a:pPr>
                      <a:r>
                        <a:rPr lang="en-GB" sz="1200">
                          <a:solidFill>
                            <a:srgbClr val="003399"/>
                          </a:solidFill>
                          <a:effectLst/>
                          <a:latin typeface="+mn-lt"/>
                          <a:ea typeface="Calibri"/>
                          <a:cs typeface="Times New Roman"/>
                        </a:rPr>
                        <a:t>Can be used to prepare for Art.185 (examples: EMRP/EMPIR, BONUS)</a:t>
                      </a:r>
                    </a:p>
                  </a:txBody>
                  <a:tcPr marL="68580" marR="68580" marT="0" marB="0"/>
                </a:tc>
                <a:tc>
                  <a:txBody>
                    <a:bodyPr/>
                    <a:lstStyle/>
                    <a:p>
                      <a:pPr algn="ctr">
                        <a:lnSpc>
                          <a:spcPct val="115000"/>
                        </a:lnSpc>
                        <a:spcBef>
                          <a:spcPts val="200"/>
                        </a:spcBef>
                        <a:spcAft>
                          <a:spcPts val="200"/>
                        </a:spcAft>
                      </a:pPr>
                      <a:r>
                        <a:rPr lang="en-GB" sz="1200" dirty="0">
                          <a:solidFill>
                            <a:srgbClr val="003399"/>
                          </a:solidFill>
                          <a:effectLst/>
                          <a:latin typeface="+mn-lt"/>
                          <a:ea typeface="Calibri"/>
                          <a:cs typeface="Times New Roman"/>
                        </a:rPr>
                        <a:t>Could be used to prepare for Art.185</a:t>
                      </a:r>
                    </a:p>
                  </a:txBody>
                  <a:tcPr marL="68580" marR="68580" marT="0" marB="0"/>
                </a:tc>
                <a:tc>
                  <a:txBody>
                    <a:bodyPr/>
                    <a:lstStyle/>
                    <a:p>
                      <a:pPr algn="ctr">
                        <a:lnSpc>
                          <a:spcPct val="115000"/>
                        </a:lnSpc>
                        <a:spcBef>
                          <a:spcPts val="200"/>
                        </a:spcBef>
                        <a:spcAft>
                          <a:spcPts val="200"/>
                        </a:spcAft>
                      </a:pPr>
                      <a:r>
                        <a:rPr lang="en-GB" sz="1200" dirty="0">
                          <a:solidFill>
                            <a:srgbClr val="003399"/>
                          </a:solidFill>
                          <a:effectLst/>
                          <a:latin typeface="+mn-lt"/>
                          <a:ea typeface="Calibri"/>
                          <a:cs typeface="Times New Roman"/>
                        </a:rPr>
                        <a:t>Conditional to a dedicated implementation structure</a:t>
                      </a:r>
                    </a:p>
                    <a:p>
                      <a:pPr algn="ctr">
                        <a:lnSpc>
                          <a:spcPct val="115000"/>
                        </a:lnSpc>
                        <a:spcBef>
                          <a:spcPts val="200"/>
                        </a:spcBef>
                        <a:spcAft>
                          <a:spcPts val="200"/>
                        </a:spcAft>
                      </a:pPr>
                      <a:r>
                        <a:rPr lang="en-GB" sz="1200" dirty="0">
                          <a:solidFill>
                            <a:srgbClr val="003399"/>
                          </a:solidFill>
                          <a:effectLst/>
                          <a:latin typeface="+mn-lt"/>
                          <a:ea typeface="Calibri"/>
                          <a:cs typeface="Times New Roman"/>
                        </a:rPr>
                        <a:t>Commitment for strong financial, management and scientific integration</a:t>
                      </a:r>
                    </a:p>
                  </a:txBody>
                  <a:tcPr marL="68580" marR="68580" marT="0" marB="0"/>
                </a:tc>
              </a:tr>
            </a:tbl>
          </a:graphicData>
        </a:graphic>
      </p:graphicFrame>
    </p:spTree>
    <p:extLst>
      <p:ext uri="{BB962C8B-B14F-4D97-AF65-F5344CB8AC3E}">
        <p14:creationId xmlns:p14="http://schemas.microsoft.com/office/powerpoint/2010/main" val="165317340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0825" y="1339677"/>
            <a:ext cx="8353425" cy="865187"/>
          </a:xfrm>
          <a:noFill/>
        </p:spPr>
        <p:txBody>
          <a:bodyPr wrap="none"/>
          <a:lstStyle/>
          <a:p>
            <a:pPr marL="0" indent="0"/>
            <a:r>
              <a:rPr lang="en-GB" sz="2800" dirty="0"/>
              <a:t>Screening of P2P activities in WP </a:t>
            </a:r>
            <a:r>
              <a:rPr lang="en-GB" sz="2800" dirty="0" smtClean="0"/>
              <a:t>2016/17</a:t>
            </a:r>
            <a:br>
              <a:rPr lang="en-GB" sz="2800" dirty="0" smtClean="0"/>
            </a:br>
            <a:r>
              <a:rPr lang="en-GB" sz="1400" dirty="0" smtClean="0"/>
              <a:t>drafts published in September 2015</a:t>
            </a:r>
            <a:endParaRPr lang="en-GB" sz="2800" dirty="0"/>
          </a:p>
        </p:txBody>
      </p:sp>
      <p:sp>
        <p:nvSpPr>
          <p:cNvPr id="2" name="Content Placeholder 1"/>
          <p:cNvSpPr>
            <a:spLocks noGrp="1"/>
          </p:cNvSpPr>
          <p:nvPr>
            <p:ph idx="1"/>
          </p:nvPr>
        </p:nvSpPr>
        <p:spPr>
          <a:xfrm>
            <a:off x="395536" y="2348507"/>
            <a:ext cx="8435280" cy="3960813"/>
          </a:xfrm>
        </p:spPr>
        <p:txBody>
          <a:bodyPr/>
          <a:lstStyle/>
          <a:p>
            <a:pPr marL="0" indent="0">
              <a:buNone/>
            </a:pPr>
            <a:r>
              <a:rPr lang="en-GB" sz="2000" b="1" i="0" dirty="0" smtClean="0"/>
              <a:t>ERA-NET </a:t>
            </a:r>
            <a:r>
              <a:rPr lang="en-GB" sz="2000" b="1" i="0" dirty="0" err="1"/>
              <a:t>Cofund</a:t>
            </a:r>
            <a:r>
              <a:rPr lang="en-GB" sz="2000" b="1" i="0" dirty="0"/>
              <a:t>: </a:t>
            </a:r>
            <a:r>
              <a:rPr lang="en-GB" sz="2000" i="0" dirty="0" smtClean="0"/>
              <a:t>2016 </a:t>
            </a:r>
            <a:r>
              <a:rPr lang="en-GB" sz="2000" i="0" dirty="0"/>
              <a:t>€ </a:t>
            </a:r>
            <a:r>
              <a:rPr lang="en-GB" sz="2000" i="0" dirty="0" smtClean="0"/>
              <a:t>106 </a:t>
            </a:r>
            <a:r>
              <a:rPr lang="en-GB" sz="2000" i="0" dirty="0"/>
              <a:t>million, 2017: € </a:t>
            </a:r>
            <a:r>
              <a:rPr lang="en-GB" sz="2000" i="0" dirty="0" smtClean="0"/>
              <a:t>110 </a:t>
            </a:r>
            <a:r>
              <a:rPr lang="en-GB" sz="2000" i="0" dirty="0"/>
              <a:t>million </a:t>
            </a:r>
          </a:p>
          <a:p>
            <a:pPr marL="0" indent="0">
              <a:buNone/>
            </a:pPr>
            <a:endParaRPr lang="en-GB" sz="2000" i="0" dirty="0" smtClean="0"/>
          </a:p>
          <a:p>
            <a:pPr marL="0" indent="0">
              <a:buNone/>
            </a:pPr>
            <a:r>
              <a:rPr lang="en-GB" sz="2000" b="1" i="0" dirty="0" smtClean="0"/>
              <a:t>CSA</a:t>
            </a:r>
            <a:r>
              <a:rPr lang="en-GB" sz="2000" b="1" i="0" dirty="0"/>
              <a:t>: </a:t>
            </a:r>
            <a:r>
              <a:rPr lang="en-GB" sz="2000" i="0" dirty="0"/>
              <a:t>2016 € 8,25 million, 2017: € 3 million, of which around € 5,25 million for JPIs in </a:t>
            </a:r>
            <a:r>
              <a:rPr lang="en-GB" sz="2000" i="0" dirty="0" smtClean="0"/>
              <a:t>2016</a:t>
            </a:r>
          </a:p>
          <a:p>
            <a:pPr>
              <a:buFont typeface="Wingdings"/>
              <a:buChar char="è"/>
            </a:pPr>
            <a:r>
              <a:rPr lang="en-GB" sz="2000" i="0" dirty="0" smtClean="0">
                <a:sym typeface="Wingdings" panose="05000000000000000000" pitchFamily="2" charset="2"/>
              </a:rPr>
              <a:t> All but one JPI are currently foreseen for CSA no.2</a:t>
            </a:r>
          </a:p>
          <a:p>
            <a:pPr>
              <a:buFont typeface="Wingdings"/>
              <a:buChar char="è"/>
            </a:pPr>
            <a:endParaRPr lang="en-GB" sz="2000" i="0" dirty="0">
              <a:sym typeface="Wingdings" panose="05000000000000000000" pitchFamily="2" charset="2"/>
            </a:endParaRPr>
          </a:p>
          <a:p>
            <a:pPr marL="0" indent="0">
              <a:buNone/>
            </a:pPr>
            <a:r>
              <a:rPr lang="en-GB" sz="2000" b="1" i="0" dirty="0" smtClean="0"/>
              <a:t>EJP </a:t>
            </a:r>
            <a:r>
              <a:rPr lang="en-GB" sz="2000" b="1" i="0" dirty="0" err="1"/>
              <a:t>Cofund</a:t>
            </a:r>
            <a:r>
              <a:rPr lang="en-GB" sz="2000" b="1" i="0" dirty="0"/>
              <a:t>: </a:t>
            </a:r>
            <a:r>
              <a:rPr lang="en-GB" sz="2000" i="0" dirty="0"/>
              <a:t>2016 € 50 million, 2017: € 35 million </a:t>
            </a:r>
            <a:endParaRPr lang="en-GB" sz="2000" i="0" dirty="0" smtClean="0"/>
          </a:p>
          <a:p>
            <a:pPr marL="0" indent="0">
              <a:buNone/>
            </a:pPr>
            <a:endParaRPr lang="en-GB" sz="2000" i="0" dirty="0"/>
          </a:p>
          <a:p>
            <a:pPr marL="0" indent="0">
              <a:buNone/>
            </a:pPr>
            <a:r>
              <a:rPr lang="en-GB" sz="2000" b="1" i="0" dirty="0" smtClean="0"/>
              <a:t>Expert </a:t>
            </a:r>
            <a:r>
              <a:rPr lang="en-GB" sz="2000" b="1" i="0" dirty="0"/>
              <a:t>Groups: </a:t>
            </a:r>
            <a:r>
              <a:rPr lang="en-GB" sz="2000" i="0" dirty="0"/>
              <a:t>€ 0,62 </a:t>
            </a:r>
            <a:r>
              <a:rPr lang="en-GB" sz="2000" i="0" dirty="0" smtClean="0"/>
              <a:t>million (</a:t>
            </a:r>
            <a:r>
              <a:rPr lang="en-GB" sz="2000" i="0" dirty="0"/>
              <a:t>A</a:t>
            </a:r>
            <a:r>
              <a:rPr lang="en-GB" sz="2000" i="0" dirty="0" smtClean="0"/>
              <a:t>rt.185 evaluations)</a:t>
            </a:r>
          </a:p>
          <a:p>
            <a:pPr marL="0" indent="0">
              <a:buClr>
                <a:srgbClr val="336699"/>
              </a:buClr>
            </a:pPr>
            <a:endParaRPr lang="en-GB" sz="2000" i="0" dirty="0" smtClean="0"/>
          </a:p>
        </p:txBody>
      </p:sp>
    </p:spTree>
    <p:extLst>
      <p:ext uri="{BB962C8B-B14F-4D97-AF65-F5344CB8AC3E}">
        <p14:creationId xmlns:p14="http://schemas.microsoft.com/office/powerpoint/2010/main" val="3511292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50825" y="1052736"/>
            <a:ext cx="8353425" cy="865187"/>
          </a:xfrm>
          <a:noFill/>
        </p:spPr>
        <p:txBody>
          <a:bodyPr wrap="none"/>
          <a:lstStyle/>
          <a:p>
            <a:pPr marL="3175"/>
            <a:r>
              <a:rPr lang="en-GB" sz="2600" dirty="0" smtClean="0"/>
              <a:t>ERA-NET </a:t>
            </a:r>
            <a:r>
              <a:rPr lang="en-GB" sz="2600" dirty="0" err="1" smtClean="0"/>
              <a:t>Cofund</a:t>
            </a:r>
            <a:r>
              <a:rPr lang="en-GB" sz="2600" dirty="0" smtClean="0"/>
              <a:t> in WPs 2014 until 2017</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72816"/>
            <a:ext cx="7848872" cy="4608512"/>
          </a:xfrm>
          <a:prstGeom prst="rect">
            <a:avLst/>
          </a:prstGeom>
          <a:noFill/>
          <a:ln>
            <a:noFill/>
          </a:ln>
        </p:spPr>
      </p:pic>
    </p:spTree>
    <p:extLst>
      <p:ext uri="{BB962C8B-B14F-4D97-AF65-F5344CB8AC3E}">
        <p14:creationId xmlns:p14="http://schemas.microsoft.com/office/powerpoint/2010/main" val="3559150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2276475"/>
            <a:ext cx="9144000" cy="936625"/>
          </a:xfrm>
        </p:spPr>
        <p:txBody>
          <a:bodyPr/>
          <a:lstStyle/>
          <a:p>
            <a:pPr indent="0" algn="ctr" eaLnBrk="1" hangingPunct="1"/>
            <a:r>
              <a:rPr lang="en-IE" sz="4000" b="0" smtClean="0"/>
              <a:t>Thank you for your attention!</a:t>
            </a:r>
            <a:br>
              <a:rPr lang="en-IE" sz="4000" b="0" smtClean="0"/>
            </a:br>
            <a:r>
              <a:rPr lang="en-IE" sz="4000" b="0" smtClean="0"/>
              <a:t/>
            </a:r>
            <a:br>
              <a:rPr lang="en-IE" sz="4000" b="0" smtClean="0"/>
            </a:br>
            <a:r>
              <a:rPr lang="en-IE" sz="4000" b="0" smtClean="0"/>
              <a:t>Any questions?</a:t>
            </a:r>
            <a:endParaRPr lang="en-GB" sz="4000" b="0" smtClean="0"/>
          </a:p>
        </p:txBody>
      </p:sp>
      <p:sp>
        <p:nvSpPr>
          <p:cNvPr id="19459" name="AutoShape 3"/>
          <p:cNvSpPr>
            <a:spLocks noChangeArrowheads="1"/>
          </p:cNvSpPr>
          <p:nvPr/>
        </p:nvSpPr>
        <p:spPr bwMode="auto">
          <a:xfrm>
            <a:off x="2268538" y="4797424"/>
            <a:ext cx="4464050" cy="1511895"/>
          </a:xfrm>
          <a:prstGeom prst="roundRect">
            <a:avLst>
              <a:gd name="adj" fmla="val 16667"/>
            </a:avLst>
          </a:prstGeom>
          <a:noFill/>
          <a:ln w="19050">
            <a:solidFill>
              <a:srgbClr val="0F5494"/>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0" name="Text Box 4"/>
          <p:cNvSpPr txBox="1">
            <a:spLocks noChangeArrowheads="1"/>
          </p:cNvSpPr>
          <p:nvPr/>
        </p:nvSpPr>
        <p:spPr bwMode="auto">
          <a:xfrm>
            <a:off x="2627313" y="4797425"/>
            <a:ext cx="3671887"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spcBef>
                <a:spcPct val="50000"/>
              </a:spcBef>
            </a:pPr>
            <a:r>
              <a:rPr lang="en-IE" sz="1600" dirty="0">
                <a:solidFill>
                  <a:srgbClr val="0F5494"/>
                </a:solidFill>
              </a:rPr>
              <a:t>Contact</a:t>
            </a:r>
            <a:r>
              <a:rPr lang="de-DE" sz="1600" dirty="0"/>
              <a:t> </a:t>
            </a:r>
          </a:p>
          <a:p>
            <a:pPr algn="ctr" eaLnBrk="1" hangingPunct="1">
              <a:spcBef>
                <a:spcPct val="50000"/>
              </a:spcBef>
            </a:pPr>
            <a:r>
              <a:rPr lang="de-DE" sz="1400" b="0" dirty="0">
                <a:solidFill>
                  <a:srgbClr val="0F5494"/>
                </a:solidFill>
              </a:rPr>
              <a:t>Jörg Niehoff</a:t>
            </a:r>
            <a:r>
              <a:rPr lang="en-GB" sz="1400" b="0" dirty="0">
                <a:solidFill>
                  <a:srgbClr val="0F5494"/>
                </a:solidFill>
              </a:rPr>
              <a:t/>
            </a:r>
            <a:br>
              <a:rPr lang="en-GB" sz="1400" b="0" dirty="0">
                <a:solidFill>
                  <a:srgbClr val="0F5494"/>
                </a:solidFill>
              </a:rPr>
            </a:br>
            <a:r>
              <a:rPr lang="en-GB" sz="1400" b="0" dirty="0">
                <a:solidFill>
                  <a:srgbClr val="0F5494"/>
                </a:solidFill>
                <a:hlinkClick r:id="rId3"/>
              </a:rPr>
              <a:t>joerg.niehoff@ec.europa.eu</a:t>
            </a:r>
            <a:r>
              <a:rPr lang="en-GB" sz="1400" b="0" dirty="0">
                <a:solidFill>
                  <a:srgbClr val="0F5494"/>
                </a:solidFill>
              </a:rPr>
              <a:t> </a:t>
            </a:r>
            <a:br>
              <a:rPr lang="en-GB" sz="1400" b="0" dirty="0">
                <a:solidFill>
                  <a:srgbClr val="0F5494"/>
                </a:solidFill>
              </a:rPr>
            </a:br>
            <a:r>
              <a:rPr lang="en-GB" sz="1400" b="0" dirty="0">
                <a:solidFill>
                  <a:srgbClr val="0F5494"/>
                </a:solidFill>
              </a:rPr>
              <a:t>DG Research &amp; </a:t>
            </a:r>
            <a:r>
              <a:rPr lang="en-GB" sz="1400" b="0" dirty="0" smtClean="0">
                <a:solidFill>
                  <a:srgbClr val="0F5494"/>
                </a:solidFill>
              </a:rPr>
              <a:t>Innovation</a:t>
            </a:r>
            <a:br>
              <a:rPr lang="en-GB" sz="1400" b="0" dirty="0" smtClean="0">
                <a:solidFill>
                  <a:srgbClr val="0F5494"/>
                </a:solidFill>
              </a:rPr>
            </a:br>
            <a:r>
              <a:rPr lang="en-GB" sz="1400" b="0" dirty="0" smtClean="0">
                <a:solidFill>
                  <a:srgbClr val="0F5494"/>
                </a:solidFill>
              </a:rPr>
              <a:t>Head of Sector Joint Programming</a:t>
            </a:r>
            <a:r>
              <a:rPr lang="en-GB" sz="1400" b="0" dirty="0">
                <a:solidFill>
                  <a:srgbClr val="0F5494"/>
                </a:solidFill>
              </a:rPr>
              <a:t/>
            </a:r>
            <a:br>
              <a:rPr lang="en-GB" sz="1400" b="0" dirty="0">
                <a:solidFill>
                  <a:srgbClr val="0F5494"/>
                </a:solidFill>
              </a:rPr>
            </a:br>
            <a:r>
              <a:rPr lang="en-GB" sz="1400" b="0" dirty="0">
                <a:solidFill>
                  <a:srgbClr val="0F5494"/>
                </a:solidFill>
              </a:rPr>
              <a:t>Unit B2 – ERA </a:t>
            </a:r>
            <a:r>
              <a:rPr lang="en-GB" sz="1400" b="0" dirty="0" smtClean="0">
                <a:solidFill>
                  <a:srgbClr val="0F5494"/>
                </a:solidFill>
              </a:rPr>
              <a:t>Policy </a:t>
            </a:r>
            <a:r>
              <a:rPr lang="en-GB" sz="1400" b="0" dirty="0">
                <a:solidFill>
                  <a:srgbClr val="0F5494"/>
                </a:solidFill>
              </a:rPr>
              <a:t>and </a:t>
            </a:r>
            <a:r>
              <a:rPr lang="en-GB" sz="1400" b="0" dirty="0" smtClean="0">
                <a:solidFill>
                  <a:srgbClr val="0F5494"/>
                </a:solidFill>
              </a:rPr>
              <a:t>Reforms</a:t>
            </a:r>
            <a:endParaRPr lang="en-GB" sz="1400" b="0" dirty="0">
              <a:solidFill>
                <a:srgbClr val="0F5494"/>
              </a:solidFill>
            </a:endParaRPr>
          </a:p>
          <a:p>
            <a:pPr algn="ctr" eaLnBrk="1" hangingPunct="1">
              <a:spcBef>
                <a:spcPct val="50000"/>
              </a:spcBef>
            </a:pPr>
            <a:endParaRPr lang="en-GB" sz="1400" b="0" dirty="0">
              <a:solidFill>
                <a:srgbClr val="0F5494"/>
              </a:solidFill>
            </a:endParaRPr>
          </a:p>
        </p:txBody>
      </p:sp>
    </p:spTree>
    <p:extLst>
      <p:ext uri="{BB962C8B-B14F-4D97-AF65-F5344CB8AC3E}">
        <p14:creationId xmlns:p14="http://schemas.microsoft.com/office/powerpoint/2010/main" val="463290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5" name="Rectangle 3"/>
          <p:cNvSpPr>
            <a:spLocks noChangeArrowheads="1"/>
          </p:cNvSpPr>
          <p:nvPr/>
        </p:nvSpPr>
        <p:spPr bwMode="auto">
          <a:xfrm>
            <a:off x="250825" y="2078038"/>
            <a:ext cx="8713788" cy="2736850"/>
          </a:xfrm>
          <a:prstGeom prst="rect">
            <a:avLst/>
          </a:prstGeom>
          <a:solidFill>
            <a:srgbClr val="CCECFF"/>
          </a:solidFill>
          <a:ln w="0">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796677" name="Text Box 5"/>
          <p:cNvSpPr txBox="1">
            <a:spLocks noChangeArrowheads="1"/>
          </p:cNvSpPr>
          <p:nvPr/>
        </p:nvSpPr>
        <p:spPr bwMode="auto">
          <a:xfrm>
            <a:off x="1900238" y="1735138"/>
            <a:ext cx="6911975"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lnSpc>
                <a:spcPct val="80000"/>
              </a:lnSpc>
              <a:spcBef>
                <a:spcPct val="25000"/>
              </a:spcBef>
            </a:pPr>
            <a:endParaRPr lang="en-GB" sz="2000" b="1" dirty="0">
              <a:solidFill>
                <a:srgbClr val="000066"/>
              </a:solidFill>
              <a:latin typeface="Arial" charset="0"/>
            </a:endParaRPr>
          </a:p>
          <a:p>
            <a:pPr algn="l" eaLnBrk="0" hangingPunct="0">
              <a:lnSpc>
                <a:spcPct val="80000"/>
              </a:lnSpc>
              <a:spcBef>
                <a:spcPct val="25000"/>
              </a:spcBef>
            </a:pPr>
            <a:r>
              <a:rPr lang="en-GB" sz="2000" b="1" dirty="0">
                <a:solidFill>
                  <a:srgbClr val="000066"/>
                </a:solidFill>
                <a:latin typeface="Arial" charset="0"/>
              </a:rPr>
              <a:t>	 </a:t>
            </a:r>
          </a:p>
          <a:p>
            <a:pPr algn="l" eaLnBrk="0" hangingPunct="0">
              <a:lnSpc>
                <a:spcPct val="80000"/>
              </a:lnSpc>
              <a:spcBef>
                <a:spcPct val="25000"/>
              </a:spcBef>
            </a:pPr>
            <a:r>
              <a:rPr lang="en-GB" sz="2000" b="1" dirty="0" smtClean="0">
                <a:solidFill>
                  <a:srgbClr val="000066"/>
                </a:solidFill>
                <a:latin typeface="Arial" charset="0"/>
              </a:rPr>
              <a:t>Coordination </a:t>
            </a:r>
            <a:r>
              <a:rPr lang="en-GB" sz="2000" b="1" dirty="0">
                <a:solidFill>
                  <a:srgbClr val="000066"/>
                </a:solidFill>
                <a:latin typeface="Arial" charset="0"/>
              </a:rPr>
              <a:t>of programmes</a:t>
            </a:r>
          </a:p>
          <a:p>
            <a:pPr algn="l" eaLnBrk="0" hangingPunct="0">
              <a:lnSpc>
                <a:spcPct val="80000"/>
              </a:lnSpc>
              <a:spcBef>
                <a:spcPct val="25000"/>
              </a:spcBef>
              <a:buClr>
                <a:schemeClr val="tx1"/>
              </a:buClr>
              <a:buFont typeface="Wingdings" pitchFamily="2" charset="2"/>
              <a:buChar char="ü"/>
            </a:pPr>
            <a:r>
              <a:rPr lang="en-GB" sz="2000" b="1" dirty="0">
                <a:solidFill>
                  <a:srgbClr val="000066"/>
                </a:solidFill>
                <a:latin typeface="Arial" charset="0"/>
              </a:rPr>
              <a:t> MS agree and fund joint calls/programmes</a:t>
            </a:r>
          </a:p>
          <a:p>
            <a:pPr algn="l" eaLnBrk="0" hangingPunct="0">
              <a:buClr>
                <a:schemeClr val="tx1"/>
              </a:buClr>
              <a:buFont typeface="Wingdings" pitchFamily="2" charset="2"/>
              <a:buChar char="ü"/>
            </a:pPr>
            <a:r>
              <a:rPr lang="en-GB" sz="2000" b="1" dirty="0">
                <a:solidFill>
                  <a:srgbClr val="000066"/>
                </a:solidFill>
                <a:latin typeface="Arial" charset="0"/>
              </a:rPr>
              <a:t> EU funding only for coordination</a:t>
            </a:r>
          </a:p>
        </p:txBody>
      </p:sp>
      <p:sp>
        <p:nvSpPr>
          <p:cNvPr id="796678" name="Text Box 6"/>
          <p:cNvSpPr txBox="1">
            <a:spLocks noChangeArrowheads="1"/>
          </p:cNvSpPr>
          <p:nvPr/>
        </p:nvSpPr>
        <p:spPr bwMode="auto">
          <a:xfrm>
            <a:off x="900113" y="3743325"/>
            <a:ext cx="7059612" cy="226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lvl="2" algn="l" eaLnBrk="0" hangingPunct="0">
              <a:lnSpc>
                <a:spcPct val="80000"/>
              </a:lnSpc>
              <a:spcBef>
                <a:spcPct val="25000"/>
              </a:spcBef>
              <a:buClr>
                <a:srgbClr val="000066"/>
              </a:buClr>
              <a:buFont typeface="Wingdings" pitchFamily="2" charset="2"/>
              <a:buNone/>
            </a:pPr>
            <a:r>
              <a:rPr lang="en-GB" sz="2000" b="1" dirty="0">
                <a:solidFill>
                  <a:srgbClr val="000066"/>
                </a:solidFill>
                <a:latin typeface="Arial" charset="0"/>
              </a:rPr>
              <a:t>New in FP7: Top up of a single joint call</a:t>
            </a:r>
          </a:p>
          <a:p>
            <a:pPr lvl="2" algn="l" eaLnBrk="0" hangingPunct="0">
              <a:lnSpc>
                <a:spcPct val="80000"/>
              </a:lnSpc>
              <a:spcBef>
                <a:spcPct val="25000"/>
              </a:spcBef>
              <a:buClr>
                <a:srgbClr val="000066"/>
              </a:buClr>
              <a:buFont typeface="Wingdings" pitchFamily="2" charset="2"/>
              <a:buChar char="ü"/>
            </a:pPr>
            <a:r>
              <a:rPr lang="en-GB" sz="2000" b="1" dirty="0">
                <a:solidFill>
                  <a:srgbClr val="000066"/>
                </a:solidFill>
                <a:latin typeface="Arial" charset="0"/>
              </a:rPr>
              <a:t>  MS contribute to a joint trans-national call</a:t>
            </a:r>
            <a:endParaRPr lang="en-GB" sz="2000" b="1" i="1" dirty="0">
              <a:solidFill>
                <a:srgbClr val="000066"/>
              </a:solidFill>
              <a:latin typeface="Arial" charset="0"/>
            </a:endParaRPr>
          </a:p>
          <a:p>
            <a:pPr lvl="2" algn="l" eaLnBrk="0" hangingPunct="0">
              <a:lnSpc>
                <a:spcPct val="80000"/>
              </a:lnSpc>
              <a:spcBef>
                <a:spcPct val="25000"/>
              </a:spcBef>
              <a:buClr>
                <a:srgbClr val="000066"/>
              </a:buClr>
              <a:buFont typeface="Wingdings" pitchFamily="2" charset="2"/>
              <a:buChar char="ü"/>
            </a:pPr>
            <a:r>
              <a:rPr lang="en-GB" sz="2000" b="1" dirty="0">
                <a:solidFill>
                  <a:srgbClr val="000066"/>
                </a:solidFill>
                <a:latin typeface="Arial" charset="0"/>
              </a:rPr>
              <a:t>  EU funding for research: </a:t>
            </a:r>
            <a:r>
              <a:rPr lang="en-GB" sz="2000" b="1" dirty="0">
                <a:solidFill>
                  <a:srgbClr val="000066"/>
                </a:solidFill>
                <a:latin typeface="Arial" charset="0"/>
                <a:cs typeface="Arial" charset="0"/>
              </a:rPr>
              <a:t>≤</a:t>
            </a:r>
            <a:r>
              <a:rPr lang="en-GB" sz="2000" b="1" dirty="0">
                <a:solidFill>
                  <a:srgbClr val="000066"/>
                </a:solidFill>
                <a:latin typeface="Arial" charset="0"/>
              </a:rPr>
              <a:t> 33% of the joint call</a:t>
            </a:r>
          </a:p>
          <a:p>
            <a:pPr lvl="2" algn="l" eaLnBrk="0" hangingPunct="0">
              <a:lnSpc>
                <a:spcPct val="80000"/>
              </a:lnSpc>
              <a:spcBef>
                <a:spcPct val="25000"/>
              </a:spcBef>
              <a:buClr>
                <a:srgbClr val="000066"/>
              </a:buClr>
              <a:buFont typeface="Wingdings" pitchFamily="2" charset="2"/>
              <a:buChar char="ü"/>
            </a:pPr>
            <a:endParaRPr lang="en-GB" sz="2000" b="1" dirty="0">
              <a:solidFill>
                <a:srgbClr val="000066"/>
              </a:solidFill>
              <a:latin typeface="Arial" charset="0"/>
            </a:endParaRPr>
          </a:p>
          <a:p>
            <a:pPr lvl="2" algn="l" eaLnBrk="0" hangingPunct="0">
              <a:lnSpc>
                <a:spcPct val="80000"/>
              </a:lnSpc>
              <a:spcBef>
                <a:spcPct val="25000"/>
              </a:spcBef>
              <a:buClr>
                <a:srgbClr val="000066"/>
              </a:buClr>
              <a:buFont typeface="Wingdings" pitchFamily="2" charset="2"/>
              <a:buChar char="ü"/>
            </a:pPr>
            <a:endParaRPr lang="en-GB" sz="2000" b="1" dirty="0">
              <a:solidFill>
                <a:srgbClr val="000066"/>
              </a:solidFill>
              <a:latin typeface="Arial" charset="0"/>
            </a:endParaRPr>
          </a:p>
          <a:p>
            <a:pPr lvl="2" algn="l" eaLnBrk="0" hangingPunct="0">
              <a:lnSpc>
                <a:spcPct val="80000"/>
              </a:lnSpc>
              <a:spcBef>
                <a:spcPct val="25000"/>
              </a:spcBef>
              <a:buClr>
                <a:srgbClr val="000066"/>
              </a:buClr>
              <a:buFont typeface="Wingdings" pitchFamily="2" charset="2"/>
              <a:buChar char="ü"/>
            </a:pPr>
            <a:endParaRPr lang="en-GB" sz="2000" b="1" dirty="0">
              <a:solidFill>
                <a:srgbClr val="000066"/>
              </a:solidFill>
              <a:latin typeface="Arial" charset="0"/>
            </a:endParaRPr>
          </a:p>
          <a:p>
            <a:pPr lvl="2" algn="l" eaLnBrk="0" hangingPunct="0">
              <a:lnSpc>
                <a:spcPct val="80000"/>
              </a:lnSpc>
              <a:spcBef>
                <a:spcPct val="25000"/>
              </a:spcBef>
              <a:buClr>
                <a:srgbClr val="000066"/>
              </a:buClr>
              <a:buFont typeface="Wingdings" pitchFamily="2" charset="2"/>
              <a:buChar char="ü"/>
            </a:pPr>
            <a:endParaRPr lang="en-GB" sz="2000" b="1" dirty="0">
              <a:solidFill>
                <a:srgbClr val="000066"/>
              </a:solidFill>
              <a:latin typeface="Arial" charset="0"/>
            </a:endParaRPr>
          </a:p>
        </p:txBody>
      </p:sp>
      <p:sp>
        <p:nvSpPr>
          <p:cNvPr id="796680" name="Text Box 8"/>
          <p:cNvSpPr txBox="1">
            <a:spLocks noChangeArrowheads="1"/>
          </p:cNvSpPr>
          <p:nvPr/>
        </p:nvSpPr>
        <p:spPr bwMode="auto">
          <a:xfrm>
            <a:off x="250825" y="1204913"/>
            <a:ext cx="153987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l" eaLnBrk="0" hangingPunct="0"/>
            <a:endParaRPr lang="en-GB" sz="2400" b="1" dirty="0">
              <a:solidFill>
                <a:srgbClr val="FF0000"/>
              </a:solidFill>
              <a:latin typeface="Arial" charset="0"/>
            </a:endParaRPr>
          </a:p>
          <a:p>
            <a:pPr algn="l" eaLnBrk="0" hangingPunct="0"/>
            <a:endParaRPr lang="en-GB" sz="2400" b="1" dirty="0">
              <a:solidFill>
                <a:srgbClr val="FF0000"/>
              </a:solidFill>
              <a:latin typeface="Arial" charset="0"/>
            </a:endParaRPr>
          </a:p>
          <a:p>
            <a:pPr algn="l" eaLnBrk="0" hangingPunct="0"/>
            <a:endParaRPr lang="en-GB" sz="2400" b="1" dirty="0">
              <a:solidFill>
                <a:srgbClr val="FF0000"/>
              </a:solidFill>
              <a:latin typeface="Arial" charset="0"/>
            </a:endParaRPr>
          </a:p>
          <a:p>
            <a:pPr algn="l" eaLnBrk="0" hangingPunct="0"/>
            <a:r>
              <a:rPr lang="en-GB" sz="2400" b="1" dirty="0">
                <a:solidFill>
                  <a:srgbClr val="FF0000"/>
                </a:solidFill>
                <a:latin typeface="Arial" charset="0"/>
              </a:rPr>
              <a:t>ERA-NET</a:t>
            </a:r>
          </a:p>
          <a:p>
            <a:pPr algn="l" eaLnBrk="0" hangingPunct="0"/>
            <a:endParaRPr lang="en-GB" sz="2400" b="1" dirty="0">
              <a:solidFill>
                <a:srgbClr val="FF0000"/>
              </a:solidFill>
              <a:latin typeface="Arial" charset="0"/>
            </a:endParaRPr>
          </a:p>
          <a:p>
            <a:pPr algn="l" eaLnBrk="0" hangingPunct="0"/>
            <a:endParaRPr lang="en-GB" sz="2400" b="1" i="1" dirty="0">
              <a:solidFill>
                <a:srgbClr val="FF0000"/>
              </a:solidFill>
              <a:latin typeface="Arial" charset="0"/>
            </a:endParaRPr>
          </a:p>
          <a:p>
            <a:pPr algn="l" eaLnBrk="0" hangingPunct="0"/>
            <a:endParaRPr lang="en-GB" sz="2400" b="1" i="1" dirty="0">
              <a:solidFill>
                <a:srgbClr val="FF0000"/>
              </a:solidFill>
              <a:latin typeface="Arial" charset="0"/>
            </a:endParaRPr>
          </a:p>
          <a:p>
            <a:pPr algn="l" eaLnBrk="0" hangingPunct="0"/>
            <a:r>
              <a:rPr lang="en-GB" sz="2400" b="1" dirty="0">
                <a:solidFill>
                  <a:srgbClr val="FF0000"/>
                </a:solidFill>
                <a:latin typeface="Arial" charset="0"/>
              </a:rPr>
              <a:t>ERA-NET</a:t>
            </a:r>
          </a:p>
          <a:p>
            <a:pPr algn="l" eaLnBrk="0" hangingPunct="0"/>
            <a:r>
              <a:rPr lang="en-GB" sz="2400" b="1" i="1" dirty="0">
                <a:solidFill>
                  <a:srgbClr val="FF0000"/>
                </a:solidFill>
                <a:latin typeface="Arial" charset="0"/>
              </a:rPr>
              <a:t>Plus</a:t>
            </a:r>
          </a:p>
          <a:p>
            <a:pPr algn="l" eaLnBrk="0" hangingPunct="0"/>
            <a:endParaRPr lang="en-GB" sz="2400" b="1" i="1" dirty="0">
              <a:solidFill>
                <a:srgbClr val="FF0000"/>
              </a:solidFill>
              <a:latin typeface="Arial" charset="0"/>
            </a:endParaRPr>
          </a:p>
          <a:p>
            <a:pPr algn="l" eaLnBrk="0" hangingPunct="0"/>
            <a:endParaRPr lang="en-GB" sz="2400" b="1" dirty="0">
              <a:solidFill>
                <a:srgbClr val="FF0000"/>
              </a:solidFill>
              <a:latin typeface="Arial" charset="0"/>
            </a:endParaRPr>
          </a:p>
          <a:p>
            <a:pPr algn="l" eaLnBrk="0" hangingPunct="0"/>
            <a:endParaRPr lang="en-GB" sz="2400" b="1" dirty="0">
              <a:solidFill>
                <a:srgbClr val="FF0000"/>
              </a:solidFill>
              <a:latin typeface="Arial" charset="0"/>
            </a:endParaRPr>
          </a:p>
        </p:txBody>
      </p:sp>
      <p:grpSp>
        <p:nvGrpSpPr>
          <p:cNvPr id="796681" name="Group 9"/>
          <p:cNvGrpSpPr>
            <a:grpSpLocks/>
          </p:cNvGrpSpPr>
          <p:nvPr/>
        </p:nvGrpSpPr>
        <p:grpSpPr bwMode="auto">
          <a:xfrm>
            <a:off x="7524750" y="2187575"/>
            <a:ext cx="1295400" cy="1223963"/>
            <a:chOff x="4921" y="2296"/>
            <a:chExt cx="454" cy="424"/>
          </a:xfrm>
        </p:grpSpPr>
        <p:sp>
          <p:nvSpPr>
            <p:cNvPr id="796682" name="Puzzle3"/>
            <p:cNvSpPr>
              <a:spLocks noEditPoints="1" noChangeArrowheads="1"/>
            </p:cNvSpPr>
            <p:nvPr/>
          </p:nvSpPr>
          <p:spPr bwMode="auto">
            <a:xfrm>
              <a:off x="5215" y="2296"/>
              <a:ext cx="160" cy="202"/>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3366FF"/>
            </a:solidFill>
            <a:ln w="3175">
              <a:solidFill>
                <a:schemeClr val="tx1"/>
              </a:solidFill>
              <a:miter lim="800000"/>
              <a:headEnd/>
              <a:tailEnd/>
            </a:ln>
          </p:spPr>
          <p:txBody>
            <a:bodyPr/>
            <a:lstStyle/>
            <a:p>
              <a:endParaRPr lang="en-GB"/>
            </a:p>
          </p:txBody>
        </p:sp>
        <p:sp>
          <p:nvSpPr>
            <p:cNvPr id="796683" name="Puzzle2"/>
            <p:cNvSpPr>
              <a:spLocks noEditPoints="1" noChangeArrowheads="1"/>
            </p:cNvSpPr>
            <p:nvPr/>
          </p:nvSpPr>
          <p:spPr bwMode="auto">
            <a:xfrm>
              <a:off x="5119" y="2488"/>
              <a:ext cx="256" cy="183"/>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99CC00"/>
            </a:solidFill>
            <a:ln w="3175">
              <a:solidFill>
                <a:srgbClr val="000000"/>
              </a:solidFill>
              <a:miter lim="800000"/>
              <a:headEnd/>
              <a:tailEnd/>
            </a:ln>
          </p:spPr>
          <p:txBody>
            <a:bodyPr/>
            <a:lstStyle/>
            <a:p>
              <a:endParaRPr lang="en-GB"/>
            </a:p>
          </p:txBody>
        </p:sp>
        <p:sp>
          <p:nvSpPr>
            <p:cNvPr id="796684" name="Puzzle4"/>
            <p:cNvSpPr>
              <a:spLocks noEditPoints="1" noChangeArrowheads="1"/>
            </p:cNvSpPr>
            <p:nvPr/>
          </p:nvSpPr>
          <p:spPr bwMode="auto">
            <a:xfrm>
              <a:off x="5020" y="2485"/>
              <a:ext cx="154" cy="235"/>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B1EFFB"/>
            </a:solidFill>
            <a:ln w="3175">
              <a:solidFill>
                <a:srgbClr val="000000"/>
              </a:solidFill>
              <a:miter lim="800000"/>
              <a:headEnd/>
              <a:tailEnd/>
            </a:ln>
          </p:spPr>
          <p:txBody>
            <a:bodyPr/>
            <a:lstStyle/>
            <a:p>
              <a:endParaRPr lang="en-GB"/>
            </a:p>
          </p:txBody>
        </p:sp>
        <p:sp>
          <p:nvSpPr>
            <p:cNvPr id="796685" name="Puzzle1"/>
            <p:cNvSpPr>
              <a:spLocks noEditPoints="1" noChangeArrowheads="1"/>
            </p:cNvSpPr>
            <p:nvPr/>
          </p:nvSpPr>
          <p:spPr bwMode="auto">
            <a:xfrm>
              <a:off x="4921" y="2341"/>
              <a:ext cx="259" cy="140"/>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FF6600"/>
            </a:solidFill>
            <a:ln w="3175">
              <a:solidFill>
                <a:srgbClr val="000000"/>
              </a:solidFill>
              <a:miter lim="800000"/>
              <a:headEnd/>
              <a:tailEnd/>
            </a:ln>
          </p:spPr>
          <p:txBody>
            <a:bodyPr/>
            <a:lstStyle/>
            <a:p>
              <a:endParaRPr lang="en-GB"/>
            </a:p>
          </p:txBody>
        </p:sp>
      </p:grpSp>
      <p:grpSp>
        <p:nvGrpSpPr>
          <p:cNvPr id="796686" name="Group 14"/>
          <p:cNvGrpSpPr>
            <a:grpSpLocks/>
          </p:cNvGrpSpPr>
          <p:nvPr/>
        </p:nvGrpSpPr>
        <p:grpSpPr bwMode="auto">
          <a:xfrm>
            <a:off x="7812088" y="3654425"/>
            <a:ext cx="1008062" cy="1033463"/>
            <a:chOff x="4820" y="2268"/>
            <a:chExt cx="635" cy="651"/>
          </a:xfrm>
        </p:grpSpPr>
        <p:sp>
          <p:nvSpPr>
            <p:cNvPr id="796687" name="Puzzle3"/>
            <p:cNvSpPr>
              <a:spLocks noEditPoints="1" noChangeArrowheads="1"/>
            </p:cNvSpPr>
            <p:nvPr/>
          </p:nvSpPr>
          <p:spPr bwMode="auto">
            <a:xfrm>
              <a:off x="5127" y="2268"/>
              <a:ext cx="250" cy="346"/>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3366FF"/>
            </a:solidFill>
            <a:ln w="3175">
              <a:solidFill>
                <a:schemeClr val="tx1"/>
              </a:solidFill>
              <a:miter lim="800000"/>
              <a:headEnd/>
              <a:tailEnd/>
            </a:ln>
          </p:spPr>
          <p:txBody>
            <a:bodyPr/>
            <a:lstStyle/>
            <a:p>
              <a:endParaRPr lang="en-GB"/>
            </a:p>
          </p:txBody>
        </p:sp>
        <p:sp>
          <p:nvSpPr>
            <p:cNvPr id="796688" name="Puzzle2"/>
            <p:cNvSpPr>
              <a:spLocks noEditPoints="1" noChangeArrowheads="1"/>
            </p:cNvSpPr>
            <p:nvPr/>
          </p:nvSpPr>
          <p:spPr bwMode="auto">
            <a:xfrm>
              <a:off x="5057" y="2520"/>
              <a:ext cx="398" cy="315"/>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99CC00"/>
            </a:solidFill>
            <a:ln w="3175">
              <a:solidFill>
                <a:srgbClr val="000000"/>
              </a:solidFill>
              <a:miter lim="800000"/>
              <a:headEnd/>
              <a:tailEnd/>
            </a:ln>
          </p:spPr>
          <p:txBody>
            <a:bodyPr/>
            <a:lstStyle/>
            <a:p>
              <a:endParaRPr lang="en-GB"/>
            </a:p>
          </p:txBody>
        </p:sp>
        <p:sp>
          <p:nvSpPr>
            <p:cNvPr id="796689" name="Puzzle4"/>
            <p:cNvSpPr>
              <a:spLocks noEditPoints="1" noChangeArrowheads="1"/>
            </p:cNvSpPr>
            <p:nvPr/>
          </p:nvSpPr>
          <p:spPr bwMode="auto">
            <a:xfrm>
              <a:off x="4903" y="2516"/>
              <a:ext cx="240" cy="40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99CCFF"/>
            </a:solidFill>
            <a:ln w="3175">
              <a:solidFill>
                <a:srgbClr val="000000"/>
              </a:solidFill>
              <a:miter lim="800000"/>
              <a:headEnd/>
              <a:tailEnd/>
            </a:ln>
          </p:spPr>
          <p:txBody>
            <a:bodyPr/>
            <a:lstStyle/>
            <a:p>
              <a:endParaRPr lang="en-GB"/>
            </a:p>
          </p:txBody>
        </p:sp>
        <p:sp>
          <p:nvSpPr>
            <p:cNvPr id="796690" name="Puzzle1"/>
            <p:cNvSpPr>
              <a:spLocks noEditPoints="1" noChangeArrowheads="1"/>
            </p:cNvSpPr>
            <p:nvPr/>
          </p:nvSpPr>
          <p:spPr bwMode="auto">
            <a:xfrm>
              <a:off x="4820" y="2372"/>
              <a:ext cx="403" cy="24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FF6600"/>
            </a:solidFill>
            <a:ln w="3175">
              <a:solidFill>
                <a:srgbClr val="000000"/>
              </a:solidFill>
              <a:miter lim="800000"/>
              <a:headEnd/>
              <a:tailEnd/>
            </a:ln>
          </p:spPr>
          <p:txBody>
            <a:bodyPr/>
            <a:lstStyle/>
            <a:p>
              <a:endParaRPr lang="en-GB"/>
            </a:p>
          </p:txBody>
        </p:sp>
      </p:grpSp>
      <p:pic>
        <p:nvPicPr>
          <p:cNvPr id="796702" name="Picture 30" descr="eu-eu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1013" y="4014788"/>
            <a:ext cx="431800" cy="312737"/>
          </a:xfrm>
          <a:prstGeom prst="rect">
            <a:avLst/>
          </a:prstGeom>
          <a:noFill/>
          <a:extLst>
            <a:ext uri="{909E8E84-426E-40DD-AFC4-6F175D3DCCD1}">
              <a14:hiddenFill xmlns:a14="http://schemas.microsoft.com/office/drawing/2010/main">
                <a:solidFill>
                  <a:srgbClr val="FFFFFF"/>
                </a:solidFill>
              </a14:hiddenFill>
            </a:ext>
          </a:extLst>
        </p:spPr>
      </p:pic>
      <p:sp>
        <p:nvSpPr>
          <p:cNvPr id="32" name="Rectangle 2"/>
          <p:cNvSpPr>
            <a:spLocks noGrp="1" noChangeArrowheads="1"/>
          </p:cNvSpPr>
          <p:nvPr>
            <p:ph type="title"/>
          </p:nvPr>
        </p:nvSpPr>
        <p:spPr>
          <a:xfrm>
            <a:off x="254108" y="1199481"/>
            <a:ext cx="8229600" cy="793750"/>
          </a:xfrm>
          <a:noFill/>
        </p:spPr>
        <p:txBody>
          <a:bodyPr wrap="none"/>
          <a:lstStyle/>
          <a:p>
            <a:pPr marL="3175" indent="0" eaLnBrk="1" hangingPunct="1"/>
            <a:r>
              <a:rPr lang="en-GB" sz="2600" dirty="0" smtClean="0"/>
              <a:t>ERA-NET FP6/FP7 – the principles</a:t>
            </a:r>
            <a:endParaRPr lang="en-GB" sz="1600" dirty="0" smtClean="0"/>
          </a:p>
        </p:txBody>
      </p:sp>
    </p:spTree>
    <p:extLst>
      <p:ext uri="{BB962C8B-B14F-4D97-AF65-F5344CB8AC3E}">
        <p14:creationId xmlns:p14="http://schemas.microsoft.com/office/powerpoint/2010/main" val="1553972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96752"/>
            <a:ext cx="8209160" cy="576064"/>
          </a:xfrm>
        </p:spPr>
        <p:txBody>
          <a:bodyPr/>
          <a:lstStyle/>
          <a:p>
            <a:r>
              <a:rPr lang="en-GB" sz="2400" dirty="0" smtClean="0"/>
              <a:t>Number of running ERA-NET actions</a:t>
            </a:r>
            <a:endParaRPr lang="en-GB"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965938"/>
            <a:ext cx="7043162" cy="419936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8745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537" y="1268760"/>
            <a:ext cx="8136903" cy="720849"/>
          </a:xfrm>
          <a:noFill/>
        </p:spPr>
        <p:txBody>
          <a:bodyPr wrap="none"/>
          <a:lstStyle/>
          <a:p>
            <a:pPr marL="3175" indent="0" eaLnBrk="1" hangingPunct="1"/>
            <a:r>
              <a:rPr lang="de-DE" sz="2400" dirty="0" smtClean="0"/>
              <a:t>ERA-NET, ERA-NET Plus, ERA-NET </a:t>
            </a:r>
            <a:r>
              <a:rPr lang="de-DE" sz="2400" dirty="0" err="1" smtClean="0"/>
              <a:t>Cofund</a:t>
            </a:r>
            <a:r>
              <a:rPr lang="de-DE" sz="2400" dirty="0" smtClean="0"/>
              <a:t> and </a:t>
            </a:r>
            <a:br>
              <a:rPr lang="de-DE" sz="2400" dirty="0" smtClean="0"/>
            </a:br>
            <a:r>
              <a:rPr lang="de-DE" sz="2400" dirty="0" smtClean="0"/>
              <a:t>JPIs </a:t>
            </a:r>
            <a:r>
              <a:rPr lang="de-DE" sz="2400" dirty="0" err="1" smtClean="0"/>
              <a:t>calls</a:t>
            </a:r>
            <a:r>
              <a:rPr lang="de-DE" sz="2400" dirty="0" smtClean="0"/>
              <a:t>: total </a:t>
            </a:r>
            <a:r>
              <a:rPr lang="de-DE" sz="2400" dirty="0" err="1" smtClean="0"/>
              <a:t>of</a:t>
            </a:r>
            <a:r>
              <a:rPr lang="de-DE" sz="2400" dirty="0" smtClean="0"/>
              <a:t> &gt; Euro 4 Billion </a:t>
            </a:r>
            <a:r>
              <a:rPr lang="de-DE" sz="2400" dirty="0" err="1" smtClean="0"/>
              <a:t>by</a:t>
            </a:r>
            <a:r>
              <a:rPr lang="de-DE" sz="2400" dirty="0" smtClean="0"/>
              <a:t> 2016</a:t>
            </a:r>
            <a:endParaRPr lang="en-GB" sz="2400" dirty="0" smtClean="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204864"/>
            <a:ext cx="6984776" cy="4070572"/>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1067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288" y="1123082"/>
            <a:ext cx="8229600" cy="793750"/>
          </a:xfrm>
          <a:noFill/>
        </p:spPr>
        <p:txBody>
          <a:bodyPr wrap="none"/>
          <a:lstStyle/>
          <a:p>
            <a:pPr marL="3175" indent="0" eaLnBrk="1" hangingPunct="1"/>
            <a:r>
              <a:rPr lang="en-GB" sz="2600" dirty="0"/>
              <a:t>ERA-NETs and the </a:t>
            </a:r>
            <a:r>
              <a:rPr lang="en-GB" sz="2600" dirty="0" smtClean="0"/>
              <a:t>funding </a:t>
            </a:r>
            <a:r>
              <a:rPr lang="en-GB" sz="2600" dirty="0"/>
              <a:t>modes they use</a:t>
            </a:r>
          </a:p>
        </p:txBody>
      </p:sp>
      <p:sp>
        <p:nvSpPr>
          <p:cNvPr id="4099" name="Rectangle 3"/>
          <p:cNvSpPr>
            <a:spLocks noGrp="1" noChangeArrowheads="1"/>
          </p:cNvSpPr>
          <p:nvPr>
            <p:ph type="body" idx="1"/>
          </p:nvPr>
        </p:nvSpPr>
        <p:spPr>
          <a:xfrm>
            <a:off x="467544" y="1916832"/>
            <a:ext cx="8507288" cy="4327338"/>
          </a:xfrm>
          <a:noFill/>
        </p:spPr>
        <p:txBody>
          <a:bodyPr wrap="square">
            <a:spAutoFit/>
          </a:bodyPr>
          <a:lstStyle/>
          <a:p>
            <a:pPr marL="26988" indent="0" eaLnBrk="1" hangingPunct="1">
              <a:buClr>
                <a:srgbClr val="336699"/>
              </a:buClr>
              <a:buNone/>
            </a:pPr>
            <a:r>
              <a:rPr lang="en-GB" sz="1600" b="1" i="0" dirty="0"/>
              <a:t>Real common pot</a:t>
            </a:r>
          </a:p>
          <a:p>
            <a:pPr marL="369888" eaLnBrk="1" hangingPunct="1">
              <a:buClr>
                <a:srgbClr val="336699"/>
              </a:buClr>
              <a:buFont typeface="Wingdings" panose="05000000000000000000" pitchFamily="2" charset="2"/>
              <a:buChar char="§"/>
            </a:pPr>
            <a:r>
              <a:rPr lang="en-GB" sz="1600" i="0" dirty="0"/>
              <a:t>Countries pool their national contributions to a common and centrally administered call budget (Transnational flow of funding)</a:t>
            </a:r>
            <a:br>
              <a:rPr lang="en-GB" sz="1600" i="0" dirty="0"/>
            </a:br>
            <a:r>
              <a:rPr lang="en-GB" sz="1600" i="0" dirty="0" smtClean="0">
                <a:sym typeface="Wingdings" panose="05000000000000000000" pitchFamily="2" charset="2"/>
              </a:rPr>
              <a:t></a:t>
            </a:r>
            <a:r>
              <a:rPr lang="en-GB" sz="1600" i="0" dirty="0" smtClean="0"/>
              <a:t> </a:t>
            </a:r>
            <a:r>
              <a:rPr lang="en-GB" sz="1600" i="0" dirty="0"/>
              <a:t>Allows following the ranking list by avoiding any risk of mismatch between national funding contributions and requested budgets for successful proposals</a:t>
            </a:r>
            <a:br>
              <a:rPr lang="en-GB" sz="1600" i="0" dirty="0"/>
            </a:br>
            <a:r>
              <a:rPr lang="en-GB" sz="1600" i="0" dirty="0" smtClean="0">
                <a:sym typeface="Wingdings" panose="05000000000000000000" pitchFamily="2" charset="2"/>
              </a:rPr>
              <a:t></a:t>
            </a:r>
            <a:r>
              <a:rPr lang="en-GB" sz="1600" i="0" dirty="0" smtClean="0"/>
              <a:t> </a:t>
            </a:r>
            <a:r>
              <a:rPr lang="en-GB" sz="1600" i="0" dirty="0"/>
              <a:t>Very few ERA-NETs have used this </a:t>
            </a:r>
            <a:r>
              <a:rPr lang="en-GB" sz="1600" i="0" dirty="0" smtClean="0"/>
              <a:t>model</a:t>
            </a:r>
            <a:br>
              <a:rPr lang="en-GB" sz="1600" i="0" dirty="0" smtClean="0"/>
            </a:br>
            <a:endParaRPr lang="en-GB" sz="1600" i="0" dirty="0"/>
          </a:p>
          <a:p>
            <a:pPr marL="26988" indent="0" eaLnBrk="1" hangingPunct="1">
              <a:buClr>
                <a:srgbClr val="336699"/>
              </a:buClr>
              <a:buNone/>
            </a:pPr>
            <a:r>
              <a:rPr lang="en-GB" sz="1600" b="1" i="0" dirty="0"/>
              <a:t>Virtual (or distributed) common pot</a:t>
            </a:r>
          </a:p>
          <a:p>
            <a:pPr marL="369888" eaLnBrk="1" hangingPunct="1">
              <a:buClr>
                <a:srgbClr val="336699"/>
              </a:buClr>
              <a:buFont typeface="Wingdings" panose="05000000000000000000" pitchFamily="2" charset="2"/>
              <a:buChar char="§"/>
            </a:pPr>
            <a:r>
              <a:rPr lang="en-GB" sz="1600" i="0" dirty="0"/>
              <a:t>Countries pay for their own participants (no trans-national flow</a:t>
            </a:r>
            <a:r>
              <a:rPr lang="en-GB" sz="1600" i="0" dirty="0" smtClean="0"/>
              <a:t>) </a:t>
            </a:r>
            <a:br>
              <a:rPr lang="en-GB" sz="1600" i="0" dirty="0" smtClean="0"/>
            </a:br>
            <a:r>
              <a:rPr lang="en-GB" sz="1600" i="0" dirty="0" smtClean="0">
                <a:sym typeface="Wingdings" panose="05000000000000000000" pitchFamily="2" charset="2"/>
              </a:rPr>
              <a:t> </a:t>
            </a:r>
            <a:r>
              <a:rPr lang="en-GB" sz="1600" i="0" dirty="0" smtClean="0"/>
              <a:t>Successfully </a:t>
            </a:r>
            <a:r>
              <a:rPr lang="en-GB" sz="1600" i="0" dirty="0"/>
              <a:t>used by the majority of </a:t>
            </a:r>
            <a:r>
              <a:rPr lang="en-GB" sz="1600" i="0" dirty="0" smtClean="0"/>
              <a:t>ERA-NETs</a:t>
            </a:r>
          </a:p>
          <a:p>
            <a:pPr marL="369888" eaLnBrk="1" hangingPunct="1">
              <a:buClr>
                <a:srgbClr val="336699"/>
              </a:buClr>
              <a:buFont typeface="Wingdings" panose="05000000000000000000" pitchFamily="2" charset="2"/>
              <a:buChar char="§"/>
            </a:pPr>
            <a:endParaRPr lang="en-GB" sz="1600" i="0" dirty="0"/>
          </a:p>
          <a:p>
            <a:pPr marL="26988" indent="0" eaLnBrk="1" hangingPunct="1">
              <a:buClr>
                <a:srgbClr val="336699"/>
              </a:buClr>
              <a:buNone/>
            </a:pPr>
            <a:r>
              <a:rPr lang="en-GB" sz="1600" b="1" i="0" dirty="0"/>
              <a:t>Mixed mode</a:t>
            </a:r>
          </a:p>
          <a:p>
            <a:pPr marL="369888" eaLnBrk="1" hangingPunct="1">
              <a:buClr>
                <a:srgbClr val="336699"/>
              </a:buClr>
              <a:buFont typeface="Wingdings" panose="05000000000000000000" pitchFamily="2" charset="2"/>
              <a:buChar char="§"/>
            </a:pPr>
            <a:r>
              <a:rPr lang="en-GB" sz="1600" i="0" dirty="0"/>
              <a:t>Good practice: part of the budget reserved as “real common </a:t>
            </a:r>
            <a:r>
              <a:rPr lang="en-GB" sz="1600" i="0" dirty="0" smtClean="0"/>
              <a:t>pot</a:t>
            </a:r>
            <a:br>
              <a:rPr lang="en-GB" sz="1600" i="0" dirty="0" smtClean="0"/>
            </a:br>
            <a:r>
              <a:rPr lang="en-GB" sz="1600" i="0" dirty="0" smtClean="0">
                <a:sym typeface="Wingdings" panose="05000000000000000000" pitchFamily="2" charset="2"/>
              </a:rPr>
              <a:t></a:t>
            </a:r>
            <a:r>
              <a:rPr lang="en-GB" sz="1600" i="0" dirty="0" smtClean="0"/>
              <a:t> </a:t>
            </a:r>
            <a:r>
              <a:rPr lang="en-GB" sz="1600" i="0" dirty="0"/>
              <a:t>Allows following the ranking list</a:t>
            </a:r>
            <a:br>
              <a:rPr lang="en-GB" sz="1600" i="0" dirty="0"/>
            </a:br>
            <a:r>
              <a:rPr lang="en-GB" sz="1600" i="0" dirty="0" smtClean="0">
                <a:sym typeface="Wingdings" panose="05000000000000000000" pitchFamily="2" charset="2"/>
              </a:rPr>
              <a:t> </a:t>
            </a:r>
            <a:r>
              <a:rPr lang="en-GB" sz="1600" i="0" dirty="0" smtClean="0"/>
              <a:t>Standard </a:t>
            </a:r>
            <a:r>
              <a:rPr lang="en-GB" sz="1600" i="0" dirty="0"/>
              <a:t>model for </a:t>
            </a:r>
            <a:r>
              <a:rPr lang="en-GB" sz="1600" i="0" dirty="0" smtClean="0"/>
              <a:t>co-funded calls (ERA-NET </a:t>
            </a:r>
            <a:r>
              <a:rPr lang="en-GB" sz="1600" i="0" dirty="0"/>
              <a:t>Plus </a:t>
            </a:r>
            <a:r>
              <a:rPr lang="en-GB" sz="1600" i="0" dirty="0" smtClean="0"/>
              <a:t>actions)</a:t>
            </a:r>
            <a:endParaRPr lang="en-GB" sz="1600" i="0" dirty="0"/>
          </a:p>
        </p:txBody>
      </p:sp>
    </p:spTree>
    <p:extLst>
      <p:ext uri="{BB962C8B-B14F-4D97-AF65-F5344CB8AC3E}">
        <p14:creationId xmlns:p14="http://schemas.microsoft.com/office/powerpoint/2010/main" val="3289914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576982"/>
          </a:xfrm>
        </p:spPr>
        <p:txBody>
          <a:bodyPr/>
          <a:lstStyle/>
          <a:p>
            <a:pPr marL="0" indent="0"/>
            <a:r>
              <a:rPr lang="en-GB" sz="2400" dirty="0" smtClean="0"/>
              <a:t>Strong leverage effect of Union contribution</a:t>
            </a:r>
            <a:br>
              <a:rPr lang="en-GB" sz="2400" dirty="0" smtClean="0"/>
            </a:br>
            <a:r>
              <a:rPr lang="en-US" sz="1600" b="0" dirty="0"/>
              <a:t>(Euro </a:t>
            </a:r>
            <a:r>
              <a:rPr lang="en-US" sz="1600" b="0" dirty="0" smtClean="0"/>
              <a:t>FP funding </a:t>
            </a:r>
            <a:r>
              <a:rPr lang="en-US" sz="1600" b="0" dirty="0"/>
              <a:t>resulting in Euro </a:t>
            </a:r>
            <a:r>
              <a:rPr lang="en-US" sz="1600" b="0" dirty="0" smtClean="0"/>
              <a:t>public </a:t>
            </a:r>
            <a:r>
              <a:rPr lang="en-US" sz="1600" b="0" dirty="0"/>
              <a:t>funding of transnational projects)</a:t>
            </a:r>
            <a:endParaRPr lang="en-GB" sz="1600" b="0" dirty="0"/>
          </a:p>
        </p:txBody>
      </p:sp>
      <p:sp>
        <p:nvSpPr>
          <p:cNvPr id="3" name="Content Placeholder 2"/>
          <p:cNvSpPr>
            <a:spLocks noGrp="1"/>
          </p:cNvSpPr>
          <p:nvPr>
            <p:ph idx="1"/>
          </p:nvPr>
        </p:nvSpPr>
        <p:spPr>
          <a:xfrm>
            <a:off x="539552" y="2492896"/>
            <a:ext cx="8229600" cy="4032548"/>
          </a:xfrm>
          <a:ln>
            <a:prstDash val="solid"/>
          </a:ln>
        </p:spPr>
        <p:txBody>
          <a:bodyPr/>
          <a:lstStyle/>
          <a:p>
            <a:pPr marL="0" indent="0">
              <a:buNone/>
            </a:pPr>
            <a:r>
              <a:rPr lang="en-US" sz="2200" i="0" dirty="0" smtClean="0"/>
              <a:t>FP6 </a:t>
            </a:r>
            <a:r>
              <a:rPr lang="en-US" sz="2200" i="0" dirty="0"/>
              <a:t>ERA-NETs </a:t>
            </a:r>
            <a:r>
              <a:rPr lang="en-US" sz="2200" i="0" dirty="0" smtClean="0"/>
              <a:t>			  6</a:t>
            </a:r>
          </a:p>
          <a:p>
            <a:pPr marL="0" indent="0">
              <a:buNone/>
            </a:pPr>
            <a:endParaRPr lang="en-US" sz="2200" i="0" dirty="0" smtClean="0"/>
          </a:p>
          <a:p>
            <a:pPr marL="0" indent="0">
              <a:buNone/>
            </a:pPr>
            <a:r>
              <a:rPr lang="en-US" sz="2200" i="0" dirty="0" smtClean="0"/>
              <a:t>FP7 ERA-NETs			10</a:t>
            </a:r>
          </a:p>
          <a:p>
            <a:pPr marL="0" indent="0">
              <a:buNone/>
            </a:pPr>
            <a:r>
              <a:rPr lang="en-US" sz="2200" i="0" dirty="0" smtClean="0"/>
              <a:t>	</a:t>
            </a:r>
            <a:r>
              <a:rPr lang="en-US" sz="2200" dirty="0" smtClean="0"/>
              <a:t>Continuation from FP6:	16</a:t>
            </a:r>
          </a:p>
          <a:p>
            <a:pPr marL="0" indent="0">
              <a:buNone/>
            </a:pPr>
            <a:r>
              <a:rPr lang="en-US" sz="2200" dirty="0" smtClean="0"/>
              <a:t>	New under FP7:  		  7</a:t>
            </a:r>
            <a:endParaRPr lang="en-US" sz="2200" dirty="0"/>
          </a:p>
          <a:p>
            <a:pPr marL="0" indent="0">
              <a:buNone/>
            </a:pPr>
            <a:endParaRPr lang="en-US" sz="2200" i="0" dirty="0" smtClean="0"/>
          </a:p>
          <a:p>
            <a:pPr marL="0" indent="0">
              <a:buNone/>
            </a:pPr>
            <a:r>
              <a:rPr lang="en-US" sz="2200" i="0" dirty="0" smtClean="0">
                <a:sym typeface="Wingdings" panose="05000000000000000000" pitchFamily="2" charset="2"/>
              </a:rPr>
              <a:t> </a:t>
            </a:r>
            <a:r>
              <a:rPr lang="en-US" sz="2200" i="0" dirty="0" smtClean="0"/>
              <a:t>Significant differences across </a:t>
            </a:r>
            <a:r>
              <a:rPr lang="en-US" sz="2200" i="0" dirty="0"/>
              <a:t>themes </a:t>
            </a:r>
            <a:endParaRPr lang="en-US" sz="2200" i="0" dirty="0" smtClean="0"/>
          </a:p>
          <a:p>
            <a:pPr marL="0" indent="0">
              <a:buNone/>
            </a:pPr>
            <a:r>
              <a:rPr lang="en-US" sz="2200" i="0" dirty="0" smtClean="0">
                <a:sym typeface="Wingdings" panose="05000000000000000000" pitchFamily="2" charset="2"/>
              </a:rPr>
              <a:t> </a:t>
            </a:r>
            <a:r>
              <a:rPr lang="en-US" sz="2200" i="0" dirty="0" smtClean="0"/>
              <a:t>Some ERA-NETs </a:t>
            </a:r>
            <a:r>
              <a:rPr lang="en-US" sz="2200" i="0" dirty="0"/>
              <a:t>reaching leverage effects of </a:t>
            </a:r>
            <a:r>
              <a:rPr lang="en-US" sz="2200" i="0" dirty="0" smtClean="0"/>
              <a:t>50</a:t>
            </a:r>
          </a:p>
          <a:p>
            <a:pPr marL="0" indent="0">
              <a:buNone/>
            </a:pPr>
            <a:r>
              <a:rPr lang="en-US" sz="2200" i="0" dirty="0" smtClean="0">
                <a:sym typeface="Wingdings" panose="05000000000000000000" pitchFamily="2" charset="2"/>
              </a:rPr>
              <a:t> Continuity is key to success</a:t>
            </a:r>
            <a:endParaRPr lang="en-US" sz="2200" i="0" dirty="0"/>
          </a:p>
          <a:p>
            <a:pPr marL="0" indent="0">
              <a:buNone/>
            </a:pPr>
            <a:endParaRPr lang="en-GB" sz="2200" i="0" dirty="0"/>
          </a:p>
          <a:p>
            <a:pPr marL="0" indent="0">
              <a:buNone/>
            </a:pPr>
            <a:endParaRPr lang="en-GB" sz="2200" i="0" dirty="0" smtClean="0"/>
          </a:p>
        </p:txBody>
      </p:sp>
    </p:spTree>
    <p:extLst>
      <p:ext uri="{BB962C8B-B14F-4D97-AF65-F5344CB8AC3E}">
        <p14:creationId xmlns:p14="http://schemas.microsoft.com/office/powerpoint/2010/main" val="2706576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381328"/>
          </a:xfrm>
          <a:solidFill>
            <a:schemeClr val="bg1"/>
          </a:solidFill>
        </p:spPr>
        <p:txBody>
          <a:bodyPr/>
          <a:lstStyle/>
          <a:p>
            <a:r>
              <a:rPr lang="de-DE" dirty="0" smtClean="0"/>
              <a:t>  </a:t>
            </a:r>
            <a:endParaRPr lang="en-GB" dirty="0"/>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126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129" y="1008112"/>
            <a:ext cx="8539343" cy="58772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45" y="188640"/>
            <a:ext cx="8483413" cy="830997"/>
          </a:xfrm>
          <a:prstGeom prst="rect">
            <a:avLst/>
          </a:prstGeom>
          <a:noFill/>
        </p:spPr>
        <p:txBody>
          <a:bodyPr wrap="none" rtlCol="0">
            <a:spAutoFit/>
          </a:bodyPr>
          <a:lstStyle/>
          <a:p>
            <a:r>
              <a:rPr lang="en-GB" sz="2400" dirty="0">
                <a:solidFill>
                  <a:srgbClr val="336699"/>
                </a:solidFill>
              </a:rPr>
              <a:t>Share per </a:t>
            </a:r>
            <a:r>
              <a:rPr lang="en-GB" sz="2400" dirty="0" smtClean="0">
                <a:solidFill>
                  <a:srgbClr val="336699"/>
                </a:solidFill>
              </a:rPr>
              <a:t>MS </a:t>
            </a:r>
            <a:r>
              <a:rPr lang="en-GB" sz="2400" dirty="0">
                <a:solidFill>
                  <a:srgbClr val="336699"/>
                </a:solidFill>
              </a:rPr>
              <a:t>of </a:t>
            </a:r>
            <a:r>
              <a:rPr lang="en-GB" sz="2400" dirty="0" smtClean="0">
                <a:solidFill>
                  <a:srgbClr val="336699"/>
                </a:solidFill>
              </a:rPr>
              <a:t>public </a:t>
            </a:r>
            <a:r>
              <a:rPr lang="en-GB" sz="2400" dirty="0">
                <a:solidFill>
                  <a:srgbClr val="336699"/>
                </a:solidFill>
              </a:rPr>
              <a:t>funding in </a:t>
            </a:r>
            <a:r>
              <a:rPr lang="en-GB" sz="2400" dirty="0" smtClean="0">
                <a:solidFill>
                  <a:srgbClr val="336699"/>
                </a:solidFill>
              </a:rPr>
              <a:t>ERA-NET and</a:t>
            </a:r>
            <a:br>
              <a:rPr lang="en-GB" sz="2400" dirty="0" smtClean="0">
                <a:solidFill>
                  <a:srgbClr val="336699"/>
                </a:solidFill>
              </a:rPr>
            </a:br>
            <a:r>
              <a:rPr lang="en-GB" sz="2400" dirty="0" smtClean="0">
                <a:solidFill>
                  <a:srgbClr val="336699"/>
                </a:solidFill>
              </a:rPr>
              <a:t>ERA-NET </a:t>
            </a:r>
            <a:r>
              <a:rPr lang="en-GB" sz="2400" dirty="0">
                <a:solidFill>
                  <a:srgbClr val="336699"/>
                </a:solidFill>
              </a:rPr>
              <a:t>Plus </a:t>
            </a:r>
            <a:r>
              <a:rPr lang="en-GB" sz="2400" dirty="0" smtClean="0">
                <a:solidFill>
                  <a:srgbClr val="336699"/>
                </a:solidFill>
              </a:rPr>
              <a:t>calls in 2009-2014 (sample)</a:t>
            </a:r>
            <a:endParaRPr lang="en-GB" sz="2400" dirty="0">
              <a:solidFill>
                <a:srgbClr val="336699"/>
              </a:solidFill>
            </a:endParaRPr>
          </a:p>
        </p:txBody>
      </p:sp>
    </p:spTree>
    <p:extLst>
      <p:ext uri="{BB962C8B-B14F-4D97-AF65-F5344CB8AC3E}">
        <p14:creationId xmlns:p14="http://schemas.microsoft.com/office/powerpoint/2010/main" val="2647641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27584" y="1412775"/>
            <a:ext cx="7632848" cy="4967959"/>
            <a:chOff x="827584" y="1412775"/>
            <a:chExt cx="7632848" cy="4967959"/>
          </a:xfrm>
        </p:grpSpPr>
        <p:sp>
          <p:nvSpPr>
            <p:cNvPr id="4" name="Freeform 3"/>
            <p:cNvSpPr/>
            <p:nvPr/>
          </p:nvSpPr>
          <p:spPr>
            <a:xfrm>
              <a:off x="827584" y="5191516"/>
              <a:ext cx="7632848" cy="1189218"/>
            </a:xfrm>
            <a:custGeom>
              <a:avLst/>
              <a:gdLst>
                <a:gd name="connsiteX0" fmla="*/ 0 w 7632848"/>
                <a:gd name="connsiteY0" fmla="*/ 0 h 1189218"/>
                <a:gd name="connsiteX1" fmla="*/ 7632848 w 7632848"/>
                <a:gd name="connsiteY1" fmla="*/ 0 h 1189218"/>
                <a:gd name="connsiteX2" fmla="*/ 7632848 w 7632848"/>
                <a:gd name="connsiteY2" fmla="*/ 1189218 h 1189218"/>
                <a:gd name="connsiteX3" fmla="*/ 0 w 7632848"/>
                <a:gd name="connsiteY3" fmla="*/ 1189218 h 1189218"/>
                <a:gd name="connsiteX4" fmla="*/ 0 w 7632848"/>
                <a:gd name="connsiteY4" fmla="*/ 0 h 1189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32848" h="1189218">
                  <a:moveTo>
                    <a:pt x="0" y="0"/>
                  </a:moveTo>
                  <a:lnTo>
                    <a:pt x="7632848" y="0"/>
                  </a:lnTo>
                  <a:lnTo>
                    <a:pt x="7632848" y="1189218"/>
                  </a:lnTo>
                  <a:lnTo>
                    <a:pt x="0" y="1189218"/>
                  </a:lnTo>
                  <a:lnTo>
                    <a:pt x="0" y="0"/>
                  </a:lnTo>
                  <a:close/>
                </a:path>
              </a:pathLst>
            </a:custGeom>
            <a:solidFill>
              <a:srgbClr val="74C0C6"/>
            </a:solidFill>
            <a:scene3d>
              <a:camera prst="orthographicFront"/>
              <a:lightRig rig="chilly" dir="t"/>
            </a:scene3d>
            <a:sp3d prstMaterial="translucentPowder"/>
          </p:spPr>
          <p:style>
            <a:lnRef idx="0">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GB" sz="2000" b="1" kern="1200" noProof="0" dirty="0" smtClean="0">
                  <a:solidFill>
                    <a:srgbClr val="336699"/>
                  </a:solidFill>
                </a:rPr>
                <a:t>Horizon 2020: ERA-NET </a:t>
              </a:r>
              <a:r>
                <a:rPr lang="en-GB" sz="2000" b="1" kern="1200" noProof="0" dirty="0" err="1" smtClean="0">
                  <a:solidFill>
                    <a:srgbClr val="336699"/>
                  </a:solidFill>
                </a:rPr>
                <a:t>Cofund</a:t>
              </a:r>
              <a:r>
                <a:rPr lang="en-GB" sz="1600" kern="1200" noProof="0" dirty="0" smtClean="0">
                  <a:solidFill>
                    <a:srgbClr val="336699"/>
                  </a:solidFill>
                </a:rPr>
                <a:t/>
              </a:r>
              <a:br>
                <a:rPr lang="en-GB" sz="1600" kern="1200" noProof="0" dirty="0" smtClean="0">
                  <a:solidFill>
                    <a:srgbClr val="336699"/>
                  </a:solidFill>
                </a:rPr>
              </a:br>
              <a:r>
                <a:rPr lang="en-GB" sz="1600" b="0" kern="1200" noProof="0" dirty="0" smtClean="0">
                  <a:solidFill>
                    <a:srgbClr val="336699"/>
                  </a:solidFill>
                </a:rPr>
                <a:t>Co-funding of a single joint call for trans-national proposals, </a:t>
              </a:r>
              <a:r>
                <a:rPr lang="en-GB" sz="1600" b="0" u="sng" kern="1200" noProof="0" dirty="0" smtClean="0">
                  <a:solidFill>
                    <a:srgbClr val="336699"/>
                  </a:solidFill>
                </a:rPr>
                <a:t>in addition </a:t>
              </a:r>
              <a:r>
                <a:rPr lang="en-GB" sz="1600" b="0" kern="1200" noProof="0" dirty="0" smtClean="0">
                  <a:solidFill>
                    <a:srgbClr val="336699"/>
                  </a:solidFill>
                </a:rPr>
                <a:t>other joint activities including other joint calls without </a:t>
              </a:r>
              <a:br>
                <a:rPr lang="en-GB" sz="1600" b="0" kern="1200" noProof="0" dirty="0" smtClean="0">
                  <a:solidFill>
                    <a:srgbClr val="336699"/>
                  </a:solidFill>
                </a:rPr>
              </a:br>
              <a:r>
                <a:rPr lang="en-GB" sz="1600" b="0" kern="1200" noProof="0" dirty="0" smtClean="0">
                  <a:solidFill>
                    <a:srgbClr val="336699"/>
                  </a:solidFill>
                </a:rPr>
                <a:t>Union co-funding, 33% reimbursement rate</a:t>
              </a:r>
              <a:endParaRPr lang="en-GB" sz="1600" b="0" kern="1200" noProof="0" dirty="0">
                <a:solidFill>
                  <a:srgbClr val="336699"/>
                </a:solidFill>
              </a:endParaRPr>
            </a:p>
          </p:txBody>
        </p:sp>
        <p:sp>
          <p:nvSpPr>
            <p:cNvPr id="5" name="Freeform 4"/>
            <p:cNvSpPr/>
            <p:nvPr/>
          </p:nvSpPr>
          <p:spPr>
            <a:xfrm rot="21600000">
              <a:off x="827584" y="3232939"/>
              <a:ext cx="7632848" cy="1963789"/>
            </a:xfrm>
            <a:custGeom>
              <a:avLst/>
              <a:gdLst>
                <a:gd name="connsiteX0" fmla="*/ 0 w 7632848"/>
                <a:gd name="connsiteY0" fmla="*/ 687777 h 1963788"/>
                <a:gd name="connsiteX1" fmla="*/ 3570951 w 7632848"/>
                <a:gd name="connsiteY1" fmla="*/ 687777 h 1963788"/>
                <a:gd name="connsiteX2" fmla="*/ 3570951 w 7632848"/>
                <a:gd name="connsiteY2" fmla="*/ 490947 h 1963788"/>
                <a:gd name="connsiteX3" fmla="*/ 3325477 w 7632848"/>
                <a:gd name="connsiteY3" fmla="*/ 490947 h 1963788"/>
                <a:gd name="connsiteX4" fmla="*/ 3816424 w 7632848"/>
                <a:gd name="connsiteY4" fmla="*/ 0 h 1963788"/>
                <a:gd name="connsiteX5" fmla="*/ 4307371 w 7632848"/>
                <a:gd name="connsiteY5" fmla="*/ 490947 h 1963788"/>
                <a:gd name="connsiteX6" fmla="*/ 4061898 w 7632848"/>
                <a:gd name="connsiteY6" fmla="*/ 490947 h 1963788"/>
                <a:gd name="connsiteX7" fmla="*/ 4061898 w 7632848"/>
                <a:gd name="connsiteY7" fmla="*/ 687777 h 1963788"/>
                <a:gd name="connsiteX8" fmla="*/ 7632848 w 7632848"/>
                <a:gd name="connsiteY8" fmla="*/ 687777 h 1963788"/>
                <a:gd name="connsiteX9" fmla="*/ 7632848 w 7632848"/>
                <a:gd name="connsiteY9" fmla="*/ 1963788 h 1963788"/>
                <a:gd name="connsiteX10" fmla="*/ 0 w 7632848"/>
                <a:gd name="connsiteY10" fmla="*/ 1963788 h 1963788"/>
                <a:gd name="connsiteX11" fmla="*/ 0 w 7632848"/>
                <a:gd name="connsiteY11" fmla="*/ 687777 h 196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32848" h="1963788">
                  <a:moveTo>
                    <a:pt x="7632848" y="1276011"/>
                  </a:moveTo>
                  <a:lnTo>
                    <a:pt x="4061897" y="1276011"/>
                  </a:lnTo>
                  <a:lnTo>
                    <a:pt x="4061897" y="1472841"/>
                  </a:lnTo>
                  <a:lnTo>
                    <a:pt x="4307371" y="1472841"/>
                  </a:lnTo>
                  <a:lnTo>
                    <a:pt x="3816424" y="1963787"/>
                  </a:lnTo>
                  <a:lnTo>
                    <a:pt x="3325477" y="1472841"/>
                  </a:lnTo>
                  <a:lnTo>
                    <a:pt x="3570950" y="1472841"/>
                  </a:lnTo>
                  <a:lnTo>
                    <a:pt x="3570950" y="1276011"/>
                  </a:lnTo>
                  <a:lnTo>
                    <a:pt x="0" y="1276011"/>
                  </a:lnTo>
                  <a:lnTo>
                    <a:pt x="0" y="1"/>
                  </a:lnTo>
                  <a:lnTo>
                    <a:pt x="7632848" y="1"/>
                  </a:lnTo>
                  <a:lnTo>
                    <a:pt x="7632848" y="1276011"/>
                  </a:lnTo>
                  <a:close/>
                </a:path>
              </a:pathLst>
            </a:custGeom>
            <a:solidFill>
              <a:schemeClr val="accent1">
                <a:lumMod val="90000"/>
              </a:schemeClr>
            </a:solidFill>
            <a:scene3d>
              <a:camera prst="orthographicFront"/>
              <a:lightRig rig="chilly" dir="t"/>
            </a:scene3d>
            <a:sp3d prstMaterial="translucentPowder"/>
          </p:spPr>
          <p:style>
            <a:lnRef idx="0">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42239" tIns="142241" rIns="142240" bIns="830017" numCol="1" spcCol="1270" anchor="ctr" anchorCtr="0">
              <a:noAutofit/>
            </a:bodyPr>
            <a:lstStyle/>
            <a:p>
              <a:pPr lvl="0" algn="ctr" defTabSz="889000">
                <a:lnSpc>
                  <a:spcPct val="90000"/>
                </a:lnSpc>
                <a:spcBef>
                  <a:spcPct val="0"/>
                </a:spcBef>
                <a:spcAft>
                  <a:spcPct val="35000"/>
                </a:spcAft>
              </a:pPr>
              <a:r>
                <a:rPr lang="en-GB" sz="2000" b="1" kern="1200" noProof="0" dirty="0" smtClean="0">
                  <a:solidFill>
                    <a:srgbClr val="336699"/>
                  </a:solidFill>
                </a:rPr>
                <a:t>FP7: ERA-NET and ERA-NET Plus</a:t>
              </a:r>
              <a:br>
                <a:rPr lang="en-GB" sz="2000" b="1" kern="1200" noProof="0" dirty="0" smtClean="0">
                  <a:solidFill>
                    <a:srgbClr val="336699"/>
                  </a:solidFill>
                </a:rPr>
              </a:br>
              <a:r>
                <a:rPr lang="en-GB" sz="1600" b="0" kern="1200" noProof="0" dirty="0" smtClean="0">
                  <a:solidFill>
                    <a:srgbClr val="336699"/>
                  </a:solidFill>
                </a:rPr>
                <a:t>ERA-NET: as under FP6</a:t>
              </a:r>
              <a:br>
                <a:rPr lang="en-GB" sz="1600" b="0" kern="1200" noProof="0" dirty="0" smtClean="0">
                  <a:solidFill>
                    <a:srgbClr val="336699"/>
                  </a:solidFill>
                </a:rPr>
              </a:br>
              <a:r>
                <a:rPr lang="en-GB" sz="1600" b="0" kern="1200" noProof="0" dirty="0" smtClean="0">
                  <a:solidFill>
                    <a:srgbClr val="336699"/>
                  </a:solidFill>
                </a:rPr>
                <a:t>ERA-NET Plus: co-funding of a single joint call for trans-national proposals, 33% reimbursement rate for the costs of funding the projects</a:t>
              </a:r>
              <a:endParaRPr lang="en-GB" sz="1600" b="0" kern="1200" noProof="0" dirty="0">
                <a:solidFill>
                  <a:srgbClr val="336699"/>
                </a:solidFill>
              </a:endParaRPr>
            </a:p>
          </p:txBody>
        </p:sp>
        <p:sp>
          <p:nvSpPr>
            <p:cNvPr id="6" name="Freeform 5"/>
            <p:cNvSpPr/>
            <p:nvPr/>
          </p:nvSpPr>
          <p:spPr>
            <a:xfrm rot="21600000">
              <a:off x="827584" y="1412775"/>
              <a:ext cx="7632848" cy="1824787"/>
            </a:xfrm>
            <a:custGeom>
              <a:avLst/>
              <a:gdLst>
                <a:gd name="connsiteX0" fmla="*/ 0 w 7632848"/>
                <a:gd name="connsiteY0" fmla="*/ 639094 h 1824785"/>
                <a:gd name="connsiteX1" fmla="*/ 3588326 w 7632848"/>
                <a:gd name="connsiteY1" fmla="*/ 639094 h 1824785"/>
                <a:gd name="connsiteX2" fmla="*/ 3588326 w 7632848"/>
                <a:gd name="connsiteY2" fmla="*/ 456196 h 1824785"/>
                <a:gd name="connsiteX3" fmla="*/ 3360228 w 7632848"/>
                <a:gd name="connsiteY3" fmla="*/ 456196 h 1824785"/>
                <a:gd name="connsiteX4" fmla="*/ 3816424 w 7632848"/>
                <a:gd name="connsiteY4" fmla="*/ 0 h 1824785"/>
                <a:gd name="connsiteX5" fmla="*/ 4272620 w 7632848"/>
                <a:gd name="connsiteY5" fmla="*/ 456196 h 1824785"/>
                <a:gd name="connsiteX6" fmla="*/ 4044522 w 7632848"/>
                <a:gd name="connsiteY6" fmla="*/ 456196 h 1824785"/>
                <a:gd name="connsiteX7" fmla="*/ 4044522 w 7632848"/>
                <a:gd name="connsiteY7" fmla="*/ 639094 h 1824785"/>
                <a:gd name="connsiteX8" fmla="*/ 7632848 w 7632848"/>
                <a:gd name="connsiteY8" fmla="*/ 639094 h 1824785"/>
                <a:gd name="connsiteX9" fmla="*/ 7632848 w 7632848"/>
                <a:gd name="connsiteY9" fmla="*/ 1824785 h 1824785"/>
                <a:gd name="connsiteX10" fmla="*/ 0 w 7632848"/>
                <a:gd name="connsiteY10" fmla="*/ 1824785 h 1824785"/>
                <a:gd name="connsiteX11" fmla="*/ 0 w 7632848"/>
                <a:gd name="connsiteY11" fmla="*/ 639094 h 18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32848" h="1824785">
                  <a:moveTo>
                    <a:pt x="7632848" y="1185691"/>
                  </a:moveTo>
                  <a:lnTo>
                    <a:pt x="4044522" y="1185691"/>
                  </a:lnTo>
                  <a:lnTo>
                    <a:pt x="4044522" y="1368589"/>
                  </a:lnTo>
                  <a:lnTo>
                    <a:pt x="4272620" y="1368589"/>
                  </a:lnTo>
                  <a:lnTo>
                    <a:pt x="3816424" y="1824784"/>
                  </a:lnTo>
                  <a:lnTo>
                    <a:pt x="3360228" y="1368589"/>
                  </a:lnTo>
                  <a:lnTo>
                    <a:pt x="3588326" y="1368589"/>
                  </a:lnTo>
                  <a:lnTo>
                    <a:pt x="3588326" y="1185691"/>
                  </a:lnTo>
                  <a:lnTo>
                    <a:pt x="0" y="1185691"/>
                  </a:lnTo>
                  <a:lnTo>
                    <a:pt x="0" y="1"/>
                  </a:lnTo>
                  <a:lnTo>
                    <a:pt x="7632848" y="1"/>
                  </a:lnTo>
                  <a:lnTo>
                    <a:pt x="7632848" y="1185691"/>
                  </a:lnTo>
                  <a:close/>
                </a:path>
              </a:pathLst>
            </a:custGeom>
            <a:solidFill>
              <a:srgbClr val="BDDEFF"/>
            </a:solidFill>
            <a:scene3d>
              <a:camera prst="orthographicFront"/>
              <a:lightRig rig="chilly" dir="t"/>
            </a:scene3d>
            <a:sp3d prstMaterial="translucentPowder"/>
          </p:spPr>
          <p:style>
            <a:lnRef idx="0">
              <a:schemeClr val="lt1">
                <a:hueOff val="0"/>
                <a:satOff val="0"/>
                <a:lumOff val="0"/>
                <a:alphaOff val="0"/>
              </a:schemeClr>
            </a:lnRef>
            <a:fillRef idx="1">
              <a:scrgbClr r="0" g="0" b="0"/>
            </a:fillRef>
            <a:effectRef idx="0">
              <a:schemeClr val="accent6">
                <a:hueOff val="0"/>
                <a:satOff val="0"/>
                <a:lumOff val="0"/>
                <a:alphaOff val="0"/>
              </a:schemeClr>
            </a:effectRef>
            <a:fontRef idx="minor">
              <a:schemeClr val="lt1"/>
            </a:fontRef>
          </p:style>
          <p:txBody>
            <a:bodyPr spcFirstLastPara="0" vert="horz" wrap="square" lIns="142239" tIns="142241" rIns="142240" bIns="781335" numCol="1" spcCol="1270" anchor="ctr" anchorCtr="0">
              <a:noAutofit/>
            </a:bodyPr>
            <a:lstStyle/>
            <a:p>
              <a:pPr lvl="0" algn="ctr" defTabSz="889000">
                <a:lnSpc>
                  <a:spcPct val="90000"/>
                </a:lnSpc>
                <a:spcBef>
                  <a:spcPct val="0"/>
                </a:spcBef>
                <a:spcAft>
                  <a:spcPct val="35000"/>
                </a:spcAft>
              </a:pPr>
              <a:r>
                <a:rPr lang="en-GB" sz="2000" b="1" kern="1200" noProof="0" dirty="0" smtClean="0">
                  <a:solidFill>
                    <a:srgbClr val="336699"/>
                  </a:solidFill>
                </a:rPr>
                <a:t>FP6: ERA-NET</a:t>
              </a:r>
              <a:br>
                <a:rPr lang="en-GB" sz="2000" b="1" kern="1200" noProof="0" dirty="0" smtClean="0">
                  <a:solidFill>
                    <a:srgbClr val="336699"/>
                  </a:solidFill>
                </a:rPr>
              </a:br>
              <a:r>
                <a:rPr lang="en-GB" sz="1600" b="0" kern="1200" noProof="0" dirty="0" smtClean="0">
                  <a:solidFill>
                    <a:srgbClr val="336699"/>
                  </a:solidFill>
                </a:rPr>
                <a:t>Funding of costs related to the coordination of national research programmes, 100% reimbursement rate for coordination and management costs</a:t>
              </a:r>
              <a:endParaRPr lang="en-GB" sz="1600" b="0" kern="1200" noProof="0" dirty="0">
                <a:solidFill>
                  <a:srgbClr val="336699"/>
                </a:solidFill>
              </a:endParaRPr>
            </a:p>
          </p:txBody>
        </p:sp>
      </p:grpSp>
    </p:spTree>
    <p:extLst>
      <p:ext uri="{BB962C8B-B14F-4D97-AF65-F5344CB8AC3E}">
        <p14:creationId xmlns:p14="http://schemas.microsoft.com/office/powerpoint/2010/main" val="994674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10502</TotalTime>
  <Words>1718</Words>
  <Application>Microsoft Office PowerPoint</Application>
  <PresentationFormat>On-screen Show (4:3)</PresentationFormat>
  <Paragraphs>294</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Slide_Master</vt:lpstr>
      <vt:lpstr>Horizon 2020</vt:lpstr>
      <vt:lpstr>PowerPoint Presentation</vt:lpstr>
      <vt:lpstr>ERA-NET FP6/FP7 – the principles</vt:lpstr>
      <vt:lpstr>Number of running ERA-NET actions</vt:lpstr>
      <vt:lpstr>ERA-NET, ERA-NET Plus, ERA-NET Cofund and  JPIs calls: total of &gt; Euro 4 Billion by 2016</vt:lpstr>
      <vt:lpstr>ERA-NETs and the funding modes they use</vt:lpstr>
      <vt:lpstr>Strong leverage effect of Union contribution (Euro FP funding resulting in Euro public funding of transnational projects)</vt:lpstr>
      <vt:lpstr>  </vt:lpstr>
      <vt:lpstr>PowerPoint Presentation</vt:lpstr>
      <vt:lpstr>ERA-NET Cofund – main features</vt:lpstr>
      <vt:lpstr>PowerPoint Presentation</vt:lpstr>
      <vt:lpstr>Co-funded call: Rules for providing support to or  implementation of trans-national projects  (Important: these are conditions for costs to be eligible!)</vt:lpstr>
      <vt:lpstr>Co-funded call – conditions &amp; deliverables </vt:lpstr>
      <vt:lpstr>Co-funded call – practical issues </vt:lpstr>
      <vt:lpstr>PowerPoint Presentation</vt:lpstr>
      <vt:lpstr>ERA-NET Cofund: optional additional activities</vt:lpstr>
      <vt:lpstr>ERA-NET Cofund: unit costs for  additional activities </vt:lpstr>
      <vt:lpstr>ERA-NET Cofund MGA – forms of costs</vt:lpstr>
      <vt:lpstr>Default: 2 reporting periods</vt:lpstr>
      <vt:lpstr>First indications from H2020 ERA-NETs 2014/15</vt:lpstr>
      <vt:lpstr>PowerPoint Presentation</vt:lpstr>
      <vt:lpstr>PowerPoint Presentation</vt:lpstr>
      <vt:lpstr>Screening of P2P activities in WP 2016/17 drafts published in September 2015</vt:lpstr>
      <vt:lpstr>ERA-NET Cofund in WPs 2014 until 2017</vt:lpstr>
      <vt:lpstr>Thank you for your attention!  Any questions?</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NIEHOFF Joerg (RTD)</cp:lastModifiedBy>
  <cp:revision>372</cp:revision>
  <cp:lastPrinted>2015-05-20T06:50:44Z</cp:lastPrinted>
  <dcterms:created xsi:type="dcterms:W3CDTF">2011-10-28T10:25:18Z</dcterms:created>
  <dcterms:modified xsi:type="dcterms:W3CDTF">2015-09-25T06:59:25Z</dcterms:modified>
</cp:coreProperties>
</file>