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3" r:id="rId3"/>
    <p:sldId id="272" r:id="rId4"/>
    <p:sldId id="291" r:id="rId5"/>
    <p:sldId id="276" r:id="rId6"/>
    <p:sldId id="277" r:id="rId7"/>
    <p:sldId id="266" r:id="rId8"/>
    <p:sldId id="270" r:id="rId9"/>
    <p:sldId id="292" r:id="rId10"/>
    <p:sldId id="290" r:id="rId11"/>
    <p:sldId id="268" r:id="rId12"/>
    <p:sldId id="269" r:id="rId13"/>
    <p:sldId id="293" r:id="rId14"/>
    <p:sldId id="271" r:id="rId15"/>
    <p:sldId id="289" r:id="rId16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991"/>
    <a:srgbClr val="139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7" autoAdjust="0"/>
    <p:restoredTop sz="94663" autoAdjust="0"/>
  </p:normalViewPr>
  <p:slideViewPr>
    <p:cSldViewPr snapToGrid="0" snapToObjects="1">
      <p:cViewPr>
        <p:scale>
          <a:sx n="72" d="100"/>
          <a:sy n="72" d="100"/>
        </p:scale>
        <p:origin x="-12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32D41-5B9B-44A9-9EDE-EB2829CF4C82}" type="datetimeFigureOut">
              <a:rPr lang="en-GB" smtClean="0"/>
              <a:t>24/09/2015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81E94-AFAF-43FA-89D3-B7EC39FF18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819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D2AC6-FB28-411A-AE2A-D813873C1E65}" type="datetimeFigureOut">
              <a:rPr lang="de-AT" smtClean="0"/>
              <a:t>24.09.2015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6DA4C-83DA-47D2-8F3F-724573E894D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14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AT" altLang="de-DE" smtClean="0"/>
              <a:t>consortium members participate(d) in &gt;300 networks </a:t>
            </a:r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064" indent="-286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715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600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486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372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6258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4144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2029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EEB34C-067E-499A-A71C-4F76DFA90561}" type="slidenum">
              <a:rPr lang="de-AT" altLang="de-DE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de-AT" alt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756" indent="-27981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2456" indent="-2241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2393" indent="-2241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20740" indent="-2241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8625" indent="-2241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6511" indent="-2241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94397" indent="-2241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2283" indent="-2241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4FA19E-D412-478A-87BB-2A63470D0108}" type="slidenum">
              <a:rPr lang="nb-NO" altLang="de-DE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nb-NO" alt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3379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064" indent="-286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715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600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486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372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6258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4144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2029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D0E366-8521-4C84-87EC-2B2889D93C86}" type="slidenum">
              <a:rPr lang="de-AT" altLang="de-DE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de-AT" alt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756" indent="-27981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2456" indent="-2241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2393" indent="-2241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20740" indent="-2241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8625" indent="-2241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6511" indent="-2241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94397" indent="-2241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2283" indent="-2241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4FA19E-D412-478A-87BB-2A63470D0108}" type="slidenum">
              <a:rPr lang="nb-NO" altLang="de-DE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nb-NO" alt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756" indent="-27981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2456" indent="-2241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2393" indent="-2241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20740" indent="-2241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8625" indent="-2241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6511" indent="-2241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94397" indent="-2241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2283" indent="-2241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4FA19E-D412-478A-87BB-2A63470D0108}" type="slidenum">
              <a:rPr lang="nb-NO" altLang="de-DE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nb-NO" alt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L_PPT_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4000" y="4680000"/>
            <a:ext cx="6400800" cy="1286516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05399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84000" y="6417059"/>
            <a:ext cx="2133600" cy="365125"/>
          </a:xfrm>
        </p:spPr>
        <p:txBody>
          <a:bodyPr/>
          <a:lstStyle>
            <a:lvl1pPr>
              <a:defRPr>
                <a:solidFill>
                  <a:srgbClr val="053991"/>
                </a:solidFill>
              </a:defRPr>
            </a:lvl1pPr>
          </a:lstStyle>
          <a:p>
            <a:fld id="{CEEDFD67-5994-DD4E-B2F9-AED612E59D5C}" type="datetimeFigureOut">
              <a:rPr lang="en-US" smtClean="0"/>
              <a:pPr/>
              <a:t>9/24/2015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53991"/>
                </a:solidFill>
              </a:defRPr>
            </a:lvl1pPr>
          </a:lstStyle>
          <a:p>
            <a:fld id="{F3896F77-8176-5046-8472-9DF78E7C575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584000" y="2088000"/>
            <a:ext cx="6869374" cy="1241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ga-IE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187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EDFD67-5994-DD4E-B2F9-AED612E59D5C}" type="datetimeFigureOut">
              <a:rPr lang="en-US" smtClean="0"/>
              <a:pPr/>
              <a:t>9/24/2015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896F77-8176-5046-8472-9DF78E7C575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34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L_PPT_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EDFD67-5994-DD4E-B2F9-AED612E59D5C}" type="datetimeFigureOut">
              <a:rPr lang="en-US" smtClean="0"/>
              <a:pPr/>
              <a:t>9/24/2015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896F77-8176-5046-8472-9DF78E7C575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30146" y="1620000"/>
            <a:ext cx="6869374" cy="758387"/>
          </a:xfrm>
        </p:spPr>
        <p:txBody>
          <a:bodyPr/>
          <a:lstStyle/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130400" y="2710800"/>
            <a:ext cx="8229600" cy="341566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54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54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30625"/>
          </a:xfrm>
        </p:spPr>
        <p:txBody>
          <a:bodyPr/>
          <a:lstStyle/>
          <a:p>
            <a:pPr lvl="0"/>
            <a:endParaRPr lang="de-AT" noProof="0" smtClean="0"/>
          </a:p>
        </p:txBody>
      </p:sp>
    </p:spTree>
    <p:extLst>
      <p:ext uri="{BB962C8B-B14F-4D97-AF65-F5344CB8AC3E}">
        <p14:creationId xmlns:p14="http://schemas.microsoft.com/office/powerpoint/2010/main" val="20109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L_PPT_2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146" y="1620000"/>
            <a:ext cx="6869374" cy="7583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400" y="2710800"/>
            <a:ext cx="8229600" cy="3415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dirty="0" smtClean="0"/>
              <a:t>Click to edit Master text styles</a:t>
            </a:r>
          </a:p>
          <a:p>
            <a:pPr lvl="1"/>
            <a:r>
              <a:rPr lang="ga-IE" dirty="0" smtClean="0"/>
              <a:t>Second level</a:t>
            </a:r>
          </a:p>
          <a:p>
            <a:pPr lvl="2"/>
            <a:r>
              <a:rPr lang="ga-IE" dirty="0" smtClean="0"/>
              <a:t>Third level</a:t>
            </a:r>
          </a:p>
          <a:p>
            <a:pPr lvl="3"/>
            <a:r>
              <a:rPr lang="ga-IE" dirty="0" smtClean="0"/>
              <a:t>Fourth level</a:t>
            </a:r>
          </a:p>
          <a:p>
            <a:pPr lvl="4"/>
            <a:r>
              <a:rPr lang="ga-IE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0146" y="64170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DFD67-5994-DD4E-B2F9-AED612E59D5C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96F77-8176-5046-8472-9DF78E7C57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4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600" b="1" kern="1200">
          <a:solidFill>
            <a:srgbClr val="05399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5399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05399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rgbClr val="05399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rgbClr val="05399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05399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netwatch.jrc.ec.europa.eu/web/lp/learning-platform/toolbox/smart-coordination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a-learn.eu/publications/era-learn-2020-newsletter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a-learn.eu/" TargetMode="External"/><Relationship Id="rId2" Type="http://schemas.openxmlformats.org/officeDocument/2006/relationships/hyperlink" Target="mailto:office@era-learn.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ra-learn.e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a-learn.eu/h2020-calls-for-p2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ra-learn.eu/manuals-tools/p2p-in-h2020/practical-documentation" TargetMode="External"/><Relationship Id="rId4" Type="http://schemas.openxmlformats.org/officeDocument/2006/relationships/hyperlink" Target="https://www.era-learn.eu/manuals-tools/p2p-in-h202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41511" y="3974122"/>
            <a:ext cx="6400800" cy="1814830"/>
          </a:xfrm>
        </p:spPr>
        <p:txBody>
          <a:bodyPr>
            <a:noAutofit/>
          </a:bodyPr>
          <a:lstStyle/>
          <a:p>
            <a:r>
              <a:rPr lang="en-US" sz="2400" dirty="0"/>
              <a:t>Roland Brandenburg, FFG</a:t>
            </a:r>
          </a:p>
          <a:p>
            <a:endParaRPr lang="en-US" sz="2400" dirty="0" smtClean="0"/>
          </a:p>
          <a:p>
            <a:r>
              <a:rPr lang="en-US" sz="2400" dirty="0" smtClean="0"/>
              <a:t>Implementing </a:t>
            </a:r>
            <a:r>
              <a:rPr lang="en-US" sz="2400" dirty="0" smtClean="0"/>
              <a:t>Joint </a:t>
            </a:r>
            <a:r>
              <a:rPr lang="en-US" sz="2400" dirty="0"/>
              <a:t>Calls</a:t>
            </a:r>
          </a:p>
          <a:p>
            <a:r>
              <a:rPr lang="en-US" sz="2400" dirty="0"/>
              <a:t>Brussels, </a:t>
            </a:r>
            <a:r>
              <a:rPr lang="en-US" sz="2400" dirty="0" smtClean="0"/>
              <a:t>24-25 </a:t>
            </a:r>
            <a:r>
              <a:rPr lang="en-US" sz="2400" dirty="0"/>
              <a:t>September </a:t>
            </a:r>
            <a:r>
              <a:rPr lang="en-US" sz="2400" dirty="0" smtClean="0"/>
              <a:t>2015</a:t>
            </a:r>
            <a:endParaRPr lang="en-US" sz="24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3426" y="2439691"/>
            <a:ext cx="7460973" cy="1534431"/>
          </a:xfrm>
        </p:spPr>
        <p:txBody>
          <a:bodyPr>
            <a:normAutofit fontScale="90000"/>
          </a:bodyPr>
          <a:lstStyle/>
          <a:p>
            <a:r>
              <a:rPr lang="en-US" altLang="de-DE" sz="2900" dirty="0"/>
              <a:t>Introduction to the ERA-LEARN 2020 platform &amp; manual for call implementation</a:t>
            </a:r>
            <a:r>
              <a:rPr lang="en-GB" altLang="de-DE" sz="3600" dirty="0" smtClean="0">
                <a:solidFill>
                  <a:srgbClr val="666699"/>
                </a:solidFill>
                <a:latin typeface="Calibri" pitchFamily="34" charset="0"/>
              </a:rPr>
              <a:t/>
            </a:r>
            <a:br>
              <a:rPr lang="en-GB" altLang="de-DE" sz="3600" dirty="0" smtClean="0">
                <a:solidFill>
                  <a:srgbClr val="666699"/>
                </a:solidFill>
                <a:latin typeface="Calibri" pitchFamily="34" charset="0"/>
              </a:rPr>
            </a:br>
            <a:r>
              <a:rPr lang="en-US" sz="3600" b="0" dirty="0"/>
              <a:t/>
            </a:r>
            <a:br>
              <a:rPr lang="en-US" sz="3600" b="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9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>
          <a:xfrm>
            <a:off x="2822713" y="144463"/>
            <a:ext cx="6176825" cy="1180754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/>
          <a:p>
            <a:pPr algn="r">
              <a:defRPr/>
            </a:pPr>
            <a:r>
              <a:rPr lang="en-US" altLang="de-DE" sz="3600" dirty="0">
                <a:solidFill>
                  <a:srgbClr val="666699"/>
                </a:solidFill>
                <a:latin typeface="Calibri" pitchFamily="34" charset="0"/>
                <a:ea typeface="+mn-ea"/>
                <a:cs typeface="+mn-cs"/>
              </a:rPr>
              <a:t>The ERA-LEARN </a:t>
            </a:r>
            <a:r>
              <a:rPr lang="en-US" altLang="de-DE" sz="3600" dirty="0" smtClean="0">
                <a:solidFill>
                  <a:srgbClr val="666699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en-US" altLang="de-DE" sz="3600" dirty="0" smtClean="0">
                <a:solidFill>
                  <a:srgbClr val="666699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en-US" altLang="de-DE" sz="3600" dirty="0" smtClean="0">
                <a:solidFill>
                  <a:srgbClr val="666699"/>
                </a:solidFill>
                <a:latin typeface="Calibri" pitchFamily="34" charset="0"/>
                <a:ea typeface="+mn-ea"/>
                <a:cs typeface="+mn-cs"/>
              </a:rPr>
              <a:t>Manual </a:t>
            </a:r>
            <a:r>
              <a:rPr lang="en-US" altLang="de-DE" sz="3600" dirty="0">
                <a:solidFill>
                  <a:srgbClr val="666699"/>
                </a:solidFill>
                <a:latin typeface="Calibri" pitchFamily="34" charset="0"/>
                <a:ea typeface="+mn-ea"/>
                <a:cs typeface="+mn-cs"/>
              </a:rPr>
              <a:t>for call </a:t>
            </a:r>
            <a:r>
              <a:rPr lang="en-US" altLang="de-DE" sz="3600" dirty="0" smtClean="0">
                <a:solidFill>
                  <a:srgbClr val="666699"/>
                </a:solidFill>
                <a:latin typeface="Calibri" pitchFamily="34" charset="0"/>
                <a:ea typeface="+mn-ea"/>
                <a:cs typeface="+mn-cs"/>
              </a:rPr>
              <a:t>implementation </a:t>
            </a:r>
            <a:endParaRPr lang="de-DE" altLang="de-DE" sz="3600" dirty="0">
              <a:solidFill>
                <a:srgbClr val="666699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646734" y="2303030"/>
            <a:ext cx="8137525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marL="180975" indent="-180975"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en-GB" altLang="de-DE" sz="2400" b="1" dirty="0" smtClean="0">
                <a:latin typeface="Calibri" panose="020F0502020204030204" pitchFamily="34" charset="0"/>
              </a:rPr>
              <a:t>Top priority: </a:t>
            </a:r>
            <a:r>
              <a:rPr lang="en-GB" altLang="de-DE" sz="2400" b="1" dirty="0" smtClean="0">
                <a:solidFill>
                  <a:srgbClr val="FF3300"/>
                </a:solidFill>
                <a:latin typeface="Calibri" panose="020F0502020204030204" pitchFamily="34" charset="0"/>
              </a:rPr>
              <a:t>easy to use</a:t>
            </a:r>
            <a:r>
              <a:rPr lang="en-GB" altLang="de-DE" sz="2400" b="1" dirty="0" smtClean="0">
                <a:latin typeface="Calibri" panose="020F0502020204030204" pitchFamily="34" charset="0"/>
              </a:rPr>
              <a:t> -not another large pdf document</a:t>
            </a:r>
          </a:p>
          <a:p>
            <a:pPr>
              <a:buFontTx/>
              <a:buChar char="•"/>
              <a:defRPr/>
            </a:pPr>
            <a:endParaRPr lang="de-DE" altLang="de-DE" sz="2400" b="1" dirty="0" smtClean="0">
              <a:latin typeface="Calibri" panose="020F0502020204030204" pitchFamily="34" charset="0"/>
            </a:endParaRPr>
          </a:p>
          <a:p>
            <a:pPr>
              <a:buFontTx/>
              <a:buChar char="•"/>
              <a:defRPr/>
            </a:pPr>
            <a:r>
              <a:rPr lang="en-GB" altLang="de-DE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Call implementation requires thinking ahead and corresponding planning in advance</a:t>
            </a:r>
            <a:br>
              <a:rPr lang="en-GB" altLang="de-DE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GB" altLang="de-DE" sz="2400" b="1" dirty="0" smtClean="0">
                <a:solidFill>
                  <a:srgbClr val="FF0000"/>
                </a:solidFill>
                <a:latin typeface="Calibri" panose="020F0502020204030204" pitchFamily="34" charset="0"/>
                <a:sym typeface="Wingdings" pitchFamily="2" charset="2"/>
              </a:rPr>
              <a:t> </a:t>
            </a:r>
            <a:r>
              <a:rPr lang="en-GB" altLang="de-DE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many crosslinks between the elements of the call cycle</a:t>
            </a:r>
          </a:p>
          <a:p>
            <a:pPr>
              <a:buFontTx/>
              <a:buChar char="•"/>
              <a:defRPr/>
            </a:pPr>
            <a:endParaRPr lang="en-GB" altLang="de-DE" sz="2400" b="1" dirty="0" smtClean="0">
              <a:latin typeface="Calibri" panose="020F0502020204030204" pitchFamily="34" charset="0"/>
            </a:endParaRPr>
          </a:p>
          <a:p>
            <a:pPr>
              <a:buFontTx/>
              <a:buChar char="•"/>
              <a:defRPr/>
            </a:pPr>
            <a:r>
              <a:rPr lang="en-GB" altLang="de-DE" sz="2400" b="1" dirty="0" smtClean="0">
                <a:latin typeface="Calibri" panose="020F0502020204030204" pitchFamily="34" charset="0"/>
              </a:rPr>
              <a:t>Module structure is suitable</a:t>
            </a:r>
            <a:r>
              <a:rPr lang="en-GB" altLang="de-DE" sz="2400" dirty="0" smtClean="0">
                <a:latin typeface="Calibri" panose="020F0502020204030204" pitchFamily="34" charset="0"/>
              </a:rPr>
              <a:t> </a:t>
            </a:r>
            <a:r>
              <a:rPr lang="en-GB" altLang="de-DE" sz="2400" b="1" dirty="0" smtClean="0">
                <a:latin typeface="Calibri" panose="020F0502020204030204" pitchFamily="34" charset="0"/>
              </a:rPr>
              <a:t>for quick updates and extensions</a:t>
            </a:r>
          </a:p>
          <a:p>
            <a:pPr>
              <a:buFontTx/>
              <a:buChar char="•"/>
              <a:defRPr/>
            </a:pPr>
            <a:endParaRPr lang="en-GB" altLang="de-DE" sz="2400" b="1" dirty="0" smtClean="0">
              <a:latin typeface="Calibri" panose="020F0502020204030204" pitchFamily="34" charset="0"/>
            </a:endParaRPr>
          </a:p>
          <a:p>
            <a:pPr marL="0" indent="0">
              <a:defRPr/>
            </a:pPr>
            <a:r>
              <a:rPr lang="en-GB" altLang="de-DE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GB" altLang="de-DE" sz="2400" b="1" dirty="0" smtClean="0">
                <a:latin typeface="Calibri" panose="020F0502020204030204" pitchFamily="34" charset="0"/>
              </a:rPr>
              <a:t>Interactive online manual is a convenient</a:t>
            </a:r>
            <a:r>
              <a:rPr lang="en-GB" altLang="de-DE" sz="2400" dirty="0" smtClean="0">
                <a:latin typeface="Calibri" panose="020F0502020204030204" pitchFamily="34" charset="0"/>
              </a:rPr>
              <a:t> </a:t>
            </a:r>
            <a:r>
              <a:rPr lang="en-GB" altLang="de-DE" sz="2400" b="1" dirty="0" smtClean="0">
                <a:latin typeface="Calibri" panose="020F0502020204030204" pitchFamily="34" charset="0"/>
              </a:rPr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335807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971550" y="2022129"/>
            <a:ext cx="6769100" cy="5762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2" name="Rechteck 1"/>
          <p:cNvSpPr/>
          <p:nvPr/>
        </p:nvSpPr>
        <p:spPr>
          <a:xfrm>
            <a:off x="792163" y="1447454"/>
            <a:ext cx="8243887" cy="43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44450"/>
            <a:ext cx="9036050" cy="218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de-DE" sz="3600" b="1" dirty="0" smtClean="0">
                <a:solidFill>
                  <a:srgbClr val="666699"/>
                </a:solidFill>
                <a:latin typeface="Calibri" pitchFamily="34" charset="0"/>
              </a:rPr>
              <a:t>The ERA-LEARN toolbox:</a:t>
            </a:r>
          </a:p>
          <a:p>
            <a:pPr marL="914400" lvl="2" indent="0" algn="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de-DE" sz="2400" b="1" dirty="0">
                <a:solidFill>
                  <a:srgbClr val="FF0000"/>
                </a:solidFill>
                <a:latin typeface="Calibri" pitchFamily="34" charset="0"/>
              </a:rPr>
              <a:t>Smart Coordination: ERA </a:t>
            </a:r>
            <a:r>
              <a:rPr lang="en-US" altLang="de-DE" sz="2400" b="1" dirty="0" smtClean="0">
                <a:solidFill>
                  <a:srgbClr val="FF0000"/>
                </a:solidFill>
                <a:latin typeface="Calibri" pitchFamily="34" charset="0"/>
              </a:rPr>
              <a:t>instruments</a:t>
            </a:r>
          </a:p>
          <a:p>
            <a:pPr marL="914400" lvl="2" indent="0">
              <a:spcBef>
                <a:spcPts val="0"/>
              </a:spcBef>
              <a:buFont typeface="Wingdings" pitchFamily="2" charset="2"/>
              <a:buNone/>
              <a:defRPr/>
            </a:pPr>
            <a:endParaRPr lang="en-US" altLang="de-DE" sz="1900" i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2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de-DE" sz="19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… </a:t>
            </a:r>
            <a:r>
              <a:rPr lang="de-AT" sz="19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to</a:t>
            </a:r>
            <a:r>
              <a:rPr lang="de-AT" sz="19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de-AT" sz="19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provide</a:t>
            </a:r>
            <a:r>
              <a:rPr lang="de-AT" sz="19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an </a:t>
            </a:r>
            <a:r>
              <a:rPr lang="de-AT" sz="1900" i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introduction</a:t>
            </a:r>
            <a:r>
              <a:rPr lang="de-AT" sz="19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de-AT" sz="1900" i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to</a:t>
            </a:r>
            <a:r>
              <a:rPr lang="de-AT" sz="19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ERA </a:t>
            </a:r>
            <a:r>
              <a:rPr lang="de-AT" sz="19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instruments</a:t>
            </a:r>
            <a:r>
              <a:rPr lang="de-AT" sz="19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de-AT" sz="19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de-AT" sz="19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de-AT" sz="19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</a:t>
            </a:r>
            <a:r>
              <a:rPr lang="de-AT" sz="19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target</a:t>
            </a:r>
            <a:r>
              <a:rPr lang="de-AT" sz="19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de-AT" sz="19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groups</a:t>
            </a:r>
            <a:r>
              <a:rPr lang="de-AT" sz="19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de-AT" sz="19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implementation</a:t>
            </a:r>
            <a:r>
              <a:rPr lang="de-AT" sz="19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legal </a:t>
            </a:r>
            <a:r>
              <a:rPr lang="de-AT" sz="19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structure</a:t>
            </a:r>
            <a:r>
              <a:rPr lang="de-AT" sz="19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de-AT" sz="19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de-AT" sz="19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de-AT" sz="19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funding</a:t>
            </a:r>
            <a:r>
              <a:rPr lang="de-AT" sz="19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de-AT" sz="19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sources</a:t>
            </a:r>
            <a:r>
              <a:rPr lang="de-AT" sz="19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marL="914400" lvl="2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de-AT" sz="19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… </a:t>
            </a:r>
            <a:r>
              <a:rPr lang="de-AT" sz="1900" i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to</a:t>
            </a:r>
            <a:r>
              <a:rPr lang="de-AT" sz="19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AT" sz="1900" i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analyse</a:t>
            </a:r>
            <a:r>
              <a:rPr lang="de-AT" sz="19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AT" sz="1900" i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trends</a:t>
            </a:r>
            <a:r>
              <a:rPr lang="de-AT" sz="19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&amp; </a:t>
            </a:r>
            <a:r>
              <a:rPr lang="de-AT" sz="19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experiences</a:t>
            </a:r>
            <a:r>
              <a:rPr lang="de-AT" sz="19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AT" sz="1900" i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with</a:t>
            </a:r>
            <a:r>
              <a:rPr lang="de-AT" sz="19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transnational </a:t>
            </a:r>
            <a:r>
              <a:rPr lang="de-AT" sz="1900" i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programme</a:t>
            </a:r>
            <a:r>
              <a:rPr lang="de-AT" sz="19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AT" sz="1900" i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coordination</a:t>
            </a:r>
            <a:r>
              <a:rPr lang="de-AT" sz="19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1267" name="Rechteck 1"/>
          <p:cNvSpPr>
            <a:spLocks noChangeArrowheads="1"/>
          </p:cNvSpPr>
          <p:nvPr/>
        </p:nvSpPr>
        <p:spPr bwMode="auto">
          <a:xfrm>
            <a:off x="792163" y="2509765"/>
            <a:ext cx="7956550" cy="370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ClrTx/>
              <a:buSzTx/>
              <a:buFont typeface="Wingdings" pitchFamily="2" charset="2"/>
              <a:buChar char="v"/>
              <a:defRPr/>
            </a:pPr>
            <a:r>
              <a:rPr lang="en-US" sz="2200" dirty="0" smtClean="0">
                <a:latin typeface="Calibri" panose="020F0502020204030204" pitchFamily="34" charset="0"/>
              </a:rPr>
              <a:t>Thematic clustering of ERA initiatives: </a:t>
            </a:r>
          </a:p>
          <a:p>
            <a:pPr lvl="1" eaLnBrk="1" hangingPunct="1">
              <a:lnSpc>
                <a:spcPts val="1900"/>
              </a:lnSpc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de-AT" altLang="de-DE" sz="2000" dirty="0" smtClean="0">
                <a:solidFill>
                  <a:srgbClr val="666699"/>
                </a:solidFill>
                <a:latin typeface="Calibri" pitchFamily="34" charset="0"/>
              </a:rPr>
              <a:t>Are </a:t>
            </a:r>
            <a:r>
              <a:rPr lang="de-AT" altLang="de-DE" sz="2000" dirty="0" err="1" smtClean="0">
                <a:solidFill>
                  <a:srgbClr val="666699"/>
                </a:solidFill>
                <a:latin typeface="Calibri" pitchFamily="34" charset="0"/>
              </a:rPr>
              <a:t>we</a:t>
            </a:r>
            <a:r>
              <a:rPr lang="de-AT" altLang="de-DE" sz="2000" dirty="0" smtClean="0">
                <a:solidFill>
                  <a:srgbClr val="666699"/>
                </a:solidFill>
                <a:latin typeface="Calibri" pitchFamily="34" charset="0"/>
              </a:rPr>
              <a:t> </a:t>
            </a:r>
            <a:r>
              <a:rPr lang="de-AT" altLang="de-DE" sz="2000" dirty="0" err="1" smtClean="0">
                <a:solidFill>
                  <a:srgbClr val="666699"/>
                </a:solidFill>
                <a:latin typeface="Calibri" pitchFamily="34" charset="0"/>
              </a:rPr>
              <a:t>aware</a:t>
            </a:r>
            <a:r>
              <a:rPr lang="de-AT" altLang="de-DE" sz="2000" dirty="0" smtClean="0">
                <a:solidFill>
                  <a:srgbClr val="666699"/>
                </a:solidFill>
                <a:latin typeface="Calibri" pitchFamily="34" charset="0"/>
              </a:rPr>
              <a:t> of all initiatives in a </a:t>
            </a:r>
            <a:r>
              <a:rPr lang="de-AT" altLang="de-DE" sz="2000" dirty="0" err="1" smtClean="0">
                <a:solidFill>
                  <a:srgbClr val="666699"/>
                </a:solidFill>
                <a:latin typeface="Calibri" pitchFamily="34" charset="0"/>
              </a:rPr>
              <a:t>certain</a:t>
            </a:r>
            <a:r>
              <a:rPr lang="de-AT" altLang="de-DE" sz="2000" dirty="0" smtClean="0">
                <a:solidFill>
                  <a:srgbClr val="666699"/>
                </a:solidFill>
                <a:latin typeface="Calibri" pitchFamily="34" charset="0"/>
              </a:rPr>
              <a:t> </a:t>
            </a:r>
            <a:r>
              <a:rPr lang="de-AT" altLang="de-DE" sz="2000" dirty="0" err="1" smtClean="0">
                <a:solidFill>
                  <a:srgbClr val="666699"/>
                </a:solidFill>
                <a:latin typeface="Calibri" pitchFamily="34" charset="0"/>
              </a:rPr>
              <a:t>thematic</a:t>
            </a:r>
            <a:r>
              <a:rPr lang="de-AT" altLang="de-DE" sz="2000" dirty="0" smtClean="0">
                <a:solidFill>
                  <a:srgbClr val="666699"/>
                </a:solidFill>
                <a:latin typeface="Calibri" pitchFamily="34" charset="0"/>
              </a:rPr>
              <a:t> </a:t>
            </a:r>
            <a:r>
              <a:rPr lang="de-AT" altLang="de-DE" sz="2000" dirty="0" err="1" smtClean="0">
                <a:solidFill>
                  <a:srgbClr val="666699"/>
                </a:solidFill>
                <a:latin typeface="Calibri" pitchFamily="34" charset="0"/>
              </a:rPr>
              <a:t>area</a:t>
            </a:r>
            <a:r>
              <a:rPr lang="de-AT" altLang="de-DE" sz="2000" dirty="0" smtClean="0">
                <a:solidFill>
                  <a:srgbClr val="666699"/>
                </a:solidFill>
                <a:latin typeface="Calibri" pitchFamily="34" charset="0"/>
              </a:rPr>
              <a:t> ? </a:t>
            </a:r>
          </a:p>
          <a:p>
            <a:pPr lvl="1" eaLnBrk="1" hangingPunct="1">
              <a:lnSpc>
                <a:spcPts val="1900"/>
              </a:lnSpc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de-AT" altLang="de-DE" sz="2000" dirty="0" err="1" smtClean="0">
                <a:solidFill>
                  <a:srgbClr val="666699"/>
                </a:solidFill>
                <a:latin typeface="Calibri" pitchFamily="34" charset="0"/>
              </a:rPr>
              <a:t>What</a:t>
            </a:r>
            <a:r>
              <a:rPr lang="de-AT" altLang="de-DE" sz="2000" dirty="0" smtClean="0">
                <a:solidFill>
                  <a:srgbClr val="666699"/>
                </a:solidFill>
                <a:latin typeface="Calibri" pitchFamily="34" charset="0"/>
              </a:rPr>
              <a:t> </a:t>
            </a:r>
            <a:r>
              <a:rPr lang="de-AT" altLang="de-DE" sz="2000" dirty="0" err="1" smtClean="0">
                <a:solidFill>
                  <a:srgbClr val="666699"/>
                </a:solidFill>
                <a:latin typeface="Calibri" pitchFamily="34" charset="0"/>
              </a:rPr>
              <a:t>can</a:t>
            </a:r>
            <a:r>
              <a:rPr lang="de-AT" altLang="de-DE" sz="2000" dirty="0" smtClean="0">
                <a:solidFill>
                  <a:srgbClr val="666699"/>
                </a:solidFill>
                <a:latin typeface="Calibri" pitchFamily="34" charset="0"/>
              </a:rPr>
              <a:t> </a:t>
            </a:r>
            <a:r>
              <a:rPr lang="de-AT" altLang="de-DE" sz="2000" dirty="0" err="1" smtClean="0">
                <a:solidFill>
                  <a:srgbClr val="666699"/>
                </a:solidFill>
                <a:latin typeface="Calibri" pitchFamily="34" charset="0"/>
              </a:rPr>
              <a:t>we</a:t>
            </a:r>
            <a:r>
              <a:rPr lang="de-AT" altLang="de-DE" sz="2000" dirty="0" smtClean="0">
                <a:solidFill>
                  <a:srgbClr val="666699"/>
                </a:solidFill>
                <a:latin typeface="Calibri" pitchFamily="34" charset="0"/>
              </a:rPr>
              <a:t> </a:t>
            </a:r>
            <a:r>
              <a:rPr lang="de-AT" altLang="de-DE" sz="2000" dirty="0" err="1" smtClean="0">
                <a:solidFill>
                  <a:srgbClr val="666699"/>
                </a:solidFill>
                <a:latin typeface="Calibri" pitchFamily="34" charset="0"/>
              </a:rPr>
              <a:t>learn</a:t>
            </a:r>
            <a:r>
              <a:rPr lang="de-AT" altLang="de-DE" sz="2000" dirty="0" smtClean="0">
                <a:solidFill>
                  <a:srgbClr val="666699"/>
                </a:solidFill>
                <a:latin typeface="Calibri" pitchFamily="34" charset="0"/>
              </a:rPr>
              <a:t> </a:t>
            </a:r>
            <a:r>
              <a:rPr lang="de-AT" altLang="de-DE" sz="2000" dirty="0" err="1" smtClean="0">
                <a:solidFill>
                  <a:srgbClr val="666699"/>
                </a:solidFill>
                <a:latin typeface="Calibri" pitchFamily="34" charset="0"/>
              </a:rPr>
              <a:t>from</a:t>
            </a:r>
            <a:r>
              <a:rPr lang="de-AT" altLang="de-DE" sz="2000" dirty="0" smtClean="0">
                <a:solidFill>
                  <a:srgbClr val="666699"/>
                </a:solidFill>
                <a:latin typeface="Calibri" pitchFamily="34" charset="0"/>
              </a:rPr>
              <a:t> </a:t>
            </a:r>
            <a:r>
              <a:rPr lang="de-AT" altLang="de-DE" sz="2000" dirty="0" err="1" smtClean="0">
                <a:solidFill>
                  <a:srgbClr val="666699"/>
                </a:solidFill>
                <a:latin typeface="Calibri" pitchFamily="34" charset="0"/>
              </a:rPr>
              <a:t>them</a:t>
            </a:r>
            <a:r>
              <a:rPr lang="de-AT" altLang="de-DE" sz="2000" dirty="0" smtClean="0">
                <a:solidFill>
                  <a:srgbClr val="666699"/>
                </a:solidFill>
                <a:latin typeface="Calibri" pitchFamily="34" charset="0"/>
              </a:rPr>
              <a:t>? </a:t>
            </a:r>
          </a:p>
          <a:p>
            <a:pPr lvl="1" eaLnBrk="1" hangingPunct="1">
              <a:lnSpc>
                <a:spcPts val="1900"/>
              </a:lnSpc>
              <a:spcBef>
                <a:spcPct val="0"/>
              </a:spcBef>
              <a:buClrTx/>
              <a:buSzTx/>
              <a:buFont typeface="Arial" charset="0"/>
              <a:buChar char="•"/>
              <a:defRPr/>
            </a:pPr>
            <a:r>
              <a:rPr lang="de-AT" altLang="de-DE" sz="2000" dirty="0" smtClean="0">
                <a:solidFill>
                  <a:srgbClr val="666699"/>
                </a:solidFill>
                <a:latin typeface="Calibri" pitchFamily="34" charset="0"/>
              </a:rPr>
              <a:t>Who </a:t>
            </a:r>
            <a:r>
              <a:rPr lang="de-AT" altLang="de-DE" sz="2000" dirty="0" err="1" smtClean="0">
                <a:solidFill>
                  <a:srgbClr val="666699"/>
                </a:solidFill>
                <a:latin typeface="Calibri" pitchFamily="34" charset="0"/>
              </a:rPr>
              <a:t>is</a:t>
            </a:r>
            <a:r>
              <a:rPr lang="de-AT" altLang="de-DE" sz="2000" dirty="0" smtClean="0">
                <a:solidFill>
                  <a:srgbClr val="666699"/>
                </a:solidFill>
                <a:latin typeface="Calibri" pitchFamily="34" charset="0"/>
              </a:rPr>
              <a:t> </a:t>
            </a:r>
            <a:r>
              <a:rPr lang="de-AT" altLang="de-DE" sz="2000" dirty="0" err="1" smtClean="0">
                <a:solidFill>
                  <a:srgbClr val="666699"/>
                </a:solidFill>
                <a:latin typeface="Calibri" pitchFamily="34" charset="0"/>
              </a:rPr>
              <a:t>involved</a:t>
            </a:r>
            <a:r>
              <a:rPr lang="de-AT" altLang="de-DE" sz="2000" dirty="0" smtClean="0">
                <a:solidFill>
                  <a:srgbClr val="666699"/>
                </a:solidFill>
                <a:latin typeface="Calibri" pitchFamily="34" charset="0"/>
              </a:rPr>
              <a:t> ?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 smtClean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sz="2200" dirty="0" smtClean="0">
                <a:latin typeface="Calibri" panose="020F0502020204030204" pitchFamily="34" charset="0"/>
              </a:rPr>
              <a:t>Positioning of the ERA-NET scheme in the context of other ERA instruments and other initiatives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sz="2200" dirty="0" smtClean="0">
                <a:latin typeface="Calibri" panose="020F0502020204030204" pitchFamily="34" charset="0"/>
              </a:rPr>
              <a:t>Criteria and indicators for the assessment of coordination-instruments and intergovernmental European networks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sz="2200" dirty="0" smtClean="0">
                <a:latin typeface="Calibri" panose="020F0502020204030204" pitchFamily="34" charset="0"/>
              </a:rPr>
              <a:t>Inventory of ERA instruments</a:t>
            </a:r>
          </a:p>
          <a:p>
            <a:pPr>
              <a:defRPr/>
            </a:pPr>
            <a:endParaRPr lang="en-US" sz="2000" dirty="0" smtClean="0">
              <a:latin typeface="Calibri" panose="020F0502020204030204" pitchFamily="34" charset="0"/>
            </a:endParaRPr>
          </a:p>
        </p:txBody>
      </p:sp>
      <p:pic>
        <p:nvPicPr>
          <p:cNvPr id="9222" name="Picture 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83"/>
          <a:stretch>
            <a:fillRect/>
          </a:stretch>
        </p:blipFill>
        <p:spPr bwMode="auto">
          <a:xfrm>
            <a:off x="7019925" y="3072844"/>
            <a:ext cx="2087563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5749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4" t="5641" r="3629" b="29848"/>
          <a:stretch>
            <a:fillRect/>
          </a:stretch>
        </p:blipFill>
        <p:spPr bwMode="auto">
          <a:xfrm>
            <a:off x="601804" y="2349500"/>
            <a:ext cx="8213725" cy="356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2284413" y="115888"/>
            <a:ext cx="6824662" cy="1015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3600" b="1" dirty="0">
                <a:solidFill>
                  <a:srgbClr val="666699"/>
                </a:solidFill>
                <a:latin typeface="Calibri" pitchFamily="34" charset="0"/>
              </a:rPr>
              <a:t>The ERA-LEARN toolbox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Calibri" pitchFamily="34" charset="0"/>
              </a:rPr>
              <a:t>Tools for internal review of ERA(-NET) participation </a:t>
            </a:r>
            <a:endParaRPr lang="en-US" altLang="de-DE" sz="2400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315" name="Rechteck 1"/>
          <p:cNvSpPr>
            <a:spLocks noChangeArrowheads="1"/>
          </p:cNvSpPr>
          <p:nvPr/>
        </p:nvSpPr>
        <p:spPr bwMode="auto">
          <a:xfrm>
            <a:off x="25541" y="1779588"/>
            <a:ext cx="9037638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lnSpc>
                <a:spcPts val="1900"/>
              </a:lnSpc>
              <a:buFont typeface="Wingdings" panose="05000000000000000000" pitchFamily="2" charset="2"/>
              <a:buChar char="ü"/>
              <a:defRPr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do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we participate in adequate transnational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initiatives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that fit our strategies ?</a:t>
            </a:r>
            <a:endParaRPr lang="de-AT" sz="20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1">
              <a:lnSpc>
                <a:spcPts val="1900"/>
              </a:lnSpc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do we use our resources reasonably ? </a:t>
            </a:r>
            <a:r>
              <a:rPr lang="en-US" altLang="de-DE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endParaRPr lang="en-US" altLang="de-DE" sz="2000" i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0245" name="Textfeld 7"/>
          <p:cNvSpPr txBox="1">
            <a:spLocks noChangeArrowheads="1"/>
          </p:cNvSpPr>
          <p:nvPr/>
        </p:nvSpPr>
        <p:spPr bwMode="auto">
          <a:xfrm>
            <a:off x="7947166" y="5013325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t>network</a:t>
            </a:r>
          </a:p>
        </p:txBody>
      </p:sp>
      <p:sp>
        <p:nvSpPr>
          <p:cNvPr id="10246" name="Textfeld 8"/>
          <p:cNvSpPr txBox="1">
            <a:spLocks noChangeArrowheads="1"/>
          </p:cNvSpPr>
          <p:nvPr/>
        </p:nvSpPr>
        <p:spPr bwMode="auto">
          <a:xfrm>
            <a:off x="1466991" y="2492375"/>
            <a:ext cx="863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AT" altLang="de-DE" sz="1600" b="1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2004244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564196" y="97456"/>
            <a:ext cx="7579804" cy="120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de-DE" sz="3600" b="1" dirty="0" smtClean="0">
                <a:solidFill>
                  <a:srgbClr val="666699"/>
                </a:solidFill>
                <a:latin typeface="Calibri" pitchFamily="34" charset="0"/>
              </a:rPr>
              <a:t>The ERA-LEARN web-based </a:t>
            </a:r>
            <a:r>
              <a:rPr lang="en-US" altLang="de-DE" sz="3600" b="1" dirty="0" smtClean="0">
                <a:solidFill>
                  <a:srgbClr val="666699"/>
                </a:solidFill>
                <a:latin typeface="Calibri" pitchFamily="34" charset="0"/>
              </a:rPr>
              <a:t>platform:</a:t>
            </a:r>
          </a:p>
          <a:p>
            <a:pPr algn="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de-DE" sz="3600" b="1" dirty="0">
                <a:solidFill>
                  <a:srgbClr val="666699"/>
                </a:solidFill>
                <a:latin typeface="Calibri" pitchFamily="34" charset="0"/>
              </a:rPr>
              <a:t>more </a:t>
            </a:r>
            <a:r>
              <a:rPr lang="en-US" altLang="de-DE" sz="3600" b="1" dirty="0" smtClean="0">
                <a:solidFill>
                  <a:srgbClr val="666699"/>
                </a:solidFill>
                <a:latin typeface="Calibri" pitchFamily="34" charset="0"/>
              </a:rPr>
              <a:t>material</a:t>
            </a:r>
            <a:endParaRPr lang="en-US" altLang="de-DE" sz="3600" b="1" dirty="0">
              <a:solidFill>
                <a:srgbClr val="666699"/>
              </a:solidFill>
              <a:latin typeface="Calibri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1"/>
          <a:stretch/>
        </p:blipFill>
        <p:spPr bwMode="auto">
          <a:xfrm>
            <a:off x="0" y="3356382"/>
            <a:ext cx="9160082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hteck 2"/>
          <p:cNvSpPr/>
          <p:nvPr/>
        </p:nvSpPr>
        <p:spPr>
          <a:xfrm>
            <a:off x="1350130" y="1573433"/>
            <a:ext cx="73167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de-DE" sz="2800" b="1" dirty="0" smtClean="0">
                <a:solidFill>
                  <a:srgbClr val="666699"/>
                </a:solidFill>
                <a:latin typeface="Calibri" pitchFamily="34" charset="0"/>
              </a:rPr>
              <a:t>database of networks and calls</a:t>
            </a:r>
            <a:endParaRPr lang="en-US" altLang="de-DE" sz="2800" b="1" dirty="0" smtClean="0">
              <a:solidFill>
                <a:srgbClr val="666699"/>
              </a:solidFill>
              <a:latin typeface="Calibri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de-DE" sz="2800" b="1" dirty="0" smtClean="0">
                <a:solidFill>
                  <a:srgbClr val="666699"/>
                </a:solidFill>
                <a:latin typeface="Calibri" pitchFamily="34" charset="0"/>
              </a:rPr>
              <a:t>H2020 topics</a:t>
            </a:r>
            <a:endParaRPr lang="en-US" altLang="de-DE" sz="2800" b="1" dirty="0" smtClean="0">
              <a:solidFill>
                <a:srgbClr val="666699"/>
              </a:solidFill>
              <a:latin typeface="Calibri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de-DE" sz="2800" b="1" dirty="0" smtClean="0">
                <a:solidFill>
                  <a:srgbClr val="666699"/>
                </a:solidFill>
                <a:latin typeface="Calibri" pitchFamily="34" charset="0"/>
              </a:rPr>
              <a:t>analysis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de-DE" sz="2800" b="1" dirty="0" smtClean="0">
                <a:solidFill>
                  <a:srgbClr val="666699"/>
                </a:solidFill>
                <a:latin typeface="Calibri" pitchFamily="34" charset="0"/>
              </a:rPr>
              <a:t>publications</a:t>
            </a:r>
          </a:p>
        </p:txBody>
      </p:sp>
      <p:sp>
        <p:nvSpPr>
          <p:cNvPr id="4" name="Ellipse 3"/>
          <p:cNvSpPr/>
          <p:nvPr/>
        </p:nvSpPr>
        <p:spPr>
          <a:xfrm>
            <a:off x="450574" y="4366652"/>
            <a:ext cx="8945217" cy="11133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921645" y="5519728"/>
            <a:ext cx="7316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de-DE" sz="2800" b="1" dirty="0" smtClean="0">
                <a:solidFill>
                  <a:srgbClr val="666699"/>
                </a:solidFill>
                <a:latin typeface="Calibri" pitchFamily="34" charset="0"/>
                <a:sym typeface="Wingdings" panose="05000000000000000000" pitchFamily="2" charset="2"/>
              </a:rPr>
              <a:t> </a:t>
            </a:r>
            <a:r>
              <a:rPr lang="en-US" altLang="de-DE" sz="2800" b="1" dirty="0" smtClean="0">
                <a:solidFill>
                  <a:srgbClr val="666699"/>
                </a:solidFill>
                <a:latin typeface="Calibri" pitchFamily="34" charset="0"/>
              </a:rPr>
              <a:t>continuous updates</a:t>
            </a:r>
          </a:p>
          <a:p>
            <a:pPr>
              <a:spcBef>
                <a:spcPct val="0"/>
              </a:spcBef>
              <a:defRPr/>
            </a:pPr>
            <a:r>
              <a:rPr lang="en-US" altLang="de-DE" sz="2800" b="1" dirty="0" smtClean="0">
                <a:solidFill>
                  <a:srgbClr val="666699"/>
                </a:solidFill>
                <a:latin typeface="Calibri" pitchFamily="34" charset="0"/>
                <a:sym typeface="Wingdings" panose="05000000000000000000" pitchFamily="2" charset="2"/>
              </a:rPr>
              <a:t> </a:t>
            </a:r>
            <a:r>
              <a:rPr lang="en-US" altLang="de-DE" sz="2800" b="1" dirty="0" smtClean="0">
                <a:solidFill>
                  <a:srgbClr val="666699"/>
                </a:solidFill>
                <a:latin typeface="Calibri" pitchFamily="34" charset="0"/>
              </a:rPr>
              <a:t>interaction with the community</a:t>
            </a:r>
            <a:endParaRPr lang="en-US" altLang="de-DE" sz="2800" b="1" dirty="0">
              <a:solidFill>
                <a:srgbClr val="6666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270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>
          <a:xfrm>
            <a:off x="2623930" y="115888"/>
            <a:ext cx="6529595" cy="984042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nb-NO" altLang="nb-NO" sz="3200" kern="1200" dirty="0">
                <a:solidFill>
                  <a:srgbClr val="666699"/>
                </a:solidFill>
                <a:latin typeface="Calibri" pitchFamily="34" charset="0"/>
              </a:rPr>
              <a:t>Dissemination and </a:t>
            </a:r>
            <a:r>
              <a:rPr lang="nb-NO" altLang="nb-NO" sz="3200" kern="1200" dirty="0" smtClean="0">
                <a:solidFill>
                  <a:srgbClr val="666699"/>
                </a:solidFill>
                <a:latin typeface="Calibri" pitchFamily="34" charset="0"/>
              </a:rPr>
              <a:t>Exploitation: </a:t>
            </a:r>
            <a:br>
              <a:rPr lang="nb-NO" altLang="nb-NO" sz="3200" kern="1200" dirty="0" smtClean="0">
                <a:solidFill>
                  <a:srgbClr val="666699"/>
                </a:solidFill>
                <a:latin typeface="Calibri" pitchFamily="34" charset="0"/>
              </a:rPr>
            </a:br>
            <a:r>
              <a:rPr lang="nb-NO" altLang="nb-NO" sz="3200" kern="1200" dirty="0" smtClean="0">
                <a:solidFill>
                  <a:srgbClr val="666699"/>
                </a:solidFill>
                <a:latin typeface="Calibri" pitchFamily="34" charset="0"/>
              </a:rPr>
              <a:t>past and future events &amp; publications</a:t>
            </a:r>
            <a:endParaRPr lang="nb-NO" altLang="de-DE" sz="3200" kern="1200" dirty="0">
              <a:solidFill>
                <a:srgbClr val="666699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291" name="Plassholder for innhold 2"/>
          <p:cNvSpPr>
            <a:spLocks noGrp="1"/>
          </p:cNvSpPr>
          <p:nvPr>
            <p:ph idx="1"/>
          </p:nvPr>
        </p:nvSpPr>
        <p:spPr>
          <a:xfrm>
            <a:off x="744330" y="2075133"/>
            <a:ext cx="8172450" cy="402087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nb-NO" altLang="de-DE" sz="2000" dirty="0" smtClean="0">
                <a:latin typeface="Calibri" pitchFamily="34" charset="0"/>
              </a:rPr>
              <a:t>Annual ERA-NET event «</a:t>
            </a:r>
            <a:r>
              <a:rPr lang="nb-NO" altLang="de-DE" sz="2000" b="1" dirty="0" smtClean="0">
                <a:latin typeface="Calibri" pitchFamily="34" charset="0"/>
              </a:rPr>
              <a:t>ERA-NETs on stage</a:t>
            </a:r>
            <a:r>
              <a:rPr lang="nb-NO" altLang="de-DE" sz="2000" dirty="0" smtClean="0">
                <a:latin typeface="Calibri" pitchFamily="34" charset="0"/>
              </a:rPr>
              <a:t>», Brussels, 2008, 2009, 2010</a:t>
            </a:r>
          </a:p>
          <a:p>
            <a:pPr>
              <a:buFont typeface="Wingdings" pitchFamily="2" charset="2"/>
              <a:buChar char="v"/>
            </a:pPr>
            <a:r>
              <a:rPr lang="en-GB" altLang="de-DE" sz="2000" dirty="0" smtClean="0">
                <a:latin typeface="Calibri" pitchFamily="34" charset="0"/>
              </a:rPr>
              <a:t>ERA-LEARN </a:t>
            </a:r>
            <a:r>
              <a:rPr lang="nb-NO" altLang="de-DE" sz="2000" dirty="0" smtClean="0">
                <a:latin typeface="Calibri" pitchFamily="34" charset="0"/>
              </a:rPr>
              <a:t>workshop «</a:t>
            </a:r>
            <a:r>
              <a:rPr lang="nb-NO" altLang="de-DE" sz="2000" b="1" dirty="0" smtClean="0">
                <a:latin typeface="Calibri" pitchFamily="34" charset="0"/>
              </a:rPr>
              <a:t>Implementing Joint Calls</a:t>
            </a:r>
            <a:r>
              <a:rPr lang="nb-NO" altLang="de-DE" sz="2000" dirty="0" smtClean="0">
                <a:latin typeface="Calibri" pitchFamily="34" charset="0"/>
              </a:rPr>
              <a:t>», Berlin, March 2010</a:t>
            </a:r>
          </a:p>
          <a:p>
            <a:pPr>
              <a:buFont typeface="Wingdings" pitchFamily="2" charset="2"/>
              <a:buChar char="v"/>
            </a:pPr>
            <a:r>
              <a:rPr lang="en-GB" altLang="de-DE" sz="2000" dirty="0" smtClean="0">
                <a:latin typeface="Calibri" pitchFamily="34" charset="0"/>
              </a:rPr>
              <a:t>EC / ERA-LEARN </a:t>
            </a:r>
            <a:r>
              <a:rPr lang="nb-NO" altLang="de-DE" sz="2000" dirty="0" smtClean="0">
                <a:latin typeface="Calibri" pitchFamily="34" charset="0"/>
              </a:rPr>
              <a:t>Strategy Workshop «</a:t>
            </a:r>
            <a:r>
              <a:rPr lang="en-US" altLang="de-DE" sz="2000" b="1" dirty="0" smtClean="0">
                <a:latin typeface="Calibri" pitchFamily="34" charset="0"/>
              </a:rPr>
              <a:t>Innovation Union - Joint Programming and its instruments</a:t>
            </a:r>
            <a:r>
              <a:rPr lang="nb-NO" altLang="de-DE" sz="2000" dirty="0" smtClean="0">
                <a:latin typeface="Calibri" pitchFamily="34" charset="0"/>
              </a:rPr>
              <a:t>», Brussels, Apr 2011</a:t>
            </a:r>
          </a:p>
          <a:p>
            <a:pPr>
              <a:buFont typeface="Wingdings" pitchFamily="2" charset="2"/>
              <a:buChar char="v"/>
            </a:pPr>
            <a:r>
              <a:rPr lang="nb-NO" altLang="de-DE" sz="2000" dirty="0" smtClean="0">
                <a:latin typeface="Calibri" pitchFamily="34" charset="0"/>
              </a:rPr>
              <a:t>Annual </a:t>
            </a:r>
            <a:r>
              <a:rPr lang="nb-NO" altLang="de-DE" sz="2000" b="1" dirty="0" smtClean="0">
                <a:latin typeface="Calibri" pitchFamily="34" charset="0"/>
              </a:rPr>
              <a:t>Joint Programming Event</a:t>
            </a:r>
            <a:r>
              <a:rPr lang="nb-NO" altLang="de-DE" sz="2000" dirty="0" smtClean="0">
                <a:latin typeface="Calibri" pitchFamily="34" charset="0"/>
              </a:rPr>
              <a:t>, Brussels, Nov 2011</a:t>
            </a:r>
          </a:p>
          <a:p>
            <a:pPr>
              <a:buFont typeface="Wingdings" pitchFamily="2" charset="2"/>
              <a:buChar char="v"/>
            </a:pPr>
            <a:r>
              <a:rPr lang="en-GB" altLang="de-DE" sz="2000" dirty="0" smtClean="0">
                <a:latin typeface="Calibri" pitchFamily="34" charset="0"/>
              </a:rPr>
              <a:t>ERA-LEARN </a:t>
            </a:r>
            <a:r>
              <a:rPr lang="nb-NO" altLang="de-DE" sz="2000" dirty="0" smtClean="0">
                <a:latin typeface="Calibri" pitchFamily="34" charset="0"/>
              </a:rPr>
              <a:t>workshop «</a:t>
            </a:r>
            <a:r>
              <a:rPr lang="nb-NO" altLang="de-DE" sz="2000" b="1" dirty="0" smtClean="0">
                <a:latin typeface="Calibri" pitchFamily="34" charset="0"/>
              </a:rPr>
              <a:t>Implementing Joint Calls</a:t>
            </a:r>
            <a:r>
              <a:rPr lang="nb-NO" altLang="de-DE" sz="2000" dirty="0" smtClean="0">
                <a:latin typeface="Calibri" pitchFamily="34" charset="0"/>
              </a:rPr>
              <a:t>», Brussels, Nov 2011</a:t>
            </a:r>
          </a:p>
          <a:p>
            <a:pPr>
              <a:buFont typeface="Wingdings" pitchFamily="2" charset="2"/>
              <a:buChar char="v"/>
            </a:pPr>
            <a:r>
              <a:rPr lang="en-GB" altLang="de-DE" sz="2000" dirty="0" smtClean="0">
                <a:latin typeface="Calibri" pitchFamily="34" charset="0"/>
              </a:rPr>
              <a:t>EC / ERA-LEARN Workshop “</a:t>
            </a:r>
            <a:r>
              <a:rPr lang="nb-NO" altLang="de-DE" sz="2000" b="1" dirty="0" smtClean="0">
                <a:latin typeface="Calibri" pitchFamily="34" charset="0"/>
              </a:rPr>
              <a:t>The future ERA-NET instrument under H2020</a:t>
            </a:r>
            <a:r>
              <a:rPr lang="nb-NO" altLang="de-DE" sz="2000" dirty="0" smtClean="0">
                <a:latin typeface="Calibri" pitchFamily="34" charset="0"/>
              </a:rPr>
              <a:t>», Brussels, June 2012</a:t>
            </a:r>
          </a:p>
          <a:p>
            <a:pPr>
              <a:buFont typeface="Wingdings" pitchFamily="2" charset="2"/>
              <a:buChar char="v"/>
            </a:pPr>
            <a:r>
              <a:rPr lang="en-GB" altLang="de-DE" sz="2000" dirty="0" smtClean="0">
                <a:latin typeface="Calibri" pitchFamily="34" charset="0"/>
              </a:rPr>
              <a:t>ERA-LEARN </a:t>
            </a:r>
            <a:r>
              <a:rPr lang="nb-NO" altLang="de-DE" sz="2000" dirty="0" smtClean="0">
                <a:latin typeface="Calibri" pitchFamily="34" charset="0"/>
              </a:rPr>
              <a:t>Workshop «</a:t>
            </a:r>
            <a:r>
              <a:rPr lang="en-US" altLang="de-DE" sz="2000" b="1" dirty="0" smtClean="0">
                <a:latin typeface="Calibri" pitchFamily="34" charset="0"/>
              </a:rPr>
              <a:t>Addressing the needs of the mature trans-national coordination community</a:t>
            </a:r>
            <a:r>
              <a:rPr lang="nb-NO" altLang="de-DE" sz="2000" dirty="0" smtClean="0">
                <a:latin typeface="Calibri" pitchFamily="34" charset="0"/>
              </a:rPr>
              <a:t>», Dublin, Feb 2013 </a:t>
            </a:r>
          </a:p>
          <a:p>
            <a:pPr>
              <a:buFont typeface="Wingdings" pitchFamily="2" charset="2"/>
              <a:buChar char="v"/>
            </a:pPr>
            <a:r>
              <a:rPr lang="en-GB" altLang="de-DE" sz="2000" dirty="0" smtClean="0">
                <a:latin typeface="Calibri" pitchFamily="34" charset="0"/>
              </a:rPr>
              <a:t>ERA-LEARN </a:t>
            </a:r>
            <a:r>
              <a:rPr lang="nb-NO" altLang="de-DE" sz="2000" dirty="0" smtClean="0">
                <a:latin typeface="Calibri" pitchFamily="34" charset="0"/>
              </a:rPr>
              <a:t>workshop «</a:t>
            </a:r>
            <a:r>
              <a:rPr lang="nb-NO" altLang="de-DE" sz="2000" b="1" dirty="0" smtClean="0">
                <a:latin typeface="Calibri" pitchFamily="34" charset="0"/>
              </a:rPr>
              <a:t>Implementing Joint Calls</a:t>
            </a:r>
            <a:r>
              <a:rPr lang="nb-NO" altLang="de-DE" sz="2000" dirty="0" smtClean="0">
                <a:latin typeface="Calibri" pitchFamily="34" charset="0"/>
              </a:rPr>
              <a:t>», Brussels, Sep 2013, Jan 2014, Sep 2014, Sep 2015</a:t>
            </a:r>
            <a:endParaRPr lang="nb-NO" altLang="de-DE" sz="2000" dirty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nb-NO" altLang="de-DE" sz="2000" dirty="0" smtClean="0">
                <a:latin typeface="Calibri" pitchFamily="34" charset="0"/>
              </a:rPr>
              <a:t>Annual </a:t>
            </a:r>
            <a:r>
              <a:rPr lang="nb-NO" altLang="de-DE" sz="2000" b="1" dirty="0">
                <a:latin typeface="Calibri" pitchFamily="34" charset="0"/>
              </a:rPr>
              <a:t>Joint Programming </a:t>
            </a:r>
            <a:r>
              <a:rPr lang="nb-NO" altLang="de-DE" sz="2000" b="1" dirty="0" smtClean="0">
                <a:latin typeface="Calibri" pitchFamily="34" charset="0"/>
              </a:rPr>
              <a:t>Conference</a:t>
            </a:r>
            <a:r>
              <a:rPr lang="nb-NO" altLang="de-DE" sz="2000" dirty="0" smtClean="0">
                <a:latin typeface="Calibri" pitchFamily="34" charset="0"/>
              </a:rPr>
              <a:t>, </a:t>
            </a:r>
            <a:r>
              <a:rPr lang="nb-NO" altLang="de-DE" sz="2000" dirty="0">
                <a:latin typeface="Calibri" pitchFamily="34" charset="0"/>
              </a:rPr>
              <a:t>Brussels, Nov </a:t>
            </a:r>
            <a:r>
              <a:rPr lang="nb-NO" altLang="de-DE" sz="2000" dirty="0" smtClean="0">
                <a:latin typeface="Calibri" pitchFamily="34" charset="0"/>
              </a:rPr>
              <a:t>2015</a:t>
            </a:r>
          </a:p>
        </p:txBody>
      </p:sp>
      <p:sp>
        <p:nvSpPr>
          <p:cNvPr id="2" name="Rechteck 1"/>
          <p:cNvSpPr/>
          <p:nvPr/>
        </p:nvSpPr>
        <p:spPr>
          <a:xfrm>
            <a:off x="664818" y="1345791"/>
            <a:ext cx="78254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nb-NO" dirty="0">
                <a:latin typeface="Calibri" panose="020F0502020204030204" pitchFamily="34" charset="0"/>
              </a:rPr>
              <a:t>to involve the whole </a:t>
            </a:r>
            <a:r>
              <a:rPr lang="nb-NO" dirty="0" smtClean="0">
                <a:latin typeface="Calibri" panose="020F0502020204030204" pitchFamily="34" charset="0"/>
              </a:rPr>
              <a:t>(ERA-NET) </a:t>
            </a:r>
            <a:r>
              <a:rPr lang="nb-NO" dirty="0">
                <a:latin typeface="Calibri" panose="020F0502020204030204" pitchFamily="34" charset="0"/>
              </a:rPr>
              <a:t>community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nb-NO" dirty="0">
                <a:latin typeface="Calibri" panose="020F0502020204030204" pitchFamily="34" charset="0"/>
              </a:rPr>
              <a:t>to facilitate </a:t>
            </a:r>
            <a:r>
              <a:rPr lang="nb-NO" dirty="0" smtClean="0">
                <a:latin typeface="Calibri" panose="020F0502020204030204" pitchFamily="34" charset="0"/>
              </a:rPr>
              <a:t>communication</a:t>
            </a:r>
            <a:r>
              <a:rPr lang="nb-NO" dirty="0">
                <a:latin typeface="Calibri" panose="020F0502020204030204" pitchFamily="34" charset="0"/>
              </a:rPr>
              <a:t>, information sharing and best practice </a:t>
            </a:r>
            <a:r>
              <a:rPr lang="nb-NO" dirty="0" smtClean="0">
                <a:latin typeface="Calibri" panose="020F0502020204030204" pitchFamily="34" charset="0"/>
              </a:rPr>
              <a:t>exchange</a:t>
            </a:r>
            <a:endParaRPr lang="nb-NO" dirty="0">
              <a:latin typeface="Calibri" panose="020F050202020403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37182" y="6064001"/>
            <a:ext cx="8479597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de-AT" sz="2000" b="1" dirty="0" smtClean="0">
                <a:hlinkClick r:id="rId2"/>
              </a:rPr>
              <a:t>Newsletters</a:t>
            </a:r>
            <a:r>
              <a:rPr lang="de-AT" sz="2000" dirty="0" smtClean="0"/>
              <a:t> </a:t>
            </a:r>
            <a:r>
              <a:rPr lang="de-AT" sz="2000" dirty="0" err="1">
                <a:solidFill>
                  <a:srgbClr val="053991"/>
                </a:solidFill>
                <a:latin typeface="Calibri" pitchFamily="34" charset="0"/>
                <a:cs typeface="Arial"/>
              </a:rPr>
              <a:t>since</a:t>
            </a:r>
            <a:r>
              <a:rPr lang="de-AT" sz="2000" dirty="0">
                <a:solidFill>
                  <a:srgbClr val="053991"/>
                </a:solidFill>
                <a:latin typeface="Calibri" pitchFamily="34" charset="0"/>
                <a:cs typeface="Arial"/>
              </a:rPr>
              <a:t> 2011</a:t>
            </a:r>
          </a:p>
        </p:txBody>
      </p:sp>
    </p:spTree>
    <p:extLst>
      <p:ext uri="{BB962C8B-B14F-4D97-AF65-F5344CB8AC3E}">
        <p14:creationId xmlns:p14="http://schemas.microsoft.com/office/powerpoint/2010/main" val="19443108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1476375" y="1341438"/>
            <a:ext cx="6553200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b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Contact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403350" y="2276475"/>
            <a:ext cx="6578600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defRPr/>
            </a:pPr>
            <a:r>
              <a:rPr lang="en-GB" altLang="de-DE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Roland Brandenburg</a:t>
            </a:r>
          </a:p>
          <a:p>
            <a:pPr algn="ctr">
              <a:defRPr/>
            </a:pPr>
            <a:r>
              <a:rPr lang="en-GB" altLang="de-DE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FFG </a:t>
            </a:r>
            <a:r>
              <a:rPr lang="en-GB" altLang="de-DE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Austrian Research Promotion Agency </a:t>
            </a: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de-DE" sz="2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de-DE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hlinkClick r:id="rId2"/>
              </a:rPr>
              <a:t>office@era-learn.eu</a:t>
            </a:r>
            <a:r>
              <a:rPr lang="de-DE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de-DE" sz="2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de-DE" sz="2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hlinkClick r:id="rId3"/>
              </a:rPr>
              <a:t>www.era-learn.eu</a:t>
            </a:r>
            <a:endParaRPr lang="de-DE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7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>
          <a:xfrm>
            <a:off x="3203575" y="144463"/>
            <a:ext cx="5795963" cy="69215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de-DE" altLang="de-DE" sz="32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History</a:t>
            </a:r>
            <a:r>
              <a:rPr lang="de-DE" altLang="de-DE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&amp; </a:t>
            </a:r>
            <a:r>
              <a:rPr lang="de-DE" altLang="de-DE" sz="32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background</a:t>
            </a:r>
            <a:r>
              <a:rPr lang="de-DE" altLang="de-DE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" name="Rechteck 2"/>
          <p:cNvSpPr/>
          <p:nvPr/>
        </p:nvSpPr>
        <p:spPr>
          <a:xfrm>
            <a:off x="1022350" y="4337050"/>
            <a:ext cx="7416800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de-AT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NETWATCH (JRC-IPTS): </a:t>
            </a:r>
            <a:r>
              <a:rPr lang="de-AT" sz="20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focus</a:t>
            </a:r>
            <a:r>
              <a:rPr lang="de-AT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on </a:t>
            </a:r>
            <a:r>
              <a:rPr lang="de-AT" sz="20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database</a:t>
            </a:r>
            <a:r>
              <a:rPr lang="de-AT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&amp; </a:t>
            </a:r>
            <a:r>
              <a:rPr lang="de-AT" sz="20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analysis</a:t>
            </a:r>
            <a:endParaRPr lang="de-AT" sz="2000" b="1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de-AT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ERA-LEARN: </a:t>
            </a:r>
            <a:r>
              <a:rPr lang="de-AT" sz="20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focus</a:t>
            </a:r>
            <a:r>
              <a:rPr lang="de-AT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on </a:t>
            </a:r>
            <a:r>
              <a:rPr lang="de-AT" sz="20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enabling</a:t>
            </a:r>
            <a:r>
              <a:rPr lang="de-AT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mutual </a:t>
            </a:r>
            <a:r>
              <a:rPr lang="de-AT" sz="20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learning</a:t>
            </a:r>
            <a:r>
              <a:rPr lang="de-AT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de-AT" sz="20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esp</a:t>
            </a:r>
            <a:r>
              <a:rPr lang="de-AT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ERA-NETs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de-AT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ERA-LEARN material </a:t>
            </a:r>
            <a:r>
              <a:rPr lang="de-AT" sz="20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published</a:t>
            </a:r>
            <a:r>
              <a:rPr lang="de-AT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AT" sz="20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through</a:t>
            </a:r>
            <a:r>
              <a:rPr lang="de-AT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AT" sz="20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de-AT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NETWATCH </a:t>
            </a:r>
            <a:r>
              <a:rPr lang="de-AT" sz="20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portal</a:t>
            </a:r>
            <a:endParaRPr lang="de-AT" sz="2000" b="1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de-AT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JPIs </a:t>
            </a:r>
            <a:r>
              <a:rPr lang="de-AT" sz="20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to</a:t>
            </a:r>
            <a:r>
              <a:rPr lang="de-AT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AT" sz="20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</a:t>
            </a:r>
            <a:r>
              <a:rPr lang="de-AT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AT" sz="20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work</a:t>
            </a:r>
            <a:r>
              <a:rPr lang="de-AT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de-AT" sz="2000" b="1" kern="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focus</a:t>
            </a:r>
            <a:r>
              <a:rPr lang="de-AT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on JPI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1363663"/>
            <a:ext cx="8248650" cy="275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972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15888"/>
            <a:ext cx="5724525" cy="69215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de-DE" altLang="de-DE" sz="320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ERA-LEARN 2020: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780364"/>
              </p:ext>
            </p:extLst>
          </p:nvPr>
        </p:nvGraphicFramePr>
        <p:xfrm>
          <a:off x="971550" y="2333625"/>
          <a:ext cx="7993063" cy="3577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67"/>
                <a:gridCol w="576077"/>
                <a:gridCol w="5328709"/>
                <a:gridCol w="1584210"/>
              </a:tblGrid>
              <a:tr h="31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</a:rPr>
                        <a:t>AT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Austrian Research Promotion Agency </a:t>
                      </a:r>
                      <a:endParaRPr lang="de-AT" sz="1800" b="1" i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FFG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AT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Austrian Institute of Technology </a:t>
                      </a:r>
                      <a:endParaRPr lang="de-AT" sz="1800" b="1" i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AIT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DE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EU-Bureau of the BMBF (EUB) at PT-DLR</a:t>
                      </a:r>
                      <a:endParaRPr lang="de-AT" sz="1800" b="1" i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DLR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DE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VDI/VDE Innovation + Technik GmbH</a:t>
                      </a:r>
                      <a:endParaRPr lang="de-AT" sz="1800" b="1" i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Calibri" panose="020F0502020204030204" pitchFamily="34" charset="0"/>
                        </a:rPr>
                        <a:t>VDI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FI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Academy of Finland</a:t>
                      </a:r>
                      <a:endParaRPr lang="de-AT" sz="1800" b="1" i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AKA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FR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Institut National de la Recherche Agronomique</a:t>
                      </a:r>
                      <a:endParaRPr lang="de-AT" sz="1800" b="1" i="1" kern="120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INRA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IE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Enterprise </a:t>
                      </a:r>
                      <a:r>
                        <a:rPr lang="de-AT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Ireland</a:t>
                      </a:r>
                      <a:endParaRPr lang="de-AT" sz="1800" b="1" i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EI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IT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Ministry of Education, University and Research</a:t>
                      </a:r>
                      <a:endParaRPr lang="de-AT" sz="1800" b="1" i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MIUR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Research Council of Norway </a:t>
                      </a:r>
                      <a:endParaRPr lang="de-AT" sz="1800" b="1" i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RCN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UK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Optimat</a:t>
                      </a:r>
                      <a:endParaRPr lang="de-AT" sz="1800" b="1" i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Optimat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UK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Manchester Institute of Innovation Research</a:t>
                      </a:r>
                      <a:endParaRPr lang="de-AT" sz="1800" b="1" i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</a:rPr>
                        <a:t>UNIMAN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5660" marR="656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971550" y="1709529"/>
            <a:ext cx="5724525" cy="62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de-DE" altLang="de-DE" sz="2400" kern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Time </a:t>
            </a:r>
            <a:r>
              <a:rPr lang="de-DE" altLang="de-DE" sz="2400" kern="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frame</a:t>
            </a:r>
            <a:r>
              <a:rPr lang="de-DE" altLang="de-DE" sz="2400" kern="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: 1/2015-12/201</a:t>
            </a:r>
          </a:p>
        </p:txBody>
      </p:sp>
    </p:spTree>
    <p:extLst>
      <p:ext uri="{BB962C8B-B14F-4D97-AF65-F5344CB8AC3E}">
        <p14:creationId xmlns:p14="http://schemas.microsoft.com/office/powerpoint/2010/main" val="235384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>
          <a:xfrm>
            <a:off x="3203575" y="144463"/>
            <a:ext cx="5795963" cy="157832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rmAutofit fontScale="90000"/>
          </a:bodyPr>
          <a:lstStyle/>
          <a:p>
            <a:pPr algn="r"/>
            <a:r>
              <a:rPr lang="de-DE" altLang="de-DE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ERA-LEARN 2020:</a:t>
            </a:r>
            <a:br>
              <a:rPr lang="de-DE" altLang="de-DE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de-DE" altLang="de-DE" sz="3200" kern="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Consortium</a:t>
            </a:r>
            <a:r>
              <a:rPr lang="de-DE" altLang="de-DE" sz="3200" kern="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altLang="de-DE" sz="3200" kern="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of</a:t>
            </a:r>
            <a:r>
              <a:rPr lang="de-DE" altLang="de-DE" sz="3200" kern="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altLang="de-DE" sz="3200" kern="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funding</a:t>
            </a:r>
            <a:r>
              <a:rPr lang="de-DE" altLang="de-DE" sz="3200" kern="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altLang="de-DE" sz="3200" kern="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organisations</a:t>
            </a:r>
            <a:r>
              <a:rPr lang="de-DE" altLang="de-DE" sz="3200" kern="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altLang="de-DE" sz="3200" kern="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and</a:t>
            </a:r>
            <a:r>
              <a:rPr lang="de-DE" altLang="de-DE" sz="3200" kern="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altLang="de-DE" sz="3200" kern="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specialists</a:t>
            </a:r>
            <a:r>
              <a:rPr lang="de-DE" altLang="de-DE" sz="3200" kern="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altLang="de-DE" sz="3200" kern="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for</a:t>
            </a:r>
            <a:r>
              <a:rPr lang="de-DE" altLang="de-DE" sz="3200" kern="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altLang="de-DE" sz="3200" kern="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analysis</a:t>
            </a:r>
            <a:endParaRPr lang="de-DE" altLang="de-DE" sz="32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26380"/>
              </p:ext>
            </p:extLst>
          </p:nvPr>
        </p:nvGraphicFramePr>
        <p:xfrm>
          <a:off x="530086" y="1680135"/>
          <a:ext cx="8505963" cy="4562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4731"/>
                <a:gridCol w="1560189"/>
                <a:gridCol w="1551266"/>
                <a:gridCol w="1580856"/>
                <a:gridCol w="1355817"/>
                <a:gridCol w="1053104"/>
              </a:tblGrid>
              <a:tr h="10918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AT" sz="18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</a:rPr>
                        <a:t>Number of ERA-NET participations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</a:rPr>
                        <a:t>Number of JPI participations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</a:rPr>
                        <a:t>Number of Art.185 participations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</a:rPr>
                        <a:t>National funding organisation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</a:rPr>
                        <a:t>Specialist in analysis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</a:rPr>
                        <a:t>1/FFG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2/AIT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3/DLR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</a:rPr>
                        <a:t>4/VDI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5/AKA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</a:rPr>
                        <a:t>6/INRA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</a:rPr>
                        <a:t>7/EI</a:t>
                      </a:r>
                      <a:endParaRPr lang="de-AT" sz="18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</a:rPr>
                        <a:t>8/MIUR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</a:rPr>
                        <a:t>9/RCN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71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</a:rPr>
                        <a:t>10/Optimat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AT" sz="1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</a:rPr>
                        <a:t>11/UNIMAN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AT" sz="1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69" marR="685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12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68650" y="144463"/>
            <a:ext cx="5795963" cy="90805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de-DE" altLang="de-DE" sz="320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ERA-LEARN 2020: Objectives</a:t>
            </a:r>
          </a:p>
        </p:txBody>
      </p:sp>
      <p:sp>
        <p:nvSpPr>
          <p:cNvPr id="3" name="Rechteck 2"/>
          <p:cNvSpPr/>
          <p:nvPr/>
        </p:nvSpPr>
        <p:spPr>
          <a:xfrm>
            <a:off x="516835" y="1916113"/>
            <a:ext cx="8555728" cy="44012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provide a </a:t>
            </a:r>
            <a:r>
              <a:rPr lang="en-GB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web-based information, learning and support platform for P2P</a:t>
            </a: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support the ongoing optimisation of P2P networks by </a:t>
            </a:r>
            <a:r>
              <a:rPr lang="en-GB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expanding the ERA-LEARN </a:t>
            </a:r>
            <a:r>
              <a:rPr lang="en-GB" sz="20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toolbox </a:t>
            </a: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to include the wider activities of joint programming, particularly the </a:t>
            </a:r>
            <a:r>
              <a:rPr lang="en-GB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ERA-NET Cofund, Art.185, JPIs 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implement a systematic process for </a:t>
            </a:r>
            <a:r>
              <a:rPr lang="en-GB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monitoring &amp; impact assessment of P2P </a:t>
            </a: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networks, including their impacts at both the policy, programme and co-funded RTD project-level; 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assess and benchmark current approaches to </a:t>
            </a:r>
            <a:r>
              <a:rPr lang="en-GB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alignment</a:t>
            </a: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and explore options for new modalities that will better align national and/or regional activities under common research agendas;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implement an annual cycle of </a:t>
            </a:r>
            <a:r>
              <a:rPr lang="en-GB" sz="20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knowledge exchange </a:t>
            </a:r>
            <a:r>
              <a:rPr lang="en-GB" sz="20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aimed at increasing the impact of investment in P2P activities and exploring options to support less research intensive countries.</a:t>
            </a:r>
          </a:p>
        </p:txBody>
      </p:sp>
    </p:spTree>
    <p:extLst>
      <p:ext uri="{BB962C8B-B14F-4D97-AF65-F5344CB8AC3E}">
        <p14:creationId xmlns:p14="http://schemas.microsoft.com/office/powerpoint/2010/main" val="235144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>
          <a:xfrm>
            <a:off x="3203575" y="144463"/>
            <a:ext cx="5795963" cy="90805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de-DE" altLang="de-DE" sz="320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ERA-LEARN 2020: Impact</a:t>
            </a:r>
          </a:p>
        </p:txBody>
      </p:sp>
      <p:sp>
        <p:nvSpPr>
          <p:cNvPr id="3" name="Rechteck 2"/>
          <p:cNvSpPr/>
          <p:nvPr/>
        </p:nvSpPr>
        <p:spPr>
          <a:xfrm>
            <a:off x="625683" y="1912730"/>
            <a:ext cx="8041239" cy="39210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Increased </a:t>
            </a:r>
            <a:r>
              <a:rPr lang="en-US" sz="22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efficiency</a:t>
            </a:r>
            <a:r>
              <a:rPr lang="en-US" sz="22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of public administration &amp; policy learning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Increased </a:t>
            </a:r>
            <a:r>
              <a:rPr lang="en-US" sz="22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awareness</a:t>
            </a:r>
            <a:r>
              <a:rPr lang="en-US" sz="22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of joint programming and establishment of added value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Improved </a:t>
            </a:r>
            <a:r>
              <a:rPr lang="en-US" sz="22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understanding</a:t>
            </a:r>
            <a:r>
              <a:rPr lang="en-US" sz="22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of the joint programming approach to policy making and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implementation and development of </a:t>
            </a:r>
            <a:r>
              <a:rPr lang="en-US" sz="22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common approaches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Higher standards and increased </a:t>
            </a:r>
            <a:r>
              <a:rPr lang="en-US" sz="22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effectiveness</a:t>
            </a:r>
            <a:r>
              <a:rPr lang="en-US" sz="2200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of joint programming activities</a:t>
            </a:r>
          </a:p>
        </p:txBody>
      </p:sp>
    </p:spTree>
    <p:extLst>
      <p:ext uri="{BB962C8B-B14F-4D97-AF65-F5344CB8AC3E}">
        <p14:creationId xmlns:p14="http://schemas.microsoft.com/office/powerpoint/2010/main" val="144921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564196" y="97456"/>
            <a:ext cx="7579804" cy="646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de-DE" sz="3600" b="1" dirty="0" smtClean="0">
                <a:solidFill>
                  <a:srgbClr val="666699"/>
                </a:solidFill>
                <a:latin typeface="Calibri" pitchFamily="34" charset="0"/>
              </a:rPr>
              <a:t>The ERA-LEARN web-based platform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1"/>
          <a:stretch/>
        </p:blipFill>
        <p:spPr bwMode="auto">
          <a:xfrm>
            <a:off x="132522" y="3495331"/>
            <a:ext cx="9160082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hteck 2"/>
          <p:cNvSpPr/>
          <p:nvPr/>
        </p:nvSpPr>
        <p:spPr>
          <a:xfrm>
            <a:off x="1350130" y="1374653"/>
            <a:ext cx="528920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de-DE" sz="2800" b="1" dirty="0" smtClean="0">
                <a:solidFill>
                  <a:srgbClr val="666699"/>
                </a:solidFill>
                <a:latin typeface="Calibri" pitchFamily="34" charset="0"/>
                <a:hlinkClick r:id="rId4"/>
              </a:rPr>
              <a:t>launched July 2015</a:t>
            </a:r>
            <a:endParaRPr lang="en-US" altLang="de-DE" sz="2800" b="1" dirty="0" smtClean="0">
              <a:solidFill>
                <a:srgbClr val="666699"/>
              </a:solidFill>
              <a:latin typeface="Calibri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de-DE" sz="2800" b="1" dirty="0" smtClean="0">
                <a:solidFill>
                  <a:srgbClr val="666699"/>
                </a:solidFill>
                <a:latin typeface="Calibri" pitchFamily="34" charset="0"/>
              </a:rPr>
              <a:t>database</a:t>
            </a:r>
            <a:endParaRPr lang="en-US" altLang="de-DE" sz="2800" b="1" dirty="0" smtClean="0">
              <a:solidFill>
                <a:srgbClr val="666699"/>
              </a:solidFill>
              <a:latin typeface="Calibri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de-DE" sz="2800" b="1" dirty="0" smtClean="0">
                <a:solidFill>
                  <a:srgbClr val="666699"/>
                </a:solidFill>
                <a:latin typeface="Calibri" pitchFamily="34" charset="0"/>
              </a:rPr>
              <a:t>tools &amp; guidance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de-DE" sz="2800" b="1" dirty="0" smtClean="0">
                <a:solidFill>
                  <a:srgbClr val="666699"/>
                </a:solidFill>
                <a:latin typeface="Calibri" pitchFamily="34" charset="0"/>
              </a:rPr>
              <a:t>analysis</a:t>
            </a:r>
            <a:endParaRPr lang="en-US" altLang="de-DE" sz="2800" b="1" dirty="0">
              <a:solidFill>
                <a:srgbClr val="666699"/>
              </a:solidFill>
              <a:latin typeface="Calibri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790122" y="4452593"/>
            <a:ext cx="1789043" cy="11133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3339548" y="2584174"/>
            <a:ext cx="1126435" cy="18684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7177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title"/>
          </p:nvPr>
        </p:nvSpPr>
        <p:spPr>
          <a:xfrm>
            <a:off x="3419475" y="-9526"/>
            <a:ext cx="5724525" cy="1566863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en-US" altLang="de-DE" sz="3600" dirty="0">
                <a:solidFill>
                  <a:srgbClr val="666699"/>
                </a:solidFill>
                <a:latin typeface="Calibri" pitchFamily="34" charset="0"/>
              </a:rPr>
              <a:t>The ERA-LEARN </a:t>
            </a:r>
            <a:r>
              <a:rPr lang="en-US" altLang="de-DE" sz="3600" dirty="0" smtClean="0">
                <a:solidFill>
                  <a:srgbClr val="666699"/>
                </a:solidFill>
                <a:latin typeface="Calibri" pitchFamily="34" charset="0"/>
              </a:rPr>
              <a:t>toolbox: </a:t>
            </a:r>
            <a:br>
              <a:rPr lang="en-US" altLang="de-DE" sz="3600" dirty="0" smtClean="0">
                <a:solidFill>
                  <a:srgbClr val="666699"/>
                </a:solidFill>
                <a:latin typeface="Calibri" pitchFamily="34" charset="0"/>
              </a:rPr>
            </a:br>
            <a:r>
              <a:rPr lang="en-GB" sz="3600" dirty="0" smtClean="0">
                <a:solidFill>
                  <a:srgbClr val="666699"/>
                </a:solidFill>
                <a:latin typeface="Calibri" pitchFamily="34" charset="0"/>
                <a:ea typeface="+mn-ea"/>
                <a:cs typeface="+mn-cs"/>
              </a:rPr>
              <a:t>P2P </a:t>
            </a:r>
            <a:r>
              <a:rPr lang="en-GB" sz="3600" dirty="0">
                <a:solidFill>
                  <a:srgbClr val="666699"/>
                </a:solidFill>
                <a:latin typeface="Calibri" pitchFamily="34" charset="0"/>
                <a:ea typeface="+mn-ea"/>
                <a:cs typeface="+mn-cs"/>
              </a:rPr>
              <a:t>in </a:t>
            </a:r>
            <a:r>
              <a:rPr lang="en-GB" sz="3600" dirty="0" smtClean="0">
                <a:solidFill>
                  <a:srgbClr val="666699"/>
                </a:solidFill>
                <a:latin typeface="Calibri" pitchFamily="34" charset="0"/>
                <a:ea typeface="+mn-ea"/>
                <a:cs typeface="+mn-cs"/>
              </a:rPr>
              <a:t>H2020</a:t>
            </a:r>
            <a:endParaRPr lang="nb-NO" altLang="nb-NO" sz="2200" b="0" i="1" kern="1200" dirty="0">
              <a:solidFill>
                <a:srgbClr val="FF0000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10817" y="1557337"/>
            <a:ext cx="8322366" cy="502899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de-AT" dirty="0" smtClean="0">
                <a:latin typeface="Calibri" pitchFamily="34" charset="0"/>
                <a:hlinkClick r:id="rId3"/>
              </a:rPr>
              <a:t>Horizon </a:t>
            </a:r>
            <a:r>
              <a:rPr lang="de-AT" dirty="0">
                <a:latin typeface="Calibri" pitchFamily="34" charset="0"/>
                <a:hlinkClick r:id="rId3"/>
              </a:rPr>
              <a:t>2020 calls for P2Ps</a:t>
            </a:r>
            <a:endParaRPr lang="de-AT" dirty="0">
              <a:latin typeface="Calibri" pitchFamily="34" charset="0"/>
            </a:endParaRPr>
          </a:p>
          <a:p>
            <a:pPr lvl="1">
              <a:defRPr/>
            </a:pPr>
            <a:r>
              <a:rPr lang="de-AT" sz="2400" dirty="0">
                <a:latin typeface="Calibri" pitchFamily="34" charset="0"/>
              </a:rPr>
              <a:t>WP </a:t>
            </a:r>
            <a:r>
              <a:rPr lang="de-AT" sz="2400" dirty="0" smtClean="0">
                <a:latin typeface="Calibri" pitchFamily="34" charset="0"/>
              </a:rPr>
              <a:t>2014 &amp; 2015: </a:t>
            </a:r>
            <a:r>
              <a:rPr lang="de-AT" sz="2400" dirty="0">
                <a:latin typeface="Calibri" pitchFamily="34" charset="0"/>
              </a:rPr>
              <a:t>ERA-NET Cofund &amp; CSA</a:t>
            </a:r>
          </a:p>
          <a:p>
            <a:pPr lvl="1">
              <a:defRPr/>
            </a:pPr>
            <a:r>
              <a:rPr lang="de-AT" sz="2400" dirty="0">
                <a:latin typeface="Calibri" pitchFamily="34" charset="0"/>
              </a:rPr>
              <a:t>WP </a:t>
            </a:r>
            <a:r>
              <a:rPr lang="de-AT" sz="2400" dirty="0" smtClean="0">
                <a:latin typeface="Calibri" pitchFamily="34" charset="0"/>
              </a:rPr>
              <a:t>2016 &amp; 2017: </a:t>
            </a:r>
            <a:r>
              <a:rPr lang="de-AT" sz="2400" dirty="0">
                <a:latin typeface="Calibri" pitchFamily="34" charset="0"/>
              </a:rPr>
              <a:t>ERA-NET Cofund &amp; </a:t>
            </a:r>
            <a:r>
              <a:rPr lang="de-AT" sz="2400" dirty="0" smtClean="0">
                <a:latin typeface="Calibri" pitchFamily="34" charset="0"/>
              </a:rPr>
              <a:t>CSA </a:t>
            </a:r>
            <a:r>
              <a:rPr lang="de-AT" sz="2400" i="1" dirty="0" smtClean="0">
                <a:solidFill>
                  <a:srgbClr val="FF0000"/>
                </a:solidFill>
                <a:latin typeface="Calibri" pitchFamily="34" charset="0"/>
              </a:rPr>
              <a:t>–</a:t>
            </a:r>
            <a:r>
              <a:rPr lang="de-AT" sz="2400" i="1" dirty="0" err="1" smtClean="0">
                <a:solidFill>
                  <a:srgbClr val="FF0000"/>
                </a:solidFill>
                <a:latin typeface="Calibri" pitchFamily="34" charset="0"/>
              </a:rPr>
              <a:t>to</a:t>
            </a:r>
            <a:r>
              <a:rPr lang="de-AT" sz="240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de-AT" sz="2400" i="1" dirty="0" err="1" smtClean="0">
                <a:solidFill>
                  <a:srgbClr val="FF0000"/>
                </a:solidFill>
                <a:latin typeface="Calibri" pitchFamily="34" charset="0"/>
              </a:rPr>
              <a:t>come</a:t>
            </a:r>
            <a:r>
              <a:rPr lang="de-AT" sz="240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de-AT" sz="2400" i="1" dirty="0" err="1" smtClean="0">
                <a:solidFill>
                  <a:srgbClr val="FF0000"/>
                </a:solidFill>
                <a:latin typeface="Calibri" pitchFamily="34" charset="0"/>
              </a:rPr>
              <a:t>soon</a:t>
            </a:r>
            <a:r>
              <a:rPr lang="de-AT" sz="240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de-AT" sz="2400" i="1" dirty="0" err="1" smtClean="0">
                <a:solidFill>
                  <a:srgbClr val="FF0000"/>
                </a:solidFill>
                <a:latin typeface="Calibri" pitchFamily="34" charset="0"/>
              </a:rPr>
              <a:t>incl</a:t>
            </a:r>
            <a:r>
              <a:rPr lang="de-AT" sz="240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de-AT" sz="2400" i="1" dirty="0" err="1" smtClean="0">
                <a:solidFill>
                  <a:srgbClr val="FF0000"/>
                </a:solidFill>
                <a:latin typeface="Calibri" pitchFamily="34" charset="0"/>
              </a:rPr>
              <a:t>partner</a:t>
            </a:r>
            <a:r>
              <a:rPr lang="de-AT" sz="240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de-AT" sz="2400" i="1" dirty="0" err="1" smtClean="0">
                <a:solidFill>
                  <a:srgbClr val="FF0000"/>
                </a:solidFill>
                <a:latin typeface="Calibri" pitchFamily="34" charset="0"/>
              </a:rPr>
              <a:t>search</a:t>
            </a:r>
            <a:r>
              <a:rPr lang="de-AT" sz="240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de-AT" sz="2400" i="1" dirty="0" err="1" smtClean="0">
                <a:solidFill>
                  <a:srgbClr val="FF0000"/>
                </a:solidFill>
                <a:latin typeface="Calibri" pitchFamily="34" charset="0"/>
              </a:rPr>
              <a:t>tool</a:t>
            </a:r>
            <a:endParaRPr lang="de-AT" sz="2400" i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AT" b="1" u="sng" dirty="0">
                <a:latin typeface="Calibri" pitchFamily="34" charset="0"/>
                <a:hlinkClick r:id="rId4"/>
              </a:rPr>
              <a:t>ERA-NET Cofund under Horizon 2020: </a:t>
            </a:r>
            <a:r>
              <a:rPr lang="de-AT" b="1" u="sng" dirty="0" smtClean="0">
                <a:latin typeface="Calibri" panose="020F0502020204030204" pitchFamily="34" charset="0"/>
              </a:rPr>
              <a:t/>
            </a:r>
            <a:br>
              <a:rPr lang="de-AT" b="1" u="sng" dirty="0" smtClean="0">
                <a:latin typeface="Calibri" panose="020F0502020204030204" pitchFamily="34" charset="0"/>
              </a:rPr>
            </a:br>
            <a:r>
              <a:rPr lang="de-AT" dirty="0" err="1">
                <a:latin typeface="Calibri" pitchFamily="34" charset="0"/>
              </a:rPr>
              <a:t>background</a:t>
            </a:r>
            <a:r>
              <a:rPr lang="de-AT" dirty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information</a:t>
            </a:r>
            <a:r>
              <a:rPr lang="de-AT" dirty="0" smtClean="0">
                <a:latin typeface="Calibri" pitchFamily="34" charset="0"/>
              </a:rPr>
              <a:t> </a:t>
            </a:r>
            <a:br>
              <a:rPr lang="de-AT" dirty="0" smtClean="0">
                <a:latin typeface="Calibri" pitchFamily="34" charset="0"/>
              </a:rPr>
            </a:br>
            <a:r>
              <a:rPr lang="de-AT" dirty="0" err="1" smtClean="0">
                <a:latin typeface="Calibri" pitchFamily="34" charset="0"/>
              </a:rPr>
              <a:t>practical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documentation</a:t>
            </a:r>
            <a:endParaRPr lang="de-AT" dirty="0" smtClean="0"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de-AT" sz="2400" dirty="0" smtClean="0">
                <a:latin typeface="Calibri" pitchFamily="34" charset="0"/>
                <a:hlinkClick r:id="rId5"/>
              </a:rPr>
              <a:t>financial </a:t>
            </a:r>
            <a:r>
              <a:rPr lang="de-AT" sz="2400" dirty="0" err="1" smtClean="0">
                <a:latin typeface="Calibri" pitchFamily="34" charset="0"/>
                <a:hlinkClick r:id="rId5"/>
              </a:rPr>
              <a:t>details</a:t>
            </a:r>
            <a:r>
              <a:rPr lang="de-AT" sz="2400" dirty="0" smtClean="0">
                <a:latin typeface="Calibri" pitchFamily="34" charset="0"/>
                <a:hlinkClick r:id="rId5"/>
              </a:rPr>
              <a:t>, </a:t>
            </a:r>
            <a:r>
              <a:rPr lang="de-AT" sz="2400" dirty="0" err="1" smtClean="0">
                <a:latin typeface="Calibri" pitchFamily="34" charset="0"/>
                <a:hlinkClick r:id="rId5"/>
              </a:rPr>
              <a:t>model</a:t>
            </a:r>
            <a:r>
              <a:rPr lang="de-AT" sz="2400" dirty="0" smtClean="0">
                <a:latin typeface="Calibri" pitchFamily="34" charset="0"/>
                <a:hlinkClick r:id="rId5"/>
              </a:rPr>
              <a:t> </a:t>
            </a:r>
            <a:r>
              <a:rPr lang="de-AT" sz="2400" dirty="0" smtClean="0">
                <a:latin typeface="Calibri" pitchFamily="34" charset="0"/>
                <a:hlinkClick r:id="rId5"/>
              </a:rPr>
              <a:t>GA, </a:t>
            </a:r>
            <a:r>
              <a:rPr lang="de-AT" sz="2400" dirty="0" err="1" smtClean="0">
                <a:latin typeface="Calibri" pitchFamily="34" charset="0"/>
                <a:hlinkClick r:id="rId5"/>
              </a:rPr>
              <a:t>model</a:t>
            </a:r>
            <a:r>
              <a:rPr lang="de-AT" sz="2400" dirty="0" smtClean="0">
                <a:latin typeface="Calibri" pitchFamily="34" charset="0"/>
                <a:hlinkClick r:id="rId5"/>
              </a:rPr>
              <a:t> </a:t>
            </a:r>
            <a:r>
              <a:rPr lang="de-AT" sz="2400" dirty="0" smtClean="0">
                <a:latin typeface="Calibri" pitchFamily="34" charset="0"/>
                <a:hlinkClick r:id="rId5"/>
              </a:rPr>
              <a:t>CA, ….</a:t>
            </a:r>
            <a:endParaRPr lang="de-AT" sz="2400" dirty="0" smtClean="0"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AT" b="1" dirty="0" err="1" smtClean="0">
                <a:latin typeface="Calibri" pitchFamily="34" charset="0"/>
                <a:hlinkClick r:id="rId5"/>
              </a:rPr>
              <a:t>Practical</a:t>
            </a:r>
            <a:r>
              <a:rPr lang="de-AT" b="1" dirty="0" smtClean="0">
                <a:latin typeface="Calibri" pitchFamily="34" charset="0"/>
                <a:hlinkClick r:id="rId5"/>
              </a:rPr>
              <a:t> </a:t>
            </a:r>
            <a:r>
              <a:rPr lang="de-AT" b="1" dirty="0" err="1" smtClean="0">
                <a:latin typeface="Calibri" pitchFamily="34" charset="0"/>
                <a:hlinkClick r:id="rId5"/>
              </a:rPr>
              <a:t>documentation</a:t>
            </a:r>
            <a:r>
              <a:rPr lang="de-AT" dirty="0" smtClean="0">
                <a:latin typeface="Calibri" pitchFamily="34" charset="0"/>
              </a:rPr>
              <a:t>: </a:t>
            </a:r>
            <a:br>
              <a:rPr lang="de-AT" dirty="0" smtClean="0">
                <a:latin typeface="Calibri" pitchFamily="34" charset="0"/>
              </a:rPr>
            </a:br>
            <a:r>
              <a:rPr lang="en-GB" altLang="de-DE" dirty="0" smtClean="0">
                <a:latin typeface="Calibri" pitchFamily="34" charset="0"/>
              </a:rPr>
              <a:t>support for proposal preparation, consortium management</a:t>
            </a:r>
            <a:endParaRPr lang="de-AT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2583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23" r="13238"/>
          <a:stretch/>
        </p:blipFill>
        <p:spPr bwMode="auto">
          <a:xfrm>
            <a:off x="490330" y="1603512"/>
            <a:ext cx="8309113" cy="427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338910" y="-35064"/>
            <a:ext cx="7579804" cy="156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de-DE" sz="3600" b="1" dirty="0">
                <a:solidFill>
                  <a:srgbClr val="666699"/>
                </a:solidFill>
                <a:latin typeface="Calibri" pitchFamily="34" charset="0"/>
              </a:rPr>
              <a:t>The ERA-LEARN Manual for call implementation: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de-DE" sz="2400" i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… </a:t>
            </a:r>
            <a:r>
              <a:rPr lang="de-AT" sz="2400" i="1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to</a:t>
            </a:r>
            <a:r>
              <a:rPr lang="de-AT" sz="2400" i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de-AT" sz="2400" i="1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provide</a:t>
            </a:r>
            <a:r>
              <a:rPr lang="de-AT" sz="2400" i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de-AT" sz="2400" i="1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practical</a:t>
            </a:r>
            <a:r>
              <a:rPr lang="de-AT" sz="2400" i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de-AT" sz="2400" i="1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advice</a:t>
            </a:r>
            <a:r>
              <a:rPr lang="de-AT" sz="2400" i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on </a:t>
            </a:r>
            <a:r>
              <a:rPr lang="de-AT" sz="2400" i="1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joint</a:t>
            </a:r>
            <a:r>
              <a:rPr lang="de-AT" sz="2400" i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calls </a:t>
            </a:r>
            <a:endParaRPr lang="en-GB" sz="2400" i="1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9147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794</Words>
  <Application>Microsoft Office PowerPoint</Application>
  <PresentationFormat>Bildschirmpräsentation (4:3)</PresentationFormat>
  <Paragraphs>206</Paragraphs>
  <Slides>15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Office Theme</vt:lpstr>
      <vt:lpstr>Introduction to the ERA-LEARN 2020 platform &amp; manual for call implementation  </vt:lpstr>
      <vt:lpstr>History &amp; background </vt:lpstr>
      <vt:lpstr>ERA-LEARN 2020:</vt:lpstr>
      <vt:lpstr>ERA-LEARN 2020: Consortium of funding organisations and specialists for analysis</vt:lpstr>
      <vt:lpstr>ERA-LEARN 2020: Objectives</vt:lpstr>
      <vt:lpstr>ERA-LEARN 2020: Impact</vt:lpstr>
      <vt:lpstr>PowerPoint-Präsentation</vt:lpstr>
      <vt:lpstr>The ERA-LEARN toolbox:  P2P in H2020</vt:lpstr>
      <vt:lpstr>PowerPoint-Präsentation</vt:lpstr>
      <vt:lpstr>The ERA-LEARN  Manual for call implementation </vt:lpstr>
      <vt:lpstr>PowerPoint-Präsentation</vt:lpstr>
      <vt:lpstr>PowerPoint-Präsentation</vt:lpstr>
      <vt:lpstr>PowerPoint-Präsentation</vt:lpstr>
      <vt:lpstr>Dissemination and Exploitation:  past and future events &amp; publications</vt:lpstr>
      <vt:lpstr>PowerPoint-Präsentation</vt:lpstr>
    </vt:vector>
  </TitlesOfParts>
  <Company>Boyle Design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Brendan Boyle</dc:creator>
  <cp:lastModifiedBy>Roland Brandenburg</cp:lastModifiedBy>
  <cp:revision>76</cp:revision>
  <cp:lastPrinted>2015-05-06T09:57:05Z</cp:lastPrinted>
  <dcterms:created xsi:type="dcterms:W3CDTF">2015-04-07T14:54:40Z</dcterms:created>
  <dcterms:modified xsi:type="dcterms:W3CDTF">2015-09-24T09:12:45Z</dcterms:modified>
</cp:coreProperties>
</file>